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0"/>
  </p:notesMasterIdLst>
  <p:sldIdLst>
    <p:sldId id="256" r:id="rId2"/>
    <p:sldId id="257" r:id="rId3"/>
    <p:sldId id="258" r:id="rId4"/>
    <p:sldId id="259" r:id="rId5"/>
    <p:sldId id="291" r:id="rId6"/>
    <p:sldId id="260" r:id="rId7"/>
    <p:sldId id="261" r:id="rId8"/>
    <p:sldId id="262" r:id="rId9"/>
    <p:sldId id="281" r:id="rId10"/>
    <p:sldId id="263" r:id="rId11"/>
    <p:sldId id="280" r:id="rId12"/>
    <p:sldId id="264" r:id="rId13"/>
    <p:sldId id="293" r:id="rId14"/>
    <p:sldId id="265" r:id="rId15"/>
    <p:sldId id="289" r:id="rId16"/>
    <p:sldId id="266" r:id="rId17"/>
    <p:sldId id="292" r:id="rId18"/>
    <p:sldId id="267" r:id="rId19"/>
    <p:sldId id="290" r:id="rId20"/>
    <p:sldId id="268" r:id="rId21"/>
    <p:sldId id="269" r:id="rId22"/>
    <p:sldId id="270" r:id="rId23"/>
    <p:sldId id="282" r:id="rId24"/>
    <p:sldId id="271" r:id="rId25"/>
    <p:sldId id="287" r:id="rId26"/>
    <p:sldId id="272" r:id="rId27"/>
    <p:sldId id="273" r:id="rId28"/>
    <p:sldId id="286" r:id="rId29"/>
    <p:sldId id="274" r:id="rId30"/>
    <p:sldId id="285" r:id="rId31"/>
    <p:sldId id="275" r:id="rId32"/>
    <p:sldId id="288" r:id="rId33"/>
    <p:sldId id="276" r:id="rId34"/>
    <p:sldId id="277" r:id="rId35"/>
    <p:sldId id="284" r:id="rId36"/>
    <p:sldId id="278" r:id="rId37"/>
    <p:sldId id="283" r:id="rId38"/>
    <p:sldId id="279" r:id="rId3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>
        <p:scale>
          <a:sx n="107" d="100"/>
          <a:sy n="107" d="100"/>
        </p:scale>
        <p:origin x="-8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66BA0F-08E7-1C4C-B469-B2D5271D99B4}" type="datetimeFigureOut">
              <a:rPr lang="en-US" smtClean="0"/>
              <a:pPr/>
              <a:t>7/6/2016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6F078E-E34D-3640-8E13-F8FADFAC6B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099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F078E-E34D-3640-8E13-F8FADFAC6B66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32CD6-4CFA-8946-926E-C6E87BD77D7C}" type="datetimeFigureOut">
              <a:rPr lang="en-US" smtClean="0"/>
              <a:pPr/>
              <a:t>7/6/2016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4B119-F144-1143-800E-BB5373CF31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32CD6-4CFA-8946-926E-C6E87BD77D7C}" type="datetimeFigureOut">
              <a:rPr lang="en-US" smtClean="0"/>
              <a:pPr/>
              <a:t>7/6/2016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4B119-F144-1143-800E-BB5373CF31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32CD6-4CFA-8946-926E-C6E87BD77D7C}" type="datetimeFigureOut">
              <a:rPr lang="en-US" smtClean="0"/>
              <a:pPr/>
              <a:t>7/6/2016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4B119-F144-1143-800E-BB5373CF31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32CD6-4CFA-8946-926E-C6E87BD77D7C}" type="datetimeFigureOut">
              <a:rPr lang="en-US" smtClean="0"/>
              <a:pPr/>
              <a:t>7/6/2016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4B119-F144-1143-800E-BB5373CF31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32CD6-4CFA-8946-926E-C6E87BD77D7C}" type="datetimeFigureOut">
              <a:rPr lang="en-US" smtClean="0"/>
              <a:pPr/>
              <a:t>7/6/2016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4B119-F144-1143-800E-BB5373CF31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32CD6-4CFA-8946-926E-C6E87BD77D7C}" type="datetimeFigureOut">
              <a:rPr lang="en-US" smtClean="0"/>
              <a:pPr/>
              <a:t>7/6/2016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4B119-F144-1143-800E-BB5373CF31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32CD6-4CFA-8946-926E-C6E87BD77D7C}" type="datetimeFigureOut">
              <a:rPr lang="en-US" smtClean="0"/>
              <a:pPr/>
              <a:t>7/6/2016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4B119-F144-1143-800E-BB5373CF31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32CD6-4CFA-8946-926E-C6E87BD77D7C}" type="datetimeFigureOut">
              <a:rPr lang="en-US" smtClean="0"/>
              <a:pPr/>
              <a:t>7/6/2016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4B119-F144-1143-800E-BB5373CF31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32CD6-4CFA-8946-926E-C6E87BD77D7C}" type="datetimeFigureOut">
              <a:rPr lang="en-US" smtClean="0"/>
              <a:pPr/>
              <a:t>7/6/2016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4B119-F144-1143-800E-BB5373CF31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32CD6-4CFA-8946-926E-C6E87BD77D7C}" type="datetimeFigureOut">
              <a:rPr lang="en-US" smtClean="0"/>
              <a:pPr/>
              <a:t>7/6/2016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4B119-F144-1143-800E-BB5373CF31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32CD6-4CFA-8946-926E-C6E87BD77D7C}" type="datetimeFigureOut">
              <a:rPr lang="en-US" smtClean="0"/>
              <a:pPr/>
              <a:t>7/6/2016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4B119-F144-1143-800E-BB5373CF31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032CD6-4CFA-8946-926E-C6E87BD77D7C}" type="datetimeFigureOut">
              <a:rPr lang="en-US" smtClean="0"/>
              <a:pPr/>
              <a:t>7/6/2016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24B119-F144-1143-800E-BB5373CF311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where-the-red-fern-grows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24200" y="6273224"/>
            <a:ext cx="274319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chemeClr val="bg1"/>
                </a:solidFill>
                <a:latin typeface="Abadi MT Condensed Extra Bold"/>
                <a:cs typeface="Abadi MT Condensed Extra Bold"/>
              </a:rPr>
              <a:t> </a:t>
            </a:r>
            <a:endParaRPr lang="en-US" sz="3200" b="1" dirty="0">
              <a:solidFill>
                <a:schemeClr val="bg1"/>
              </a:solidFill>
              <a:latin typeface="Abadi MT Condensed Extra Bold"/>
              <a:cs typeface="Abadi MT Condensed Extra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ire-awareness-fire-marshal-training1.jpg"/>
          <p:cNvPicPr>
            <a:picLocks noChangeAspect="1"/>
          </p:cNvPicPr>
          <p:nvPr/>
        </p:nvPicPr>
        <p:blipFill>
          <a:blip r:embed="rId3">
            <a:lum bright="-54000" contrast="-81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  <a:latin typeface="Lucida Handwriting"/>
                <a:cs typeface="Lucida Handwriting"/>
              </a:rPr>
              <a:t>Chapter 5</a:t>
            </a:r>
            <a:endParaRPr lang="en-US" b="1" dirty="0">
              <a:solidFill>
                <a:srgbClr val="FFFF00"/>
              </a:solidFill>
              <a:latin typeface="Lucida Handwriting"/>
              <a:cs typeface="Lucida Handwriting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71600"/>
            <a:ext cx="7162800" cy="5486400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effectLst/>
              </a:rPr>
              <a:t>After a little while, Billy makes it to the station to get his puppies.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  <a:effectLst/>
              </a:rPr>
              <a:t>Once he gets there, a worker shows him his new dogs and they crawl right up to his feet.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  <a:effectLst/>
              </a:rPr>
              <a:t>Billy leaves happy but soon  gets in</a:t>
            </a:r>
            <a:r>
              <a:rPr lang="en-US" b="1" dirty="0" smtClean="0">
                <a:solidFill>
                  <a:schemeClr val="bg1"/>
                </a:solidFill>
              </a:rPr>
              <a:t>to a </a:t>
            </a:r>
            <a:r>
              <a:rPr lang="en-US" b="1" dirty="0" smtClean="0">
                <a:solidFill>
                  <a:schemeClr val="bg1"/>
                </a:solidFill>
                <a:effectLst/>
              </a:rPr>
              <a:t> fight with a group of boys who make fun of his dogs causing him to  punch one of the boys in the face.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ire-awareness-fire-marshal-training1.jpg"/>
          <p:cNvPicPr>
            <a:picLocks noChangeAspect="1"/>
          </p:cNvPicPr>
          <p:nvPr/>
        </p:nvPicPr>
        <p:blipFill>
          <a:blip r:embed="rId2">
            <a:lum bright="-54000" contrast="-81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Lucida Handwriting"/>
                <a:cs typeface="Lucida Handwriting"/>
              </a:rPr>
              <a:t>Chapter 5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A marshal (policeman)  arrives and helps Billy  and  then sends him on his way back  home.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That night, Billy and his dogs sleep in a cave and wake up to a roaring lion.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He builds a fire to scare it away and the puppies sit next to Billy until the lion leaves.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Questions: What are 2 ways that Billy has shown bravery? Do you think you could be as brave as Billy </a:t>
            </a:r>
            <a:r>
              <a:rPr lang="en-US" sz="3600" b="1" dirty="0" smtClean="0">
                <a:solidFill>
                  <a:schemeClr val="bg1"/>
                </a:solidFill>
              </a:rPr>
              <a:t>?  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rf-frame-lg-dog-house_356_detail1.jpg"/>
          <p:cNvPicPr>
            <a:picLocks noChangeAspect="1"/>
          </p:cNvPicPr>
          <p:nvPr/>
        </p:nvPicPr>
        <p:blipFill>
          <a:blip r:embed="rId2">
            <a:lum bright="35000" contrast="-6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996633"/>
                </a:solidFill>
                <a:latin typeface="Lucida Handwriting"/>
                <a:cs typeface="Lucida Handwriting"/>
              </a:rPr>
              <a:t>Chapter 6</a:t>
            </a:r>
            <a:endParaRPr lang="en-US" b="1" dirty="0">
              <a:solidFill>
                <a:srgbClr val="996633"/>
              </a:solidFill>
              <a:latin typeface="Lucida Handwriting"/>
              <a:cs typeface="Lucida Handwriting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</a:rPr>
              <a:t>The next morning, Billy and the puppies head home. </a:t>
            </a:r>
          </a:p>
          <a:p>
            <a:pPr algn="ctr"/>
            <a:r>
              <a:rPr lang="en-US" b="1" dirty="0" smtClean="0">
                <a:solidFill>
                  <a:srgbClr val="0000FF"/>
                </a:solidFill>
              </a:rPr>
              <a:t>While walking, Billy sees a tree with the names Dan and Ann carved into it  and decides to  name his puppies , Dan and Ann. </a:t>
            </a:r>
          </a:p>
          <a:p>
            <a:pPr algn="ctr"/>
            <a:r>
              <a:rPr lang="en-US" b="1" dirty="0" smtClean="0">
                <a:solidFill>
                  <a:srgbClr val="0000FF"/>
                </a:solidFill>
              </a:rPr>
              <a:t>When he gets home, Billy’s parents tell him that they were worried but that his Grandpa told them where he was the whole time.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rf-frame-lg-dog-house_356_detail1.jpg"/>
          <p:cNvPicPr>
            <a:picLocks noChangeAspect="1"/>
          </p:cNvPicPr>
          <p:nvPr/>
        </p:nvPicPr>
        <p:blipFill>
          <a:blip r:embed="rId2">
            <a:lum bright="35000" contrast="-6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996633"/>
                </a:solidFill>
                <a:latin typeface="Lucida Handwriting"/>
                <a:cs typeface="Lucida Handwriting"/>
              </a:rPr>
              <a:t>Chapter 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67000"/>
            <a:ext cx="8229600" cy="52578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0000FF"/>
                </a:solidFill>
              </a:rPr>
              <a:t>They tell him to never do that again, but are excited to have two dogs.</a:t>
            </a:r>
          </a:p>
          <a:p>
            <a:pPr algn="ctr"/>
            <a:r>
              <a:rPr lang="en-US" b="1" dirty="0" smtClean="0">
                <a:solidFill>
                  <a:srgbClr val="0000FF"/>
                </a:solidFill>
              </a:rPr>
              <a:t>Billy builds them a doghouse and makes them collars. 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accoon_(Procyon_lotor)_2.jpg"/>
          <p:cNvPicPr>
            <a:picLocks noChangeAspect="1"/>
          </p:cNvPicPr>
          <p:nvPr/>
        </p:nvPicPr>
        <p:blipFill>
          <a:blip r:embed="rId2">
            <a:lum bright="-51000" contrast="-83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Lucida Handwriting"/>
                <a:cs typeface="Lucida Handwriting"/>
              </a:rPr>
              <a:t>Chapter 7</a:t>
            </a:r>
            <a:endParaRPr lang="en-US" b="1" dirty="0">
              <a:solidFill>
                <a:schemeClr val="bg1"/>
              </a:solidFill>
              <a:latin typeface="Lucida Handwriting"/>
              <a:cs typeface="Lucida Handwriting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5440362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FFFFFF"/>
                </a:solidFill>
              </a:rPr>
              <a:t>The next day, Billy decides to train the pups  on how to catch and recognize the smell of raccoons. </a:t>
            </a:r>
          </a:p>
          <a:p>
            <a:pPr algn="ctr"/>
            <a:r>
              <a:rPr lang="en-US" b="1" dirty="0" smtClean="0">
                <a:solidFill>
                  <a:srgbClr val="FFFFFF"/>
                </a:solidFill>
              </a:rPr>
              <a:t>His grandpa shows him how to make his own traps. </a:t>
            </a:r>
          </a:p>
          <a:p>
            <a:pPr algn="ctr"/>
            <a:r>
              <a:rPr lang="en-US" b="1" dirty="0" smtClean="0">
                <a:solidFill>
                  <a:srgbClr val="FFFFFF"/>
                </a:solidFill>
              </a:rPr>
              <a:t> A week or two passes before  Billy catches a raccoon and Old Dan and Little Ann run to the trap to get it.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accoon_(Procyon_lotor)_2.jpg"/>
          <p:cNvPicPr>
            <a:picLocks noChangeAspect="1"/>
          </p:cNvPicPr>
          <p:nvPr/>
        </p:nvPicPr>
        <p:blipFill>
          <a:blip r:embed="rId2">
            <a:lum bright="-51000" contrast="-83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  <a:latin typeface="Lucida Handwriting"/>
                <a:cs typeface="Lucida Handwriting"/>
              </a:rPr>
              <a:t>Chapter 7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32037"/>
            <a:ext cx="8229600" cy="4525963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FFFF"/>
                </a:solidFill>
              </a:rPr>
              <a:t>Billy’s dad tells him that this is a good sign because they are already going after the raccoons.</a:t>
            </a:r>
          </a:p>
          <a:p>
            <a:pPr algn="ctr"/>
            <a:r>
              <a:rPr lang="en-US" b="1" dirty="0" smtClean="0">
                <a:solidFill>
                  <a:srgbClr val="FFFFFF"/>
                </a:solidFill>
              </a:rPr>
              <a:t>Hunting season is coming up and Billy is excited to see what his dogs can do. 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ak_trees.jpg"/>
          <p:cNvPicPr>
            <a:picLocks noChangeAspect="1"/>
          </p:cNvPicPr>
          <p:nvPr/>
        </p:nvPicPr>
        <p:blipFill>
          <a:blip r:embed="rId2">
            <a:lum bright="-57000" contrast="-83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Lucida Handwriting"/>
                <a:cs typeface="Lucida Handwriting"/>
              </a:rPr>
              <a:t>Chapter 8</a:t>
            </a:r>
            <a:endParaRPr lang="en-US" b="1" dirty="0">
              <a:solidFill>
                <a:schemeClr val="accent6">
                  <a:lumMod val="40000"/>
                  <a:lumOff val="60000"/>
                </a:schemeClr>
              </a:solidFill>
              <a:latin typeface="Lucida Handwriting"/>
              <a:cs typeface="Lucida Handwriting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59436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FFFFFF"/>
                </a:solidFill>
              </a:rPr>
              <a:t>Hunting season arrives and Billy, Little Ann, and Old Dan go out at night to catch raccoons.</a:t>
            </a:r>
          </a:p>
          <a:p>
            <a:pPr algn="ctr"/>
            <a:r>
              <a:rPr lang="en-US" b="1" dirty="0" smtClean="0">
                <a:solidFill>
                  <a:srgbClr val="FFFFFF"/>
                </a:solidFill>
              </a:rPr>
              <a:t>The dogs spot one and chase after it, swimming across the river and watching it run up a tree to hide.</a:t>
            </a:r>
          </a:p>
          <a:p>
            <a:pPr algn="ctr"/>
            <a:r>
              <a:rPr lang="en-US" b="1" dirty="0" smtClean="0">
                <a:solidFill>
                  <a:srgbClr val="FFFFFF"/>
                </a:solidFill>
              </a:rPr>
              <a:t>Billy wants to find another raccoon but the dogs want this one.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ak_trees.jpg"/>
          <p:cNvPicPr>
            <a:picLocks noChangeAspect="1"/>
          </p:cNvPicPr>
          <p:nvPr/>
        </p:nvPicPr>
        <p:blipFill>
          <a:blip r:embed="rId2">
            <a:lum bright="-57000" contrast="-83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Lucida Handwriting"/>
                <a:cs typeface="Lucida Handwriting"/>
              </a:rPr>
              <a:t>Chapter 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32037"/>
            <a:ext cx="8229600" cy="4525963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FFFF"/>
                </a:solidFill>
              </a:rPr>
              <a:t>He decides to try and chop down the tree, no matter how long it will take him.</a:t>
            </a:r>
          </a:p>
          <a:p>
            <a:pPr algn="ctr">
              <a:buNone/>
            </a:pPr>
            <a:endParaRPr lang="en-US" b="1" dirty="0" smtClean="0">
              <a:solidFill>
                <a:srgbClr val="FFFFFF"/>
              </a:solidFill>
            </a:endParaRPr>
          </a:p>
          <a:p>
            <a:pPr algn="ctr"/>
            <a:r>
              <a:rPr lang="en-US" b="1" dirty="0" smtClean="0">
                <a:solidFill>
                  <a:srgbClr val="FFFFFF"/>
                </a:solidFill>
              </a:rPr>
              <a:t>Question: The tree is very big, do you remember where Billy lives  that grows trees this large?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known.jpeg"/>
          <p:cNvPicPr>
            <a:picLocks noChangeAspect="1"/>
          </p:cNvPicPr>
          <p:nvPr/>
        </p:nvPicPr>
        <p:blipFill>
          <a:blip r:embed="rId2">
            <a:lum bright="20000" contrast="-31000"/>
          </a:blip>
          <a:stretch>
            <a:fillRect/>
          </a:stretch>
        </p:blipFill>
        <p:spPr>
          <a:xfrm>
            <a:off x="1" y="0"/>
            <a:ext cx="913378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ucida Handwriting"/>
                <a:cs typeface="Lucida Handwriting"/>
              </a:rPr>
              <a:t>              Chapter 9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Lucida Handwriting"/>
              <a:cs typeface="Lucida Handwriting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20018" y="2209800"/>
            <a:ext cx="6923982" cy="5029200"/>
          </a:xfrm>
        </p:spPr>
        <p:txBody>
          <a:bodyPr>
            <a:normAutofit/>
          </a:bodyPr>
          <a:lstStyle/>
          <a:p>
            <a:pPr algn="r"/>
            <a:r>
              <a:rPr lang="en-US" b="1" dirty="0" smtClean="0">
                <a:solidFill>
                  <a:srgbClr val="008000"/>
                </a:solidFill>
              </a:rPr>
              <a:t>Billy keeps chopping the tree trunk with his axe and later that night his grandpa comes and tells him to go home.</a:t>
            </a:r>
          </a:p>
          <a:p>
            <a:pPr algn="r"/>
            <a:r>
              <a:rPr lang="en-US" b="1" dirty="0" smtClean="0">
                <a:solidFill>
                  <a:srgbClr val="008000"/>
                </a:solidFill>
              </a:rPr>
              <a:t>Before leaving, Billy and his grandpa  build a scarecrow to keep the raccoon in the tree overnight.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known.jpeg"/>
          <p:cNvPicPr>
            <a:picLocks noChangeAspect="1"/>
          </p:cNvPicPr>
          <p:nvPr/>
        </p:nvPicPr>
        <p:blipFill>
          <a:blip r:embed="rId2">
            <a:lum bright="20000" contrast="-31000"/>
          </a:blip>
          <a:stretch>
            <a:fillRect/>
          </a:stretch>
        </p:blipFill>
        <p:spPr>
          <a:xfrm>
            <a:off x="1" y="0"/>
            <a:ext cx="913378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Lucida Handwriting"/>
                <a:cs typeface="Lucida Handwriting"/>
              </a:rPr>
              <a:t>         Chapter 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3200"/>
            <a:ext cx="8229600" cy="4525963"/>
          </a:xfrm>
        </p:spPr>
        <p:txBody>
          <a:bodyPr/>
          <a:lstStyle/>
          <a:p>
            <a:pPr algn="r"/>
            <a:r>
              <a:rPr lang="en-US" b="1" dirty="0" smtClean="0">
                <a:solidFill>
                  <a:srgbClr val="008000"/>
                </a:solidFill>
              </a:rPr>
              <a:t>Billy goes home to  bed and wakes up the next morning to go back to the tree.</a:t>
            </a:r>
          </a:p>
          <a:p>
            <a:pPr algn="r"/>
            <a:r>
              <a:rPr lang="en-US" b="1" dirty="0" smtClean="0">
                <a:solidFill>
                  <a:srgbClr val="008000"/>
                </a:solidFill>
              </a:rPr>
              <a:t>He finally chops down the tree and the dogs capture the raccoon.</a:t>
            </a:r>
          </a:p>
          <a:p>
            <a:pPr algn="r"/>
            <a:r>
              <a:rPr lang="en-US" b="1" dirty="0" smtClean="0">
                <a:solidFill>
                  <a:srgbClr val="008000"/>
                </a:solidFill>
              </a:rPr>
              <a:t>Billy’s dad helps him make the raccoon skin into a fur coat.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latin typeface="Arial Rounded MT Bold"/>
                <a:cs typeface="Arial Rounded MT Bold"/>
              </a:rPr>
              <a:t>Main Characters </a:t>
            </a:r>
            <a:endParaRPr lang="en-US" sz="4800" b="1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b="1" dirty="0" smtClean="0"/>
              <a:t>Billy Colman</a:t>
            </a:r>
            <a:r>
              <a:rPr lang="en-US" dirty="0" smtClean="0"/>
              <a:t>: Narrator (tells the story),10 year old boy that loves to hunt.</a:t>
            </a:r>
          </a:p>
          <a:p>
            <a:pPr algn="ctr"/>
            <a:r>
              <a:rPr lang="en-US" b="1" dirty="0" smtClean="0"/>
              <a:t>Old Dan and Little Ann</a:t>
            </a:r>
            <a:r>
              <a:rPr lang="en-US" dirty="0" smtClean="0"/>
              <a:t>: Billy’s coonhounds that hunt raccoons.</a:t>
            </a:r>
          </a:p>
          <a:p>
            <a:pPr algn="ctr"/>
            <a:r>
              <a:rPr lang="en-US" b="1" dirty="0" smtClean="0"/>
              <a:t>Grandpa</a:t>
            </a:r>
            <a:r>
              <a:rPr lang="en-US" dirty="0" smtClean="0"/>
              <a:t>: Billy’s grandfather who owns his own store.</a:t>
            </a:r>
          </a:p>
          <a:p>
            <a:pPr algn="ctr"/>
            <a:r>
              <a:rPr lang="en-US" b="1" dirty="0" smtClean="0"/>
              <a:t>Papa and Mama</a:t>
            </a:r>
            <a:r>
              <a:rPr lang="en-US" dirty="0" smtClean="0"/>
              <a:t>: Billy’s parents. </a:t>
            </a:r>
          </a:p>
          <a:p>
            <a:pPr algn="ctr"/>
            <a:r>
              <a:rPr lang="en-US" b="1" dirty="0" err="1" smtClean="0"/>
              <a:t>Rainie</a:t>
            </a:r>
            <a:r>
              <a:rPr lang="en-US" b="1" dirty="0" smtClean="0"/>
              <a:t> and Rubin</a:t>
            </a:r>
            <a:r>
              <a:rPr lang="en-US" dirty="0" smtClean="0"/>
              <a:t>: Two brothers that are never up to any good.</a:t>
            </a:r>
          </a:p>
          <a:p>
            <a:pPr algn="ctr"/>
            <a:r>
              <a:rPr lang="en-US" b="1" dirty="0" smtClean="0"/>
              <a:t>Sisters</a:t>
            </a:r>
            <a:r>
              <a:rPr lang="en-US" dirty="0" smtClean="0"/>
              <a:t>: Billy’s sisters that are all younger than him.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known-1.jpeg"/>
          <p:cNvPicPr>
            <a:picLocks noChangeAspect="1"/>
          </p:cNvPicPr>
          <p:nvPr/>
        </p:nvPicPr>
        <p:blipFill>
          <a:blip r:embed="rId2">
            <a:lum bright="-43000" contrast="-75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Lucida Handwriting"/>
                <a:cs typeface="Lucida Handwriting"/>
              </a:rPr>
              <a:t>Chapter 10</a:t>
            </a:r>
            <a:endParaRPr lang="en-US" b="1" dirty="0">
              <a:solidFill>
                <a:schemeClr val="bg1"/>
              </a:solidFill>
              <a:latin typeface="Lucida Handwriting"/>
              <a:cs typeface="Lucida Handwriting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FFFF"/>
                </a:solidFill>
              </a:rPr>
              <a:t>Billy begins hunting day and night.</a:t>
            </a:r>
          </a:p>
          <a:p>
            <a:pPr algn="ctr"/>
            <a:r>
              <a:rPr lang="en-US" b="1" dirty="0" smtClean="0">
                <a:solidFill>
                  <a:srgbClr val="FFFFFF"/>
                </a:solidFill>
              </a:rPr>
              <a:t>He makes a lot of money selling raccoon skins and gives the money to his papa.</a:t>
            </a:r>
          </a:p>
          <a:p>
            <a:pPr algn="ctr"/>
            <a:r>
              <a:rPr lang="en-US" b="1" dirty="0" smtClean="0">
                <a:solidFill>
                  <a:srgbClr val="FFFFFF"/>
                </a:solidFill>
              </a:rPr>
              <a:t>One night, Old Dan gets stuck in a muskrat den and Little Ann barks until Billy comes over.</a:t>
            </a:r>
          </a:p>
          <a:p>
            <a:pPr algn="ctr"/>
            <a:r>
              <a:rPr lang="en-US" b="1" dirty="0" smtClean="0">
                <a:solidFill>
                  <a:srgbClr val="FFFFFF"/>
                </a:solidFill>
              </a:rPr>
              <a:t>Billy saves Old Dan and gets a shovel to get him out of the hole.  </a:t>
            </a:r>
            <a:endParaRPr lang="en-US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rozen-pond-sean-koziel.jpg"/>
          <p:cNvPicPr>
            <a:picLocks noChangeAspect="1"/>
          </p:cNvPicPr>
          <p:nvPr/>
        </p:nvPicPr>
        <p:blipFill>
          <a:blip r:embed="rId2">
            <a:lum bright="-37000" contrast="-63000"/>
          </a:blip>
          <a:stretch>
            <a:fillRect/>
          </a:stretch>
        </p:blipFill>
        <p:spPr>
          <a:xfrm>
            <a:off x="0" y="1"/>
            <a:ext cx="91439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Lucida Handwriting"/>
                <a:cs typeface="Lucida Handwriting"/>
              </a:rPr>
              <a:t>Chapter 11</a:t>
            </a:r>
            <a:endParaRPr lang="en-US" b="1" dirty="0">
              <a:solidFill>
                <a:schemeClr val="bg1"/>
              </a:solidFill>
              <a:latin typeface="Lucida Handwriting"/>
              <a:cs typeface="Lucida Handwriting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FFFFFF"/>
                </a:solidFill>
              </a:rPr>
              <a:t>As time passes, the weather changes and  because it  snows  Billy is not able to hunt.</a:t>
            </a:r>
          </a:p>
          <a:p>
            <a:pPr algn="ctr"/>
            <a:r>
              <a:rPr lang="en-US" b="1" dirty="0" smtClean="0">
                <a:solidFill>
                  <a:srgbClr val="FFFFFF"/>
                </a:solidFill>
              </a:rPr>
              <a:t>Once it stops, Billy, Little Ann, and Old Dan go out to hunt.</a:t>
            </a:r>
          </a:p>
          <a:p>
            <a:pPr algn="ctr"/>
            <a:r>
              <a:rPr lang="en-US" b="1" dirty="0" smtClean="0">
                <a:solidFill>
                  <a:srgbClr val="FFFFFF"/>
                </a:solidFill>
              </a:rPr>
              <a:t>Little Ann walks on a frozen pond but falls in when the ice breaks.</a:t>
            </a:r>
          </a:p>
          <a:p>
            <a:pPr algn="ctr"/>
            <a:r>
              <a:rPr lang="en-US" b="1" dirty="0" smtClean="0">
                <a:solidFill>
                  <a:srgbClr val="FFFFFF"/>
                </a:solidFill>
              </a:rPr>
              <a:t>Billy is able to rescue her by grabbing her collar and warms her up with his lantern.  </a:t>
            </a:r>
            <a:endParaRPr lang="en-US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ave-Our-Woods-4.jpg"/>
          <p:cNvPicPr>
            <a:picLocks noChangeAspect="1"/>
          </p:cNvPicPr>
          <p:nvPr/>
        </p:nvPicPr>
        <p:blipFill>
          <a:blip r:embed="rId2">
            <a:lum bright="-28000" contrast="-69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FFFF"/>
                </a:solidFill>
                <a:latin typeface="Lucida Handwriting"/>
                <a:cs typeface="Lucida Handwriting"/>
              </a:rPr>
              <a:t>Chapter 12 </a:t>
            </a:r>
            <a:endParaRPr lang="en-US" b="1" dirty="0">
              <a:solidFill>
                <a:srgbClr val="FFFFFF"/>
              </a:solidFill>
              <a:latin typeface="Lucida Handwriting"/>
              <a:cs typeface="Lucida Handwriting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47800"/>
            <a:ext cx="7010400" cy="2332039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Several days later, Billy meets Rubin and </a:t>
            </a:r>
            <a:r>
              <a:rPr lang="en-US" b="1" dirty="0" err="1" smtClean="0">
                <a:solidFill>
                  <a:schemeClr val="bg1"/>
                </a:solidFill>
              </a:rPr>
              <a:t>Rainie</a:t>
            </a:r>
            <a:r>
              <a:rPr lang="en-US" b="1" dirty="0" smtClean="0">
                <a:solidFill>
                  <a:schemeClr val="bg1"/>
                </a:solidFill>
              </a:rPr>
              <a:t> Prichard, two young kids that are never up to any good. 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They challenge him to a raccoon hunt and he accepts.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The Prichard boys bet $2 that Little Ann and Old Dan will not be able to catch a well-known fast raccoon that no one can get.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ave-Our-Woods-4.jpg"/>
          <p:cNvPicPr>
            <a:picLocks noChangeAspect="1"/>
          </p:cNvPicPr>
          <p:nvPr/>
        </p:nvPicPr>
        <p:blipFill>
          <a:blip r:embed="rId2">
            <a:lum bright="-28000" contrast="-69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Lucida Handwriting"/>
                <a:cs typeface="Lucida Handwriting"/>
              </a:rPr>
              <a:t>Chapter 12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525963"/>
          </a:xfrm>
        </p:spPr>
        <p:txBody>
          <a:bodyPr/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Later that night they go to the woods to begin the hunt.</a:t>
            </a:r>
          </a:p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Within minutes the dogs smell the raccoon and run to catch it. </a:t>
            </a:r>
          </a:p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Old Dan barks and the boys go to find him.   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imeless_Flowers_on_a_Grave_by_Phabulous_Phantom.jpg"/>
          <p:cNvPicPr>
            <a:picLocks noChangeAspect="1"/>
          </p:cNvPicPr>
          <p:nvPr/>
        </p:nvPicPr>
        <p:blipFill>
          <a:blip r:embed="rId2">
            <a:lum bright="-46000" contrast="-75000"/>
          </a:blip>
          <a:stretch>
            <a:fillRect/>
          </a:stretch>
        </p:blipFill>
        <p:spPr>
          <a:xfrm>
            <a:off x="0" y="5080"/>
            <a:ext cx="9144000" cy="68478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905000" y="274638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FFFF"/>
                </a:solidFill>
                <a:latin typeface="Lucida Handwriting"/>
                <a:cs typeface="Lucida Handwriting"/>
              </a:rPr>
              <a:t>Chapter 13</a:t>
            </a:r>
            <a:endParaRPr lang="en-US" b="1" dirty="0">
              <a:solidFill>
                <a:srgbClr val="FFFFFF"/>
              </a:solidFill>
              <a:latin typeface="Lucida Handwriting"/>
              <a:cs typeface="Lucida Handwriting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The dogs catch up with the raccoon and force it up a tree. </a:t>
            </a:r>
          </a:p>
          <a:p>
            <a:pPr algn="ctr"/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Billy climbs up the tree to get it out but does not want his dogs to kill it.</a:t>
            </a:r>
          </a:p>
          <a:p>
            <a:pPr algn="ctr"/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Billy and Rubin get in a fight because Rubin won’t give the $2 to Billy for finding the raccoon. </a:t>
            </a:r>
          </a:p>
          <a:p>
            <a:pPr algn="ctr"/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The Prichard’s dog, Old Blue, shows up and begins to fight with  Old Dan.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imeless_Flowers_on_a_Grave_by_Phabulous_Phantom.jpg"/>
          <p:cNvPicPr>
            <a:picLocks noChangeAspect="1"/>
          </p:cNvPicPr>
          <p:nvPr/>
        </p:nvPicPr>
        <p:blipFill>
          <a:blip r:embed="rId2">
            <a:lum bright="-46000" contrast="-75000"/>
          </a:blip>
          <a:stretch>
            <a:fillRect/>
          </a:stretch>
        </p:blipFill>
        <p:spPr>
          <a:xfrm>
            <a:off x="0" y="5080"/>
            <a:ext cx="9144000" cy="68478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Lucida Handwriting"/>
                <a:cs typeface="Lucida Handwriting"/>
              </a:rPr>
              <a:t>Chapter 13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Rubin picks up an axe and tries to kill Old Dan, but falls on it and dies. </a:t>
            </a:r>
          </a:p>
          <a:p>
            <a:pPr algn="ctr"/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Billy goes home and sadly tells his parents what happened.</a:t>
            </a:r>
          </a:p>
          <a:p>
            <a:pPr algn="ctr"/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After a couple of days, Billy brings flowers to Rubin’s grave and decides to start hunting again.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f3ec569e8bc6d0da6a1f99ffb8dc740.jpg"/>
          <p:cNvPicPr>
            <a:picLocks noChangeAspect="1"/>
          </p:cNvPicPr>
          <p:nvPr/>
        </p:nvPicPr>
        <p:blipFill>
          <a:blip r:embed="rId2">
            <a:lum bright="52000" contrast="-57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b="1" dirty="0" smtClean="0">
                <a:latin typeface="Lucida Handwriting"/>
                <a:cs typeface="Lucida Handwriting"/>
              </a:rPr>
              <a:t>Chapter 14</a:t>
            </a:r>
            <a:endParaRPr lang="en-US" b="1" dirty="0">
              <a:latin typeface="Lucida Handwriting"/>
              <a:cs typeface="Lucida Handwriting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b="1" dirty="0" smtClean="0"/>
              <a:t>The following day, Billy goes to his grandpa’s store.</a:t>
            </a:r>
          </a:p>
          <a:p>
            <a:pPr algn="ctr"/>
            <a:r>
              <a:rPr lang="en-US" b="1" dirty="0" smtClean="0"/>
              <a:t>His grandpa signed him up for a Championship Coon Hunt that starts in a few days. </a:t>
            </a:r>
          </a:p>
          <a:p>
            <a:pPr algn="ctr"/>
            <a:r>
              <a:rPr lang="en-US" b="1" dirty="0" smtClean="0"/>
              <a:t>Billy is excited and dreams of winning first place and the gold cup.  </a:t>
            </a:r>
          </a:p>
          <a:p>
            <a:pPr algn="ctr"/>
            <a:r>
              <a:rPr lang="en-US" b="1" dirty="0" smtClean="0"/>
              <a:t>Billy, Papa, his grandpa, and the dogs get in grandpa’s car and head to the competition.</a:t>
            </a:r>
          </a:p>
          <a:p>
            <a:pPr algn="ctr"/>
            <a:endParaRPr lang="en-US" b="1" dirty="0" smtClean="0"/>
          </a:p>
          <a:p>
            <a:pPr algn="ctr"/>
            <a:endParaRPr lang="en-US" b="1" dirty="0" smtClean="0"/>
          </a:p>
          <a:p>
            <a:pPr algn="ctr"/>
            <a:r>
              <a:rPr lang="en-US" b="1" dirty="0" smtClean="0"/>
              <a:t>What do you think is going to happen next?   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elprdb5115588.jpg"/>
          <p:cNvPicPr>
            <a:picLocks noChangeAspect="1"/>
          </p:cNvPicPr>
          <p:nvPr/>
        </p:nvPicPr>
        <p:blipFill>
          <a:blip r:embed="rId2">
            <a:lum bright="-43000" contrast="-72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152400"/>
            <a:ext cx="4038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FFFF"/>
                </a:solidFill>
                <a:latin typeface="Lucida Handwriting"/>
                <a:cs typeface="Lucida Handwriting"/>
              </a:rPr>
              <a:t>Chapter 15</a:t>
            </a:r>
            <a:endParaRPr lang="en-US" b="1" dirty="0">
              <a:solidFill>
                <a:srgbClr val="FFFFFF"/>
              </a:solidFill>
              <a:latin typeface="Lucida Handwriting"/>
              <a:cs typeface="Lucida Handwriting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8674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Two days later, they arrive at the campground for the competition. 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They enter  a best-looking hound competition. 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Little Ann wins! Billy is so happy that he cries.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The judges tell everyone that there are twenty-five men competing and five will compete each night (This is a total of five nights).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elprdb5115588.jpg"/>
          <p:cNvPicPr>
            <a:picLocks noChangeAspect="1"/>
          </p:cNvPicPr>
          <p:nvPr/>
        </p:nvPicPr>
        <p:blipFill>
          <a:blip r:embed="rId2">
            <a:lum bright="-43000" contrast="-72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  <a:latin typeface="Lucida Handwriting"/>
                <a:cs typeface="Lucida Handwriting"/>
              </a:rPr>
              <a:t>Chapter 15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525963"/>
          </a:xfrm>
        </p:spPr>
        <p:txBody>
          <a:bodyPr/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Billy goes on the fourth night. </a:t>
            </a:r>
          </a:p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One man that went before Billy caught three raccoons. </a:t>
            </a:r>
          </a:p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Billy must get three or more to stay in the competition.</a:t>
            </a:r>
          </a:p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Billy is now about to compete.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oney-addiction.jpg"/>
          <p:cNvPicPr>
            <a:picLocks noChangeAspect="1"/>
          </p:cNvPicPr>
          <p:nvPr/>
        </p:nvPicPr>
        <p:blipFill>
          <a:blip r:embed="rId2">
            <a:lum bright="29000" contrast="-75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Lucida Handwriting"/>
                <a:cs typeface="Lucida Handwriting"/>
              </a:rPr>
              <a:t>Chapter 16</a:t>
            </a:r>
            <a:endParaRPr lang="en-US" b="1" dirty="0">
              <a:latin typeface="Lucida Handwriting"/>
              <a:cs typeface="Lucida Handwriting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2578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/>
              <a:t>Little Ann and Old Dan catch two raccoons in very little time. </a:t>
            </a:r>
          </a:p>
          <a:p>
            <a:pPr algn="ctr"/>
            <a:r>
              <a:rPr lang="en-US" sz="4000" b="1" dirty="0" smtClean="0"/>
              <a:t>A couple hours go by and they need to find one more to stay in the competition.</a:t>
            </a:r>
          </a:p>
          <a:p>
            <a:pPr algn="ctr"/>
            <a:r>
              <a:rPr lang="en-US" sz="4000" b="1" dirty="0" smtClean="0"/>
              <a:t>They catch one more and Billy moves on  to the final round.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ableRock-Fall-Sunse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3800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434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Lucida Handwriting"/>
                <a:cs typeface="Lucida Handwriting"/>
              </a:rPr>
              <a:t>Setting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  <a:latin typeface="Lucida Handwriting"/>
              <a:cs typeface="Lucida Handwriting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257800"/>
            <a:ext cx="8229600" cy="19050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chemeClr val="accent5">
                    <a:lumMod val="75000"/>
                  </a:schemeClr>
                </a:solidFill>
              </a:rPr>
              <a:t>Ozark Mountains, Oklahoma</a:t>
            </a:r>
          </a:p>
          <a:p>
            <a:pPr algn="ctr"/>
            <a:r>
              <a:rPr lang="en-US" sz="4000" b="1" dirty="0" smtClean="0">
                <a:solidFill>
                  <a:schemeClr val="accent5">
                    <a:lumMod val="75000"/>
                  </a:schemeClr>
                </a:solidFill>
              </a:rPr>
              <a:t>Year: 1920’s</a:t>
            </a:r>
            <a:endParaRPr lang="en-US" sz="40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oney-addiction.jpg"/>
          <p:cNvPicPr>
            <a:picLocks noChangeAspect="1"/>
          </p:cNvPicPr>
          <p:nvPr/>
        </p:nvPicPr>
        <p:blipFill>
          <a:blip r:embed="rId2">
            <a:lum bright="29000" contrast="-75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Lucida Handwriting"/>
                <a:cs typeface="Lucida Handwriting"/>
              </a:rPr>
              <a:t>Chapter 16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sz="3600" b="1" dirty="0" smtClean="0"/>
              <a:t>Very tired, Billy goes to sleep and wakes up the next morning to compete again. </a:t>
            </a:r>
          </a:p>
          <a:p>
            <a:pPr algn="ctr"/>
            <a:r>
              <a:rPr lang="en-US" sz="3600" b="1" dirty="0" smtClean="0"/>
              <a:t>Billy is competing against two other people and finds out that the winner gets money.</a:t>
            </a:r>
          </a:p>
          <a:p>
            <a:pPr algn="ctr"/>
            <a:r>
              <a:rPr lang="en-US" sz="3600" b="1" dirty="0" smtClean="0"/>
              <a:t>The last competition begins and the dogs find one raccoon. 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nowy-woods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8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Lucida Handwriting"/>
                <a:cs typeface="Lucida Handwriting"/>
              </a:rPr>
              <a:t>     Chapter 17</a:t>
            </a:r>
            <a:endParaRPr lang="en-US" sz="2800" b="1" dirty="0">
              <a:latin typeface="Lucida Handwriting"/>
              <a:cs typeface="Lucida Handwriting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24400"/>
            <a:ext cx="8229600" cy="5257800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smtClean="0"/>
              <a:t>      It begins to storm and snow is falling.</a:t>
            </a:r>
          </a:p>
          <a:p>
            <a:pPr algn="ctr"/>
            <a:r>
              <a:rPr lang="en-US" sz="2400" b="1" dirty="0" smtClean="0"/>
              <a:t>Billy hears his dogs barking about a raccoon but cannot</a:t>
            </a:r>
          </a:p>
          <a:p>
            <a:pPr algn="ctr">
              <a:buNone/>
            </a:pPr>
            <a:r>
              <a:rPr lang="en-US" sz="2400" b="1" dirty="0" smtClean="0"/>
              <a:t> find them.</a:t>
            </a:r>
          </a:p>
          <a:p>
            <a:pPr algn="ctr"/>
            <a:r>
              <a:rPr lang="en-US" sz="2400" b="1" dirty="0" smtClean="0"/>
              <a:t>Billy, his papa, his grandpa and a few other men go and look for them.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nowy-woods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4191000"/>
            <a:ext cx="5105400" cy="884238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Lucida Handwriting"/>
                <a:cs typeface="Lucida Handwriting"/>
              </a:rPr>
              <a:t>Chapter 17 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5075238"/>
            <a:ext cx="6553200" cy="1981200"/>
          </a:xfrm>
        </p:spPr>
        <p:txBody>
          <a:bodyPr>
            <a:normAutofit fontScale="47500" lnSpcReduction="20000"/>
          </a:bodyPr>
          <a:lstStyle/>
          <a:p>
            <a:pPr algn="ctr"/>
            <a:r>
              <a:rPr lang="en-US" sz="5000" b="1" dirty="0" smtClean="0"/>
              <a:t>They find the dogs barking at a tree.</a:t>
            </a:r>
          </a:p>
          <a:p>
            <a:pPr algn="ctr"/>
            <a:r>
              <a:rPr lang="en-US" sz="5000" b="1" dirty="0" smtClean="0"/>
              <a:t>Billy’s papa cuts down the tree and three raccoons fall out.</a:t>
            </a:r>
          </a:p>
          <a:p>
            <a:pPr algn="ctr"/>
            <a:r>
              <a:rPr lang="en-US" sz="5000" b="1" dirty="0" smtClean="0"/>
              <a:t>Both dogs get a raccoon and then chase after the third.</a:t>
            </a:r>
          </a:p>
          <a:p>
            <a:pPr>
              <a:buNone/>
            </a:pPr>
            <a:r>
              <a:rPr lang="en-US" dirty="0" smtClean="0"/>
              <a:t>  </a:t>
            </a:r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accoon Winter2.jpg"/>
          <p:cNvPicPr>
            <a:picLocks noChangeAspect="1"/>
          </p:cNvPicPr>
          <p:nvPr/>
        </p:nvPicPr>
        <p:blipFill>
          <a:blip r:embed="rId2">
            <a:lum bright="23000" contrast="-63000"/>
          </a:blip>
          <a:stretch>
            <a:fillRect/>
          </a:stretch>
        </p:blipFill>
        <p:spPr>
          <a:xfrm>
            <a:off x="-6178" y="0"/>
            <a:ext cx="915017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09800" y="274638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Lucida Handwriting"/>
                <a:cs typeface="Lucida Handwriting"/>
              </a:rPr>
              <a:t>Chapter 18</a:t>
            </a:r>
            <a:endParaRPr lang="en-US" b="1" dirty="0">
              <a:solidFill>
                <a:schemeClr val="bg1"/>
              </a:solidFill>
              <a:latin typeface="Lucida Handwriting"/>
              <a:cs typeface="Lucida Handwriting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8229600" cy="518160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b="1" dirty="0" smtClean="0"/>
              <a:t>Little Ann and Old Dan finally catch the last raccoon!</a:t>
            </a:r>
          </a:p>
          <a:p>
            <a:pPr algn="ctr"/>
            <a:r>
              <a:rPr lang="en-US" b="1" dirty="0" smtClean="0"/>
              <a:t>Billy takes all four raccoon skins back to the camp and wins $300!</a:t>
            </a:r>
          </a:p>
          <a:p>
            <a:pPr algn="ctr"/>
            <a:r>
              <a:rPr lang="en-US" b="1" dirty="0" smtClean="0"/>
              <a:t>Billy goes home and celebrates with his family about winning the competition and the money.</a:t>
            </a:r>
          </a:p>
          <a:p>
            <a:pPr algn="ctr"/>
            <a:r>
              <a:rPr lang="en-US" b="1" dirty="0" smtClean="0"/>
              <a:t>Everyone is happy.</a:t>
            </a:r>
          </a:p>
          <a:p>
            <a:pPr algn="ctr"/>
            <a:endParaRPr lang="en-US" b="1" dirty="0" smtClean="0"/>
          </a:p>
          <a:p>
            <a:pPr algn="ctr"/>
            <a:endParaRPr lang="en-US" b="1" dirty="0" smtClean="0"/>
          </a:p>
          <a:p>
            <a:pPr algn="ctr"/>
            <a:r>
              <a:rPr lang="en-US" b="1" dirty="0" smtClean="0"/>
              <a:t> What was the cost of Little Ann and Old Dan? 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ountain-lion.jpeg"/>
          <p:cNvPicPr>
            <a:picLocks noChangeAspect="1"/>
          </p:cNvPicPr>
          <p:nvPr/>
        </p:nvPicPr>
        <p:blipFill>
          <a:blip r:embed="rId2">
            <a:lum bright="-31000" contrast="-75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4343400" cy="960438"/>
          </a:xfrm>
        </p:spPr>
        <p:txBody>
          <a:bodyPr/>
          <a:lstStyle/>
          <a:p>
            <a:r>
              <a:rPr lang="en-US" b="1" dirty="0" smtClean="0">
                <a:solidFill>
                  <a:srgbClr val="FFFFFF"/>
                </a:solidFill>
                <a:latin typeface="Lucida Handwriting"/>
                <a:cs typeface="Lucida Handwriting"/>
              </a:rPr>
              <a:t>Chapter 19</a:t>
            </a:r>
            <a:endParaRPr lang="en-US" b="1" dirty="0">
              <a:solidFill>
                <a:srgbClr val="FFFFFF"/>
              </a:solidFill>
              <a:latin typeface="Lucida Handwriting"/>
              <a:cs typeface="Lucida Handwriting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5897562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FFFFFF"/>
                </a:solidFill>
              </a:rPr>
              <a:t>The next night Little Ann, Old Dan, and Billy go to hunt. </a:t>
            </a:r>
          </a:p>
          <a:p>
            <a:pPr algn="ctr"/>
            <a:r>
              <a:rPr lang="en-US" b="1" dirty="0" smtClean="0">
                <a:solidFill>
                  <a:srgbClr val="FFFFFF"/>
                </a:solidFill>
              </a:rPr>
              <a:t>While hunting, the dogs are attacked by  a very big mountain lion.</a:t>
            </a:r>
          </a:p>
          <a:p>
            <a:pPr algn="ctr"/>
            <a:r>
              <a:rPr lang="en-US" b="1" dirty="0" smtClean="0">
                <a:solidFill>
                  <a:srgbClr val="FFFFFF"/>
                </a:solidFill>
              </a:rPr>
              <a:t>The lion also tries to hurt Billy but the dogs save him.</a:t>
            </a:r>
          </a:p>
          <a:p>
            <a:pPr algn="ctr"/>
            <a:r>
              <a:rPr lang="en-US" b="1" dirty="0" smtClean="0">
                <a:solidFill>
                  <a:srgbClr val="FFFFFF"/>
                </a:solidFill>
              </a:rPr>
              <a:t>Old Dan gets injured in the fight and dies.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ountain-lion.jpeg"/>
          <p:cNvPicPr>
            <a:picLocks noChangeAspect="1"/>
          </p:cNvPicPr>
          <p:nvPr/>
        </p:nvPicPr>
        <p:blipFill>
          <a:blip r:embed="rId2">
            <a:lum bright="-31000" contrast="-75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Lucida Handwriting"/>
                <a:cs typeface="Lucida Handwriting"/>
              </a:rPr>
              <a:t>Chapter 19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525963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FFFF"/>
                </a:solidFill>
              </a:rPr>
              <a:t>Billy is  very sad  and buries his dog. </a:t>
            </a:r>
          </a:p>
          <a:p>
            <a:pPr algn="ctr"/>
            <a:r>
              <a:rPr lang="en-US" b="1" dirty="0" smtClean="0">
                <a:solidFill>
                  <a:srgbClr val="FFFFFF"/>
                </a:solidFill>
              </a:rPr>
              <a:t>The next day, Little Ann goes missing and Billy finds her at Old Dan’s grave.</a:t>
            </a:r>
          </a:p>
          <a:p>
            <a:pPr algn="ctr"/>
            <a:r>
              <a:rPr lang="en-US" b="1" dirty="0" smtClean="0">
                <a:solidFill>
                  <a:srgbClr val="FFFFFF"/>
                </a:solidFill>
              </a:rPr>
              <a:t>She was so sad about Old Dan dying that she dies too. Billy buries her right next to him. </a:t>
            </a:r>
          </a:p>
          <a:p>
            <a:pPr algn="ctr"/>
            <a:r>
              <a:rPr lang="en-US" b="1" dirty="0" smtClean="0">
                <a:solidFill>
                  <a:srgbClr val="FFFFFF"/>
                </a:solidFill>
              </a:rPr>
              <a:t>He wonders if the dogs went to Heaven. 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7-fazenda-1-10-06.jpg"/>
          <p:cNvPicPr>
            <a:picLocks noChangeAspect="1"/>
          </p:cNvPicPr>
          <p:nvPr/>
        </p:nvPicPr>
        <p:blipFill>
          <a:blip r:embed="rId2">
            <a:lum bright="-37000" contrast="-75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57200" y="274638"/>
            <a:ext cx="64008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Lucida Handwriting"/>
                <a:cs typeface="Lucida Handwriting"/>
              </a:rPr>
              <a:t>Chapter 20</a:t>
            </a:r>
            <a:endParaRPr lang="en-US" b="1" dirty="0">
              <a:solidFill>
                <a:srgbClr val="FF0000"/>
              </a:solidFill>
              <a:latin typeface="Lucida Handwriting"/>
              <a:cs typeface="Lucida Handwriting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52578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FFFFFF"/>
                </a:solidFill>
              </a:rPr>
              <a:t> Spring arrives and Billy and his family decide  to move to  the city with the $300 he won.</a:t>
            </a:r>
          </a:p>
          <a:p>
            <a:pPr algn="ctr"/>
            <a:r>
              <a:rPr lang="en-US" b="1" dirty="0" smtClean="0">
                <a:solidFill>
                  <a:srgbClr val="FFFFFF"/>
                </a:solidFill>
              </a:rPr>
              <a:t>Before leaving, Billy  visits the graves of his dogs and sees a red fern leaf (plant).</a:t>
            </a:r>
          </a:p>
          <a:p>
            <a:pPr algn="ctr"/>
            <a:r>
              <a:rPr lang="en-US" b="1" dirty="0" smtClean="0">
                <a:solidFill>
                  <a:srgbClr val="FFFFFF"/>
                </a:solidFill>
              </a:rPr>
              <a:t>An old  legend states that red ferns only grow with the help of an angel.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7-fazenda-1-10-06.jpg"/>
          <p:cNvPicPr>
            <a:picLocks noChangeAspect="1"/>
          </p:cNvPicPr>
          <p:nvPr/>
        </p:nvPicPr>
        <p:blipFill>
          <a:blip r:embed="rId2">
            <a:lum bright="-37000" contrast="-75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Lucida Handwriting"/>
                <a:cs typeface="Lucida Handwriting"/>
              </a:rPr>
              <a:t>Chapter 20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en-US" sz="3600" b="1" dirty="0" smtClean="0">
                <a:solidFill>
                  <a:srgbClr val="FFFFFF"/>
                </a:solidFill>
              </a:rPr>
              <a:t>Billy  happily believes his dogs went to Heaven and  leaves  his home for the city.</a:t>
            </a:r>
          </a:p>
          <a:p>
            <a:pPr algn="ctr"/>
            <a:r>
              <a:rPr lang="en-US" sz="3600" b="1" dirty="0" smtClean="0">
                <a:solidFill>
                  <a:srgbClr val="FFFFFF"/>
                </a:solidFill>
              </a:rPr>
              <a:t>Back in the present,  Billy is an old man thinking about visiting his childhood home.</a:t>
            </a:r>
          </a:p>
          <a:p>
            <a:pPr algn="ctr"/>
            <a:r>
              <a:rPr lang="en-US" sz="3600" b="1" dirty="0" smtClean="0">
                <a:solidFill>
                  <a:srgbClr val="FFFFFF"/>
                </a:solidFill>
              </a:rPr>
              <a:t>He believes that if he goes back the red fern will still be </a:t>
            </a:r>
            <a:r>
              <a:rPr lang="en-US" sz="3600" b="1" dirty="0" smtClean="0">
                <a:solidFill>
                  <a:schemeClr val="bg1"/>
                </a:solidFill>
              </a:rPr>
              <a:t>there.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ferntraum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5715000" y="914400"/>
            <a:ext cx="4191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Lucida Handwriting"/>
                <a:cs typeface="Lucida Handwriting"/>
              </a:rPr>
              <a:t>The End</a:t>
            </a:r>
            <a:endParaRPr lang="en-US" sz="7200" dirty="0">
              <a:solidFill>
                <a:schemeClr val="bg1"/>
              </a:solidFill>
              <a:latin typeface="Lucida Handwriting"/>
              <a:cs typeface="Lucida Handwriting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944410ba1b59aef3a9b616936465f67.png"/>
          <p:cNvPicPr>
            <a:picLocks noChangeAspect="1"/>
          </p:cNvPicPr>
          <p:nvPr/>
        </p:nvPicPr>
        <p:blipFill>
          <a:blip r:embed="rId2">
            <a:lum bright="64000" contrast="-14000"/>
            <a:alphaModFix amt="75000"/>
          </a:blip>
          <a:stretch>
            <a:fillRect/>
          </a:stretch>
        </p:blipFill>
        <p:spPr>
          <a:xfrm>
            <a:off x="1066800" y="76200"/>
            <a:ext cx="6781800" cy="6781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Lucida Handwriting"/>
                <a:cs typeface="Lucida Handwriting"/>
              </a:rPr>
              <a:t>Chapter 1</a:t>
            </a:r>
            <a:endParaRPr lang="en-US" b="1" dirty="0">
              <a:latin typeface="Lucida Handwriting"/>
              <a:cs typeface="Lucida Handwriting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52578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A man is walking home from work when he sees a fight between a group of dogs and a small hound dog.</a:t>
            </a:r>
          </a:p>
          <a:p>
            <a:pPr algn="ctr"/>
            <a:r>
              <a:rPr lang="en-US" b="1" dirty="0" smtClean="0"/>
              <a:t>The man saves the small dog and sees that it is wearing a collar and name tag  around its neck.  His name is </a:t>
            </a:r>
            <a:r>
              <a:rPr lang="en-US" b="1" dirty="0" err="1" smtClean="0"/>
              <a:t>Buddie</a:t>
            </a:r>
            <a:r>
              <a:rPr lang="en-US" b="1" dirty="0" smtClean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944410ba1b59aef3a9b616936465f67.png"/>
          <p:cNvPicPr>
            <a:picLocks noChangeAspect="1"/>
          </p:cNvPicPr>
          <p:nvPr/>
        </p:nvPicPr>
        <p:blipFill>
          <a:blip r:embed="rId2">
            <a:lum bright="64000" contrast="-14000"/>
            <a:alphaModFix amt="75000"/>
          </a:blip>
          <a:stretch>
            <a:fillRect/>
          </a:stretch>
        </p:blipFill>
        <p:spPr>
          <a:xfrm>
            <a:off x="1066800" y="76200"/>
            <a:ext cx="6781800" cy="6781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Lucida Handwriting"/>
                <a:cs typeface="Lucida Handwriting"/>
              </a:rPr>
              <a:t>Chapter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4525963"/>
          </a:xfrm>
        </p:spPr>
        <p:txBody>
          <a:bodyPr/>
          <a:lstStyle/>
          <a:p>
            <a:pPr algn="ctr"/>
            <a:r>
              <a:rPr lang="en-US" b="1" dirty="0" smtClean="0"/>
              <a:t>He feeds </a:t>
            </a:r>
            <a:r>
              <a:rPr lang="en-US" b="1" dirty="0" err="1" smtClean="0"/>
              <a:t>Buddie</a:t>
            </a:r>
            <a:r>
              <a:rPr lang="en-US" b="1" dirty="0" smtClean="0"/>
              <a:t> and gives him water before letting the dog run back to its home.</a:t>
            </a:r>
          </a:p>
          <a:p>
            <a:pPr algn="ctr"/>
            <a:r>
              <a:rPr lang="en-US" b="1" dirty="0" smtClean="0"/>
              <a:t>The man remembers when he owned two hound dogs years ago and begins to tell a story about his childhood.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920-wheat-penny.png"/>
          <p:cNvPicPr>
            <a:picLocks noChangeAspect="1"/>
          </p:cNvPicPr>
          <p:nvPr/>
        </p:nvPicPr>
        <p:blipFill>
          <a:blip r:embed="rId2">
            <a:lum bright="61000" contrast="-66000"/>
          </a:blip>
          <a:stretch>
            <a:fillRect/>
          </a:stretch>
        </p:blipFill>
        <p:spPr>
          <a:xfrm>
            <a:off x="1295400" y="0"/>
            <a:ext cx="675249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Lucida Handwriting"/>
                <a:cs typeface="Lucida Handwriting"/>
              </a:rPr>
              <a:t>Chapter 2</a:t>
            </a:r>
            <a:endParaRPr lang="en-US" b="1" dirty="0">
              <a:latin typeface="Lucida Handwriting"/>
              <a:cs typeface="Lucida Handwriting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7040562"/>
          </a:xfrm>
        </p:spPr>
        <p:txBody>
          <a:bodyPr/>
          <a:lstStyle/>
          <a:p>
            <a:pPr algn="ctr"/>
            <a:r>
              <a:rPr lang="en-US" b="1" dirty="0" smtClean="0"/>
              <a:t>It is the 1920’s and Billy is 10 years old. He wants to buy two coonhounds (dogs that hunt raccoons). </a:t>
            </a:r>
          </a:p>
          <a:p>
            <a:pPr algn="ctr"/>
            <a:r>
              <a:rPr lang="en-US" b="1" dirty="0" smtClean="0"/>
              <a:t>His parents do not have enough money and cannot help Billy.</a:t>
            </a:r>
          </a:p>
          <a:p>
            <a:pPr algn="ctr"/>
            <a:r>
              <a:rPr lang="en-US" b="1" dirty="0" smtClean="0"/>
              <a:t>Billy is upset and begins to lose weight and not sleep because he wants the dogs so badly. 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erry.jpg"/>
          <p:cNvPicPr>
            <a:picLocks noChangeAspect="1"/>
          </p:cNvPicPr>
          <p:nvPr/>
        </p:nvPicPr>
        <p:blipFill>
          <a:blip r:embed="rId2">
            <a:alphaModFix/>
            <a:lum bright="-46000" contrast="-81000"/>
          </a:blip>
          <a:stretch>
            <a:fillRect/>
          </a:stretch>
        </p:blipFill>
        <p:spPr>
          <a:xfrm>
            <a:off x="-53456" y="0"/>
            <a:ext cx="9197456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Lucida Handwriting"/>
                <a:cs typeface="Lucida Handwriting"/>
              </a:rPr>
              <a:t>Chapter 3</a:t>
            </a:r>
            <a:endParaRPr lang="en-US" b="1" dirty="0">
              <a:solidFill>
                <a:schemeClr val="bg1"/>
              </a:solidFill>
              <a:latin typeface="Lucida Handwriting"/>
              <a:cs typeface="Lucida Handwriting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257800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The following day, Billy sees a sales ad in a magazine for two coonhounds for $50. 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He decides to make money by selling berries and vegetables in the summer and by catching  raccoons  in the winter.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After two years, Billy saves up enough money and goes to his grandpa’s store. 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His grandpa orders the dogs for him and gives him a bag of candy that he shares with his sisters.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00block_thompson1920_2.jpg"/>
          <p:cNvPicPr>
            <a:picLocks noChangeAspect="1"/>
          </p:cNvPicPr>
          <p:nvPr/>
        </p:nvPicPr>
        <p:blipFill>
          <a:blip r:embed="rId2">
            <a:lum bright="-57000" contrast="-72000"/>
          </a:blip>
          <a:stretch>
            <a:fillRect/>
          </a:stretch>
        </p:blipFill>
        <p:spPr>
          <a:xfrm>
            <a:off x="1" y="1"/>
            <a:ext cx="9144000" cy="69462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Lucida Handwriting"/>
                <a:cs typeface="Lucida Handwriting"/>
              </a:rPr>
              <a:t>Chapter 4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  <a:latin typeface="Lucida Handwriting"/>
              <a:cs typeface="Lucida Handwriting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5715000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>
                <a:solidFill>
                  <a:srgbClr val="FFFFFF"/>
                </a:solidFill>
              </a:rPr>
              <a:t>After a couple of weeks, Billy’s grandpa gets a letter that the puppies will arrive in two weeks.</a:t>
            </a:r>
          </a:p>
          <a:p>
            <a:pPr algn="ctr"/>
            <a:r>
              <a:rPr lang="en-US" b="1" dirty="0" smtClean="0">
                <a:solidFill>
                  <a:srgbClr val="FFFFFF"/>
                </a:solidFill>
              </a:rPr>
              <a:t>They will be delivered to a town called Tahlequah, that is 30 miles away.</a:t>
            </a:r>
          </a:p>
          <a:p>
            <a:pPr algn="ctr"/>
            <a:r>
              <a:rPr lang="en-US" b="1" dirty="0" smtClean="0">
                <a:solidFill>
                  <a:srgbClr val="FFFFFF"/>
                </a:solidFill>
              </a:rPr>
              <a:t>Two weeks pass and  Billy hears that his dogs have  arrived, but no one can drive him to get them for one more week.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00block_thompson1920_2.jpg"/>
          <p:cNvPicPr>
            <a:picLocks noChangeAspect="1"/>
          </p:cNvPicPr>
          <p:nvPr/>
        </p:nvPicPr>
        <p:blipFill>
          <a:blip r:embed="rId2">
            <a:lum bright="-57000" contrast="-72000"/>
          </a:blip>
          <a:stretch>
            <a:fillRect/>
          </a:stretch>
        </p:blipFill>
        <p:spPr>
          <a:xfrm>
            <a:off x="1" y="1"/>
            <a:ext cx="9144000" cy="69462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Lucida Handwriting"/>
                <a:cs typeface="Lucida Handwriting"/>
              </a:rPr>
              <a:t>Chapter 4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525963"/>
          </a:xfrm>
        </p:spPr>
        <p:txBody>
          <a:bodyPr/>
          <a:lstStyle/>
          <a:p>
            <a:pPr algn="ctr"/>
            <a:r>
              <a:rPr lang="en-US" sz="3600" b="1" dirty="0" smtClean="0">
                <a:solidFill>
                  <a:srgbClr val="FFFFFF"/>
                </a:solidFill>
              </a:rPr>
              <a:t>Alone, Billy decides to walk to get his puppies through the woods without telling his family.</a:t>
            </a:r>
          </a:p>
          <a:p>
            <a:pPr algn="ctr"/>
            <a:r>
              <a:rPr lang="en-US" sz="3600" b="1" dirty="0" smtClean="0">
                <a:solidFill>
                  <a:srgbClr val="FFFFFF"/>
                </a:solidFill>
              </a:rPr>
              <a:t>The town is big and Billy is scared because it is different from where he is from.  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4429</TotalTime>
  <Words>1933</Words>
  <Application>Microsoft Office PowerPoint</Application>
  <PresentationFormat>On-screen Show (4:3)</PresentationFormat>
  <Paragraphs>162</Paragraphs>
  <Slides>38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PowerPoint Presentation</vt:lpstr>
      <vt:lpstr>Main Characters </vt:lpstr>
      <vt:lpstr>Setting</vt:lpstr>
      <vt:lpstr>Chapter 1</vt:lpstr>
      <vt:lpstr>Chapter 1</vt:lpstr>
      <vt:lpstr>Chapter 2</vt:lpstr>
      <vt:lpstr>Chapter 3</vt:lpstr>
      <vt:lpstr>Chapter 4</vt:lpstr>
      <vt:lpstr>Chapter 4</vt:lpstr>
      <vt:lpstr>Chapter 5</vt:lpstr>
      <vt:lpstr>Chapter 5</vt:lpstr>
      <vt:lpstr>Chapter 6</vt:lpstr>
      <vt:lpstr>Chapter 6</vt:lpstr>
      <vt:lpstr>Chapter 7</vt:lpstr>
      <vt:lpstr>Chapter 7</vt:lpstr>
      <vt:lpstr>Chapter 8</vt:lpstr>
      <vt:lpstr>Chapter 8</vt:lpstr>
      <vt:lpstr>              Chapter 9</vt:lpstr>
      <vt:lpstr>         Chapter 9</vt:lpstr>
      <vt:lpstr>Chapter 10</vt:lpstr>
      <vt:lpstr>Chapter 11</vt:lpstr>
      <vt:lpstr>Chapter 12 </vt:lpstr>
      <vt:lpstr>Chapter 12</vt:lpstr>
      <vt:lpstr>Chapter 13</vt:lpstr>
      <vt:lpstr>Chapter 13</vt:lpstr>
      <vt:lpstr>Chapter 14</vt:lpstr>
      <vt:lpstr>Chapter 15</vt:lpstr>
      <vt:lpstr>Chapter 15</vt:lpstr>
      <vt:lpstr>Chapter 16</vt:lpstr>
      <vt:lpstr>Chapter 16</vt:lpstr>
      <vt:lpstr>     Chapter 17</vt:lpstr>
      <vt:lpstr>Chapter 17 </vt:lpstr>
      <vt:lpstr>Chapter 18</vt:lpstr>
      <vt:lpstr>Chapter 19</vt:lpstr>
      <vt:lpstr>Chapter 19</vt:lpstr>
      <vt:lpstr>Chapter 20</vt:lpstr>
      <vt:lpstr>Chapter 20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.</dc:creator>
  <cp:lastModifiedBy>The College of New Jersey</cp:lastModifiedBy>
  <cp:revision>84</cp:revision>
  <dcterms:created xsi:type="dcterms:W3CDTF">2014-10-20T21:56:26Z</dcterms:created>
  <dcterms:modified xsi:type="dcterms:W3CDTF">2016-07-06T20:47:45Z</dcterms:modified>
</cp:coreProperties>
</file>