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73" r:id="rId3"/>
    <p:sldId id="257" r:id="rId4"/>
    <p:sldId id="258" r:id="rId5"/>
    <p:sldId id="269" r:id="rId6"/>
    <p:sldId id="259" r:id="rId7"/>
    <p:sldId id="261" r:id="rId8"/>
    <p:sldId id="262" r:id="rId9"/>
    <p:sldId id="263" r:id="rId10"/>
    <p:sldId id="264" r:id="rId11"/>
    <p:sldId id="328" r:id="rId12"/>
    <p:sldId id="265" r:id="rId13"/>
    <p:sldId id="266" r:id="rId14"/>
    <p:sldId id="267" r:id="rId15"/>
    <p:sldId id="283" r:id="rId16"/>
    <p:sldId id="271" r:id="rId17"/>
    <p:sldId id="329" r:id="rId18"/>
    <p:sldId id="272" r:id="rId19"/>
    <p:sldId id="274" r:id="rId20"/>
    <p:sldId id="282" r:id="rId21"/>
    <p:sldId id="275" r:id="rId22"/>
    <p:sldId id="276" r:id="rId23"/>
    <p:sldId id="279" r:id="rId24"/>
    <p:sldId id="277" r:id="rId25"/>
    <p:sldId id="280" r:id="rId26"/>
    <p:sldId id="281" r:id="rId27"/>
    <p:sldId id="284" r:id="rId28"/>
    <p:sldId id="285" r:id="rId29"/>
    <p:sldId id="286" r:id="rId30"/>
    <p:sldId id="294" r:id="rId31"/>
    <p:sldId id="287" r:id="rId32"/>
    <p:sldId id="288" r:id="rId33"/>
    <p:sldId id="289" r:id="rId34"/>
    <p:sldId id="290" r:id="rId35"/>
    <p:sldId id="291" r:id="rId36"/>
    <p:sldId id="292" r:id="rId37"/>
    <p:sldId id="293"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15" r:id="rId53"/>
    <p:sldId id="316" r:id="rId54"/>
    <p:sldId id="317" r:id="rId55"/>
    <p:sldId id="318" r:id="rId56"/>
    <p:sldId id="319" r:id="rId57"/>
    <p:sldId id="320" r:id="rId58"/>
    <p:sldId id="321" r:id="rId59"/>
    <p:sldId id="322" r:id="rId60"/>
    <p:sldId id="323" r:id="rId61"/>
    <p:sldId id="325" r:id="rId62"/>
    <p:sldId id="324" r:id="rId63"/>
    <p:sldId id="326" r:id="rId64"/>
    <p:sldId id="327" r:id="rId65"/>
    <p:sldId id="330"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10" autoAdjust="0"/>
    <p:restoredTop sz="94660"/>
  </p:normalViewPr>
  <p:slideViewPr>
    <p:cSldViewPr>
      <p:cViewPr>
        <p:scale>
          <a:sx n="103" d="100"/>
          <a:sy n="103" d="100"/>
        </p:scale>
        <p:origin x="-9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5275445-3F56-4FD8-9070-A30C8F689A60}" type="datetimeFigureOut">
              <a:rPr lang="en-US" smtClean="0"/>
              <a:t>7/6/2016</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8540664B-C84E-4BE7-B873-8931361A9D47}"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5275445-3F56-4FD8-9070-A30C8F689A60}" type="datetimeFigureOut">
              <a:rPr lang="en-US" smtClean="0"/>
              <a:t>7/6/2016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40664B-C84E-4BE7-B873-8931361A9D4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5275445-3F56-4FD8-9070-A30C8F689A60}" type="datetimeFigureOut">
              <a:rPr lang="en-US" smtClean="0"/>
              <a:t>7/6/2016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40664B-C84E-4BE7-B873-8931361A9D47}"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5275445-3F56-4FD8-9070-A30C8F689A60}" type="datetimeFigureOut">
              <a:rPr lang="en-US" smtClean="0"/>
              <a:t>7/6/2016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40664B-C84E-4BE7-B873-8931361A9D47}"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5275445-3F56-4FD8-9070-A30C8F689A60}" type="datetimeFigureOut">
              <a:rPr lang="en-US" smtClean="0"/>
              <a:t>7/6/2016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540664B-C84E-4BE7-B873-8931361A9D47}"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5275445-3F56-4FD8-9070-A30C8F689A60}" type="datetimeFigureOut">
              <a:rPr lang="en-US" smtClean="0"/>
              <a:t>7/6/2016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540664B-C84E-4BE7-B873-8931361A9D47}"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5275445-3F56-4FD8-9070-A30C8F689A60}" type="datetimeFigureOut">
              <a:rPr lang="en-US" smtClean="0"/>
              <a:t>7/6/2016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540664B-C84E-4BE7-B873-8931361A9D47}"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5275445-3F56-4FD8-9070-A30C8F689A60}" type="datetimeFigureOut">
              <a:rPr lang="en-US" smtClean="0"/>
              <a:t>7/6/2016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540664B-C84E-4BE7-B873-8931361A9D4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5445-3F56-4FD8-9070-A30C8F689A60}" type="datetimeFigureOut">
              <a:rPr lang="en-US" smtClean="0"/>
              <a:t>7/6/2016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540664B-C84E-4BE7-B873-8931361A9D4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5275445-3F56-4FD8-9070-A30C8F689A60}" type="datetimeFigureOut">
              <a:rPr lang="en-US" smtClean="0"/>
              <a:t>7/6/2016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540664B-C84E-4BE7-B873-8931361A9D47}"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5275445-3F56-4FD8-9070-A30C8F689A60}" type="datetimeFigureOut">
              <a:rPr lang="en-US" smtClean="0"/>
              <a:t>7/6/2016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8540664B-C84E-4BE7-B873-8931361A9D47}" type="slidenum">
              <a:rPr lang="en-US" smtClean="0"/>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5275445-3F56-4FD8-9070-A30C8F689A60}" type="datetimeFigureOut">
              <a:rPr lang="en-US" smtClean="0"/>
              <a:t>7/6/2016</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540664B-C84E-4BE7-B873-8931361A9D47}" type="slidenum">
              <a:rPr lang="en-US" smtClean="0"/>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19600" y="1600200"/>
            <a:ext cx="4495800" cy="2667000"/>
          </a:xfrm>
        </p:spPr>
        <p:txBody>
          <a:bodyPr>
            <a:noAutofit/>
          </a:bodyPr>
          <a:lstStyle/>
          <a:p>
            <a:pPr algn="ctr"/>
            <a:r>
              <a:rPr lang="en-US" sz="6000" dirty="0" smtClean="0"/>
              <a:t>Wonder </a:t>
            </a:r>
            <a:br>
              <a:rPr lang="en-US" sz="6000" dirty="0" smtClean="0"/>
            </a:br>
            <a:r>
              <a:rPr lang="en-US" sz="6000" dirty="0" smtClean="0"/>
              <a:t>by </a:t>
            </a:r>
            <a:br>
              <a:rPr lang="en-US" sz="6000" dirty="0" smtClean="0"/>
            </a:br>
            <a:r>
              <a:rPr lang="en-US" sz="6000" dirty="0" smtClean="0"/>
              <a:t>R.J. Palacio</a:t>
            </a:r>
            <a:endParaRPr lang="en-US" sz="6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3822574"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726304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4495800"/>
            <a:ext cx="8382000" cy="2118515"/>
          </a:xfrm>
        </p:spPr>
        <p:txBody>
          <a:bodyPr>
            <a:normAutofit/>
          </a:bodyPr>
          <a:lstStyle/>
          <a:p>
            <a:pPr marL="0" indent="0">
              <a:buNone/>
            </a:pPr>
            <a:r>
              <a:rPr lang="en-US" dirty="0" smtClean="0"/>
              <a:t>I was nervous for my first day of school. Everyone was watching me. Jack Will talked to me but the other kids were making fun of me. They called me Darth Sidious from Star Wars. </a:t>
            </a:r>
            <a:endParaRPr lang="en-US" dirty="0"/>
          </a:p>
        </p:txBody>
      </p:sp>
      <p:pic>
        <p:nvPicPr>
          <p:cNvPr id="9218" name="Picture 2" descr="http://upload.wikimedia.org/wikipedia/en/archive/8/8f/20130207121427!Emperor_Rot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38200"/>
            <a:ext cx="469900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592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95400" y="5410200"/>
            <a:ext cx="6858000" cy="1706725"/>
          </a:xfrm>
        </p:spPr>
        <p:txBody>
          <a:bodyPr>
            <a:normAutofit/>
          </a:bodyPr>
          <a:lstStyle/>
          <a:p>
            <a:pPr marL="0" indent="0">
              <a:buNone/>
            </a:pPr>
            <a:r>
              <a:rPr lang="en-US" sz="2800" dirty="0"/>
              <a:t>A girl named Summer sat with me at lunch. </a:t>
            </a:r>
          </a:p>
          <a:p>
            <a:pPr marL="0" indent="0">
              <a:buNone/>
            </a:pPr>
            <a:endParaRPr lang="en-US" sz="2800" dirty="0"/>
          </a:p>
        </p:txBody>
      </p:sp>
      <p:pic>
        <p:nvPicPr>
          <p:cNvPr id="5" name="Picture 2" descr="http://www.ukshopsonline.net/images/Yumi/YumiGirlsAlexiaButterflyDr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143000"/>
            <a:ext cx="2695576" cy="3850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4970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57400"/>
            <a:ext cx="4038600" cy="2347115"/>
          </a:xfrm>
        </p:spPr>
        <p:txBody>
          <a:bodyPr>
            <a:normAutofit/>
          </a:bodyPr>
          <a:lstStyle/>
          <a:p>
            <a:pPr marL="0" indent="0">
              <a:buNone/>
            </a:pPr>
            <a:r>
              <a:rPr lang="en-US" sz="2800" dirty="0" smtClean="0"/>
              <a:t>I do not think I like school. I have no friends because I am different. “Why do I have to be so ugly?”</a:t>
            </a:r>
            <a:endParaRPr lang="en-US" sz="2800"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358"/>
          <a:stretch/>
        </p:blipFill>
        <p:spPr bwMode="auto">
          <a:xfrm>
            <a:off x="4876800" y="1600200"/>
            <a:ext cx="3810000" cy="3643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49968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777085"/>
            <a:ext cx="8087720" cy="2270915"/>
          </a:xfrm>
        </p:spPr>
        <p:txBody>
          <a:bodyPr>
            <a:normAutofit/>
          </a:bodyPr>
          <a:lstStyle/>
          <a:p>
            <a:pPr marL="0" indent="0">
              <a:buNone/>
            </a:pPr>
            <a:r>
              <a:rPr lang="en-US" sz="2800" dirty="0" smtClean="0"/>
              <a:t>Going to school is not easy. People do not like walking next to me. They think I have germs. They talk about me when I am not there. It is okay because my face scares everyone. </a:t>
            </a:r>
            <a:endParaRPr lang="en-US" sz="28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430" y="3048000"/>
            <a:ext cx="5067300" cy="3369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3705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4419601"/>
            <a:ext cx="8077200" cy="1935324"/>
          </a:xfrm>
        </p:spPr>
        <p:txBody>
          <a:bodyPr>
            <a:noAutofit/>
          </a:bodyPr>
          <a:lstStyle/>
          <a:p>
            <a:pPr marL="0" indent="0">
              <a:buNone/>
            </a:pPr>
            <a:r>
              <a:rPr lang="en-US" sz="2800" dirty="0" smtClean="0"/>
              <a:t>My new friends at school are Jack Will and Summer. They helped me pick a costume for Halloween, my favorite holiday. It is the one day I wear a mask so no one can see my face.  </a:t>
            </a:r>
            <a:endParaRPr lang="en-US" sz="2800"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09111" y="1212376"/>
            <a:ext cx="1821087" cy="252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descr="http://www.ukshopsonline.net/images/Yumi/YumiGirlsAlexiaButterflyDr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666" y="1212376"/>
            <a:ext cx="1876425" cy="2680607"/>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157277"/>
            <a:ext cx="2621997" cy="2790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21017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pPr marL="0" indent="0">
              <a:buNone/>
            </a:pPr>
            <a:r>
              <a:rPr lang="en-US" sz="2800" dirty="0"/>
              <a:t>On Halloween, no one knew me. It was like I </a:t>
            </a:r>
            <a:r>
              <a:rPr lang="en-US" sz="2800" dirty="0" smtClean="0"/>
              <a:t>was a ghost. </a:t>
            </a:r>
            <a:r>
              <a:rPr lang="en-US" sz="2800" dirty="0"/>
              <a:t>It was great.</a:t>
            </a:r>
          </a:p>
        </p:txBody>
      </p:sp>
      <p:pic>
        <p:nvPicPr>
          <p:cNvPr id="8194" name="Picture 2" descr="http://t2.gstatic.com/images?q=tbn:ANd9GcRZ_lglfLZalGjFlhKDRDtEh_bkNQ8GjRtu40eebYQty_CpmEzH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3157" y="914400"/>
            <a:ext cx="2682922" cy="29064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1.bp.blogspot.com/-kmwZusvjMG0/T00lZddJEnI/AAAAAAAADcs/T876H3Uz-YE/s1600/happy+face+happi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1619" y="3657600"/>
            <a:ext cx="2401538" cy="259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856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6800"/>
            <a:ext cx="8229600" cy="2240125"/>
          </a:xfrm>
        </p:spPr>
        <p:txBody>
          <a:bodyPr>
            <a:noAutofit/>
          </a:bodyPr>
          <a:lstStyle/>
          <a:p>
            <a:pPr marL="0" indent="0">
              <a:buNone/>
            </a:pPr>
            <a:r>
              <a:rPr lang="en-US" sz="2800" dirty="0" smtClean="0"/>
              <a:t>I heard Julian and some kids making fun of me. Even Jack Will did not want to be my friend. </a:t>
            </a:r>
            <a:endParaRPr lang="en-US" sz="28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209800" y="3048000"/>
            <a:ext cx="4495800" cy="299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58985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5257800"/>
            <a:ext cx="8077200" cy="1051715"/>
          </a:xfrm>
        </p:spPr>
        <p:txBody>
          <a:bodyPr>
            <a:normAutofit/>
          </a:bodyPr>
          <a:lstStyle/>
          <a:p>
            <a:pPr marL="0" indent="0">
              <a:buNone/>
            </a:pPr>
            <a:r>
              <a:rPr lang="en-US" sz="2800" dirty="0"/>
              <a:t>I was very upset and cried. I never want to go to school again.</a:t>
            </a:r>
          </a:p>
        </p:txBody>
      </p:sp>
      <p:pic>
        <p:nvPicPr>
          <p:cNvPr id="5" name="Picture 2" descr="http://www.customdropshipping.com/data/design/system/img/20120211/crying-face-round-ornament-7253-9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206121"/>
            <a:ext cx="3467100"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32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lstStyle/>
          <a:p>
            <a:pPr algn="ctr"/>
            <a:r>
              <a:rPr lang="en-US" dirty="0" smtClean="0"/>
              <a:t>Part 2: Olivia</a:t>
            </a:r>
            <a:endParaRPr lang="en-US" dirty="0"/>
          </a:p>
        </p:txBody>
      </p:sp>
    </p:spTree>
    <p:extLst>
      <p:ext uri="{BB962C8B-B14F-4D97-AF65-F5344CB8AC3E}">
        <p14:creationId xmlns:p14="http://schemas.microsoft.com/office/powerpoint/2010/main" val="11799949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57200" y="990600"/>
            <a:ext cx="8305800" cy="2347115"/>
          </a:xfrm>
        </p:spPr>
        <p:txBody>
          <a:bodyPr>
            <a:normAutofit/>
          </a:bodyPr>
          <a:lstStyle/>
          <a:p>
            <a:pPr marL="0" indent="0">
              <a:buNone/>
            </a:pPr>
            <a:r>
              <a:rPr lang="en-US" sz="2800" dirty="0" smtClean="0"/>
              <a:t>My name is Via. I am Auggie’s older sister. I do not look like Auggie. </a:t>
            </a:r>
            <a:endParaRPr lang="en-US" sz="2800" dirty="0"/>
          </a:p>
        </p:txBody>
      </p:sp>
      <p:pic>
        <p:nvPicPr>
          <p:cNvPr id="1026" name="Picture 2" descr="http://www.hdwallpapers.in/walls/dakota_fanning_5-wi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3200400"/>
            <a:ext cx="499872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015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0"/>
            <a:ext cx="8305800" cy="1143000"/>
          </a:xfrm>
        </p:spPr>
        <p:txBody>
          <a:bodyPr/>
          <a:lstStyle/>
          <a:p>
            <a:pPr algn="ctr"/>
            <a:r>
              <a:rPr lang="en-US" dirty="0" smtClean="0"/>
              <a:t>Part 1: August </a:t>
            </a:r>
            <a:endParaRPr lang="en-US" dirty="0"/>
          </a:p>
        </p:txBody>
      </p:sp>
    </p:spTree>
    <p:extLst>
      <p:ext uri="{BB962C8B-B14F-4D97-AF65-F5344CB8AC3E}">
        <p14:creationId xmlns:p14="http://schemas.microsoft.com/office/powerpoint/2010/main" val="32151016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4800600"/>
            <a:ext cx="8229600" cy="1432716"/>
          </a:xfrm>
        </p:spPr>
        <p:txBody>
          <a:bodyPr/>
          <a:lstStyle/>
          <a:p>
            <a:pPr marL="0" indent="0">
              <a:buNone/>
            </a:pPr>
            <a:r>
              <a:rPr lang="en-US" sz="2800" dirty="0"/>
              <a:t>Mom and Dad spend more time with Auggie than with me. It is okay because Auggie has special needs and I do not. </a:t>
            </a:r>
          </a:p>
          <a:p>
            <a:pPr marL="0" indent="0">
              <a:buNone/>
            </a:pPr>
            <a:endParaRPr lang="en-US" dirty="0"/>
          </a:p>
        </p:txBody>
      </p:sp>
      <p:pic>
        <p:nvPicPr>
          <p:cNvPr id="2050" name="Picture 2" descr="http://www.drrobynsilverman.com/wp/wp-content/uploads/2011/09/blog_jealo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471" y="801497"/>
            <a:ext cx="5669929" cy="377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4957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90600"/>
            <a:ext cx="8305800" cy="1432715"/>
          </a:xfrm>
        </p:spPr>
        <p:txBody>
          <a:bodyPr>
            <a:normAutofit/>
          </a:bodyPr>
          <a:lstStyle/>
          <a:p>
            <a:pPr marL="0" indent="0">
              <a:buNone/>
            </a:pPr>
            <a:r>
              <a:rPr lang="en-US" sz="2800" dirty="0" smtClean="0"/>
              <a:t>I get angry when people stare at Auggie. I know he is different from other kids. I love my little brother, but sometimes I wish he was normal. </a:t>
            </a:r>
            <a:endParaRPr lang="en-US" sz="2800" dirty="0"/>
          </a:p>
        </p:txBody>
      </p:sp>
      <p:pic>
        <p:nvPicPr>
          <p:cNvPr id="3074" name="Picture 2"/>
          <p:cNvPicPr>
            <a:picLocks noChangeAspect="1" noChangeArrowheads="1"/>
          </p:cNvPicPr>
          <p:nvPr/>
        </p:nvPicPr>
        <p:blipFill rotWithShape="1">
          <a:blip r:embed="rId2">
            <a:clrChange>
              <a:clrFrom>
                <a:srgbClr val="000000">
                  <a:alpha val="0"/>
                </a:srgbClr>
              </a:clrFrom>
              <a:clrTo>
                <a:srgbClr val="000000">
                  <a:alpha val="0"/>
                </a:srgbClr>
              </a:clrTo>
            </a:clrChange>
            <a:extLst>
              <a:ext uri="{BEBA8EAE-BF5A-486C-A8C5-ECC9F3942E4B}">
                <a14:imgProps xmlns:a14="http://schemas.microsoft.com/office/drawing/2010/main">
                  <a14:imgLayer r:embed="rId3">
                    <a14:imgEffect>
                      <a14:backgroundRemoval t="4000" b="81333" l="10667" r="89778"/>
                    </a14:imgEffect>
                  </a14:imgLayer>
                </a14:imgProps>
              </a:ext>
              <a:ext uri="{28A0092B-C50C-407E-A947-70E740481C1C}">
                <a14:useLocalDpi xmlns:a14="http://schemas.microsoft.com/office/drawing/2010/main" val="0"/>
              </a:ext>
            </a:extLst>
          </a:blip>
          <a:srcRect l="10563" t="3521" r="11826" b="20704"/>
          <a:stretch/>
        </p:blipFill>
        <p:spPr bwMode="auto">
          <a:xfrm>
            <a:off x="1228298" y="3152633"/>
            <a:ext cx="2306471" cy="2251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8908" y="2787839"/>
            <a:ext cx="2981467" cy="2981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6841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0" y="5257800"/>
            <a:ext cx="7924800" cy="1127915"/>
          </a:xfrm>
        </p:spPr>
        <p:txBody>
          <a:bodyPr>
            <a:normAutofit/>
          </a:bodyPr>
          <a:lstStyle/>
          <a:p>
            <a:pPr marL="0" indent="0">
              <a:buNone/>
            </a:pPr>
            <a:r>
              <a:rPr lang="en-US" sz="2800" dirty="0" smtClean="0"/>
              <a:t>I go to high school. No one knows about Auggie there and I like that. </a:t>
            </a:r>
            <a:endParaRPr lang="en-US" sz="2800" dirty="0"/>
          </a:p>
        </p:txBody>
      </p:sp>
      <p:pic>
        <p:nvPicPr>
          <p:cNvPr id="4100" name="Picture 4" descr="http://webspace.webring.com/people/ka/aljfootball/ALJ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668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2188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4724400"/>
            <a:ext cx="8305800" cy="1585115"/>
          </a:xfrm>
        </p:spPr>
        <p:txBody>
          <a:bodyPr>
            <a:normAutofit/>
          </a:bodyPr>
          <a:lstStyle/>
          <a:p>
            <a:pPr marL="0" indent="0">
              <a:buNone/>
            </a:pPr>
            <a:r>
              <a:rPr lang="en-US" sz="2800" dirty="0" smtClean="0"/>
              <a:t>I made new friends in high school. Their names are Eleanor and Justin. I have a crush on Justin, but I do not tell anyone. </a:t>
            </a:r>
            <a:endParaRPr lang="en-US" sz="2800" dirty="0"/>
          </a:p>
        </p:txBody>
      </p:sp>
      <p:pic>
        <p:nvPicPr>
          <p:cNvPr id="6146" name="Picture 2" descr="http://www.tricitypsychology.com/blog/wp-content/uploads/2008/05/pretty-teenage-girl.jpg"/>
          <p:cNvPicPr>
            <a:picLocks noChangeAspect="1" noChangeArrowheads="1"/>
          </p:cNvPicPr>
          <p:nvPr/>
        </p:nvPicPr>
        <p:blipFill rotWithShape="1">
          <a:blip r:embed="rId2">
            <a:extLst>
              <a:ext uri="{28A0092B-C50C-407E-A947-70E740481C1C}">
                <a14:useLocalDpi xmlns:a14="http://schemas.microsoft.com/office/drawing/2010/main" val="0"/>
              </a:ext>
            </a:extLst>
          </a:blip>
          <a:srcRect b="5100"/>
          <a:stretch/>
        </p:blipFill>
        <p:spPr bwMode="auto">
          <a:xfrm>
            <a:off x="450505" y="1880915"/>
            <a:ext cx="4144629" cy="213863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mages.wikia.com/thehungergames/images/0/06/Happy-teenage-boy.gif"/>
          <p:cNvPicPr>
            <a:picLocks noChangeAspect="1" noChangeArrowheads="1"/>
          </p:cNvPicPr>
          <p:nvPr/>
        </p:nvPicPr>
        <p:blipFill rotWithShape="1">
          <a:blip r:embed="rId3">
            <a:extLst>
              <a:ext uri="{28A0092B-C50C-407E-A947-70E740481C1C}">
                <a14:useLocalDpi xmlns:a14="http://schemas.microsoft.com/office/drawing/2010/main" val="0"/>
              </a:ext>
            </a:extLst>
          </a:blip>
          <a:srcRect l="28442"/>
          <a:stretch/>
        </p:blipFill>
        <p:spPr bwMode="auto">
          <a:xfrm>
            <a:off x="5791200" y="1423442"/>
            <a:ext cx="2653887" cy="2596108"/>
          </a:xfrm>
          <a:prstGeom prst="rect">
            <a:avLst/>
          </a:prstGeom>
          <a:noFill/>
          <a:extLst>
            <a:ext uri="{909E8E84-426E-40DD-AFC4-6F175D3DCCD1}">
              <a14:hiddenFill xmlns:a14="http://schemas.microsoft.com/office/drawing/2010/main">
                <a:solidFill>
                  <a:srgbClr val="FFFFFF"/>
                </a:solidFill>
              </a14:hiddenFill>
            </a:ext>
          </a:extLst>
        </p:spPr>
      </p:pic>
      <p:sp>
        <p:nvSpPr>
          <p:cNvPr id="5" name="Heart 4"/>
          <p:cNvSpPr/>
          <p:nvPr/>
        </p:nvSpPr>
        <p:spPr>
          <a:xfrm>
            <a:off x="5758419" y="2362200"/>
            <a:ext cx="457200" cy="22860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art 7"/>
          <p:cNvSpPr/>
          <p:nvPr/>
        </p:nvSpPr>
        <p:spPr>
          <a:xfrm>
            <a:off x="5349389" y="1702457"/>
            <a:ext cx="713830" cy="356915"/>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art 8"/>
          <p:cNvSpPr/>
          <p:nvPr/>
        </p:nvSpPr>
        <p:spPr>
          <a:xfrm>
            <a:off x="6063219" y="2874032"/>
            <a:ext cx="304800" cy="15240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9067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066800"/>
            <a:ext cx="8077200" cy="1051715"/>
          </a:xfrm>
        </p:spPr>
        <p:txBody>
          <a:bodyPr>
            <a:normAutofit/>
          </a:bodyPr>
          <a:lstStyle/>
          <a:p>
            <a:pPr marL="0" indent="0">
              <a:buNone/>
            </a:pPr>
            <a:r>
              <a:rPr lang="en-US" sz="2800" dirty="0" smtClean="0"/>
              <a:t>I asked Auggie about his first day of school. He told me it was good, but I do not believe him. </a:t>
            </a:r>
            <a:endParaRPr lang="en-US" sz="2800" dirty="0"/>
          </a:p>
        </p:txBody>
      </p:sp>
      <p:pic>
        <p:nvPicPr>
          <p:cNvPr id="5124" name="Picture 4" descr="https://encrypted-tbn2.gstatic.com/images?q=tbn:ANd9GcQpz6RXjpH-aK82M2N1-G032R2a3oAMkZUNw8LElYCnG3-PsjzHMw"/>
          <p:cNvPicPr>
            <a:picLocks noChangeAspect="1" noChangeArrowheads="1"/>
          </p:cNvPicPr>
          <p:nvPr/>
        </p:nvPicPr>
        <p:blipFill rotWithShape="1">
          <a:blip r:embed="rId2">
            <a:extLst>
              <a:ext uri="{28A0092B-C50C-407E-A947-70E740481C1C}">
                <a14:useLocalDpi xmlns:a14="http://schemas.microsoft.com/office/drawing/2010/main" val="0"/>
              </a:ext>
            </a:extLst>
          </a:blip>
          <a:srcRect l="4215" t="9679" r="5680" b="9081"/>
          <a:stretch/>
        </p:blipFill>
        <p:spPr bwMode="auto">
          <a:xfrm>
            <a:off x="2438400" y="2133600"/>
            <a:ext cx="4215786" cy="426432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quot;No&quot; Symbol 5"/>
          <p:cNvSpPr/>
          <p:nvPr/>
        </p:nvSpPr>
        <p:spPr>
          <a:xfrm>
            <a:off x="2362200" y="2057209"/>
            <a:ext cx="4329860" cy="4340713"/>
          </a:xfrm>
          <a:prstGeom prst="noSmoking">
            <a:avLst>
              <a:gd name="adj" fmla="val 398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112111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447800"/>
            <a:ext cx="4724400" cy="3505200"/>
          </a:xfrm>
        </p:spPr>
        <p:txBody>
          <a:bodyPr>
            <a:normAutofit/>
          </a:bodyPr>
          <a:lstStyle/>
          <a:p>
            <a:pPr marL="0" indent="0">
              <a:buNone/>
            </a:pPr>
            <a:r>
              <a:rPr lang="en-US" sz="2800" dirty="0" smtClean="0"/>
              <a:t>Auggie told me that his friend Jack Will made fun of him on Halloween. I was really sad about it. Auggie thinks he is weird, but I do not. </a:t>
            </a:r>
            <a:endParaRPr lang="en-US" sz="2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941387"/>
            <a:ext cx="2620963"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626875" y="4134133"/>
            <a:ext cx="3243050" cy="216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506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lstStyle/>
          <a:p>
            <a:pPr algn="ctr"/>
            <a:r>
              <a:rPr lang="en-US" dirty="0" smtClean="0"/>
              <a:t>Part 3: Summer</a:t>
            </a:r>
            <a:endParaRPr lang="en-US" dirty="0"/>
          </a:p>
        </p:txBody>
      </p:sp>
    </p:spTree>
    <p:extLst>
      <p:ext uri="{BB962C8B-B14F-4D97-AF65-F5344CB8AC3E}">
        <p14:creationId xmlns:p14="http://schemas.microsoft.com/office/powerpoint/2010/main" val="1032717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43000"/>
            <a:ext cx="7848600" cy="1338025"/>
          </a:xfrm>
        </p:spPr>
        <p:txBody>
          <a:bodyPr>
            <a:normAutofit/>
          </a:bodyPr>
          <a:lstStyle/>
          <a:p>
            <a:pPr marL="0" indent="0">
              <a:buNone/>
            </a:pPr>
            <a:r>
              <a:rPr lang="en-US" sz="2800" dirty="0" smtClean="0"/>
              <a:t>My name is Summer. I go to school with Auggie at Beecher Prep.</a:t>
            </a:r>
            <a:endParaRPr lang="en-US" sz="2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3" y="2432506"/>
            <a:ext cx="2846388" cy="406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s://encrypted-tbn0.gstatic.com/images?q=tbn:ANd9GcR_qnY0HmcAHyFVZD6d1lmbEWzTLQI8knhRaQs47tEqwxqTsEO-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118130"/>
            <a:ext cx="3962400" cy="269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3436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4876799"/>
            <a:ext cx="8153400" cy="1478125"/>
          </a:xfrm>
        </p:spPr>
        <p:txBody>
          <a:bodyPr>
            <a:normAutofit/>
          </a:bodyPr>
          <a:lstStyle/>
          <a:p>
            <a:pPr marL="0" indent="0">
              <a:buNone/>
            </a:pPr>
            <a:r>
              <a:rPr lang="en-US" sz="2800" dirty="0" smtClean="0"/>
              <a:t>I sat with Auggie at lunch on the first day because he was all alone. I want to be friends with him. He is someone I can always talk to. </a:t>
            </a:r>
            <a:endParaRPr lang="en-US" sz="2800" dirty="0"/>
          </a:p>
        </p:txBody>
      </p:sp>
      <p:pic>
        <p:nvPicPr>
          <p:cNvPr id="10242" name="Picture 2" descr="http://www.academiamoderna.com/images/lun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447800"/>
            <a:ext cx="2895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t1.gstatic.com/images?q=tbn:ANd9GcSwEieMla9ljEhZLPE7KdUw_KEeAZplvyDKeDdXVMSLjyUaTSS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695976"/>
            <a:ext cx="3495675" cy="2399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724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158085"/>
            <a:ext cx="8153400" cy="1508915"/>
          </a:xfrm>
        </p:spPr>
        <p:txBody>
          <a:bodyPr>
            <a:normAutofit/>
          </a:bodyPr>
          <a:lstStyle/>
          <a:p>
            <a:pPr marL="0" indent="0">
              <a:buNone/>
            </a:pPr>
            <a:r>
              <a:rPr lang="en-US" sz="2800" dirty="0" smtClean="0"/>
              <a:t>People think I am weird for being friends with Auggie. Our classmates think he has the “plague” because he looks different.  </a:t>
            </a:r>
            <a:endParaRPr lang="en-US" sz="2800" dirty="0"/>
          </a:p>
        </p:txBody>
      </p:sp>
      <p:pic>
        <p:nvPicPr>
          <p:cNvPr id="5" name="Picture 4" descr="http://t1.gstatic.com/images?q=tbn:ANd9GcSwEieMla9ljEhZLPE7KdUw_KEeAZplvyDKeDdXVMSLjyUaTSS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43282"/>
            <a:ext cx="3495675" cy="2399247"/>
          </a:xfrm>
          <a:prstGeom prst="rect">
            <a:avLst/>
          </a:prstGeom>
          <a:noFill/>
          <a:extLst>
            <a:ext uri="{909E8E84-426E-40DD-AFC4-6F175D3DCCD1}">
              <a14:hiddenFill xmlns:a14="http://schemas.microsoft.com/office/drawing/2010/main">
                <a:solidFill>
                  <a:srgbClr val="FFFFFF"/>
                </a:solidFill>
              </a14:hiddenFill>
            </a:ext>
          </a:extLst>
        </p:spPr>
      </p:pic>
      <p:sp>
        <p:nvSpPr>
          <p:cNvPr id="6" name="Equal 5"/>
          <p:cNvSpPr/>
          <p:nvPr/>
        </p:nvSpPr>
        <p:spPr>
          <a:xfrm>
            <a:off x="4495800" y="3505200"/>
            <a:ext cx="1371600" cy="762000"/>
          </a:xfrm>
          <a:prstGeom prst="mathEqual">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7" name="Rectangle 6"/>
          <p:cNvSpPr/>
          <p:nvPr/>
        </p:nvSpPr>
        <p:spPr>
          <a:xfrm>
            <a:off x="6096000" y="3343870"/>
            <a:ext cx="2136932" cy="923330"/>
          </a:xfrm>
          <a:prstGeom prst="rect">
            <a:avLst/>
          </a:prstGeom>
          <a:noFill/>
        </p:spPr>
        <p:txBody>
          <a:bodyPr wrap="none" lIns="91440" tIns="45720" rIns="91440" bIns="45720">
            <a:spAutoFit/>
          </a:bodyPr>
          <a:lstStyle/>
          <a:p>
            <a:pPr algn="ctr"/>
            <a:r>
              <a:rPr lang="en-US" sz="5400" b="1" cap="none" spc="0" dirty="0" smtClean="0">
                <a:ln w="10541" cmpd="sng">
                  <a:solidFill>
                    <a:srgbClr val="FF0000"/>
                  </a:solidFill>
                  <a:prstDash val="solid"/>
                </a:ln>
                <a:solidFill>
                  <a:srgbClr val="FF0000"/>
                </a:solidFill>
                <a:effectLst/>
              </a:rPr>
              <a:t>Weird</a:t>
            </a:r>
            <a:endParaRPr lang="en-US" sz="5400" b="1" cap="none" spc="0" dirty="0">
              <a:ln w="10541" cmpd="sng">
                <a:solidFill>
                  <a:srgbClr val="FF0000"/>
                </a:solidFill>
                <a:prstDash val="solid"/>
              </a:ln>
              <a:solidFill>
                <a:srgbClr val="FF0000"/>
              </a:solidFill>
              <a:effectLst/>
            </a:endParaRPr>
          </a:p>
        </p:txBody>
      </p:sp>
    </p:spTree>
    <p:extLst>
      <p:ext uri="{BB962C8B-B14F-4D97-AF65-F5344CB8AC3E}">
        <p14:creationId xmlns:p14="http://schemas.microsoft.com/office/powerpoint/2010/main" val="8513186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09600" y="1143000"/>
            <a:ext cx="8382000" cy="1371600"/>
          </a:xfrm>
        </p:spPr>
        <p:txBody>
          <a:bodyPr>
            <a:normAutofit/>
          </a:bodyPr>
          <a:lstStyle/>
          <a:p>
            <a:pPr marL="0" indent="0">
              <a:buNone/>
            </a:pPr>
            <a:r>
              <a:rPr lang="en-US" sz="2800" dirty="0" smtClean="0"/>
              <a:t>My name is Auggie Pullman. I live with my Mom, my Dad, my older sister Via, and my dog, Daisy. </a:t>
            </a:r>
          </a:p>
          <a:p>
            <a:pPr marL="0" indent="0">
              <a:buNone/>
            </a:pPr>
            <a:endParaRPr lang="en-US" sz="2800" dirty="0"/>
          </a:p>
        </p:txBody>
      </p:sp>
      <p:pic>
        <p:nvPicPr>
          <p:cNvPr id="2052" name="Picture 4" descr="http://skim.gs/DdglbSD7JIo2RRbhyWF7WzS6nNQ=/470x290/smart/51e094afd4a2501c7e004a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621" y="2514600"/>
            <a:ext cx="5958708" cy="367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930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90601"/>
            <a:ext cx="8229600" cy="1447800"/>
          </a:xfrm>
        </p:spPr>
        <p:txBody>
          <a:bodyPr>
            <a:normAutofit/>
          </a:bodyPr>
          <a:lstStyle/>
          <a:p>
            <a:pPr marL="0" indent="0">
              <a:buNone/>
            </a:pPr>
            <a:r>
              <a:rPr lang="en-US" sz="2800" dirty="0" smtClean="0"/>
              <a:t>After Halloween, Auggie was different. I do not know why. He said I was not his friend. That is not true. </a:t>
            </a:r>
            <a:endParaRPr lang="en-US" sz="28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0"/>
            <a:ext cx="2620963"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http://www.redhat.com/rhecm/rest-rhecm/jcr/repository/collaboration/jcr:system/jcr:versionStorage/ee691ea60a052601749739508b361985/1/jcr:frozenNode/rh:custome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3733800"/>
            <a:ext cx="2559050" cy="1706034"/>
          </a:xfrm>
          <a:prstGeom prst="rect">
            <a:avLst/>
          </a:prstGeom>
          <a:noFill/>
          <a:extLst>
            <a:ext uri="{909E8E84-426E-40DD-AFC4-6F175D3DCCD1}">
              <a14:hiddenFill xmlns:a14="http://schemas.microsoft.com/office/drawing/2010/main">
                <a:solidFill>
                  <a:srgbClr val="FFFFFF"/>
                </a:solidFill>
              </a14:hiddenFill>
            </a:ext>
          </a:extLst>
        </p:spPr>
      </p:pic>
      <p:sp>
        <p:nvSpPr>
          <p:cNvPr id="6" name="&quot;No&quot; Symbol 5"/>
          <p:cNvSpPr/>
          <p:nvPr/>
        </p:nvSpPr>
        <p:spPr>
          <a:xfrm>
            <a:off x="5105400" y="3276600"/>
            <a:ext cx="3048000" cy="2438400"/>
          </a:xfrm>
          <a:prstGeom prst="noSmoking">
            <a:avLst>
              <a:gd name="adj" fmla="val 82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650832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20085"/>
            <a:ext cx="4038600" cy="4434840"/>
          </a:xfrm>
        </p:spPr>
        <p:txBody>
          <a:bodyPr>
            <a:normAutofit/>
          </a:bodyPr>
          <a:lstStyle/>
          <a:p>
            <a:pPr marL="0" indent="0">
              <a:buNone/>
            </a:pPr>
            <a:r>
              <a:rPr lang="en-US" sz="2800" dirty="0" smtClean="0"/>
              <a:t>Auggie told me what happened on Halloween. I promised not to tell anyone.</a:t>
            </a:r>
            <a:endParaRPr lang="en-US" sz="28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838200"/>
            <a:ext cx="2620963"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http://s3.amazonaws.com/dk-production/images/33360/large/dreamstime_s_18701658.jpg?13692353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64" y="3891888"/>
            <a:ext cx="3184336"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4258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5105400"/>
            <a:ext cx="7543800" cy="1051715"/>
          </a:xfrm>
        </p:spPr>
        <p:txBody>
          <a:bodyPr>
            <a:normAutofit/>
          </a:bodyPr>
          <a:lstStyle/>
          <a:p>
            <a:pPr marL="0" indent="0">
              <a:buNone/>
            </a:pPr>
            <a:r>
              <a:rPr lang="en-US" sz="2800" dirty="0" smtClean="0"/>
              <a:t>Auggie and I are good friends now. We go to each other’s houses. </a:t>
            </a:r>
            <a:endParaRPr lang="en-US" sz="2800" dirty="0"/>
          </a:p>
        </p:txBody>
      </p:sp>
      <p:pic>
        <p:nvPicPr>
          <p:cNvPr id="5" name="Picture 4" descr="http://t1.gstatic.com/images?q=tbn:ANd9GcSwEieMla9ljEhZLPE7KdUw_KEeAZplvyDKeDdXVMSLjyUaTSS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6" y="1987876"/>
            <a:ext cx="3209924" cy="220312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www.marktoon.co.uk/cartoons/stickmen/stickman-running-between-houses-clipart.gif"/>
          <p:cNvPicPr>
            <a:picLocks noChangeAspect="1" noChangeArrowheads="1"/>
          </p:cNvPicPr>
          <p:nvPr/>
        </p:nvPicPr>
        <p:blipFill rotWithShape="1">
          <a:blip r:embed="rId3">
            <a:extLst>
              <a:ext uri="{28A0092B-C50C-407E-A947-70E740481C1C}">
                <a14:useLocalDpi xmlns:a14="http://schemas.microsoft.com/office/drawing/2010/main" val="0"/>
              </a:ext>
            </a:extLst>
          </a:blip>
          <a:srcRect b="10424"/>
          <a:stretch/>
        </p:blipFill>
        <p:spPr bwMode="auto">
          <a:xfrm>
            <a:off x="4953000" y="1838767"/>
            <a:ext cx="3775406" cy="2113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6725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6800"/>
            <a:ext cx="8077200" cy="1508915"/>
          </a:xfrm>
        </p:spPr>
        <p:txBody>
          <a:bodyPr>
            <a:normAutofit/>
          </a:bodyPr>
          <a:lstStyle/>
          <a:p>
            <a:pPr marL="0" indent="0">
              <a:buNone/>
            </a:pPr>
            <a:r>
              <a:rPr lang="en-US" sz="2800" dirty="0" smtClean="0"/>
              <a:t>Jack Will asked me why Auggie was angry at him. I know I promised Auggie, but I gave Jack Will a hint about it. </a:t>
            </a:r>
            <a:endParaRPr lang="en-US" sz="2800" dirty="0"/>
          </a:p>
        </p:txBody>
      </p:sp>
      <p:pic>
        <p:nvPicPr>
          <p:cNvPr id="5" name="Picture 2"/>
          <p:cNvPicPr>
            <a:picLocks noChangeAspect="1" noChangeArrowheads="1"/>
          </p:cNvPicPr>
          <p:nvPr/>
        </p:nvPicPr>
        <p:blipFill rotWithShape="1">
          <a:blip r:embed="rId2">
            <a:clrChange>
              <a:clrFrom>
                <a:srgbClr val="000000">
                  <a:alpha val="0"/>
                </a:srgbClr>
              </a:clrFrom>
              <a:clrTo>
                <a:srgbClr val="000000">
                  <a:alpha val="0"/>
                </a:srgbClr>
              </a:clrTo>
            </a:clrChange>
            <a:extLst>
              <a:ext uri="{BEBA8EAE-BF5A-486C-A8C5-ECC9F3942E4B}">
                <a14:imgProps xmlns:a14="http://schemas.microsoft.com/office/drawing/2010/main">
                  <a14:imgLayer r:embed="rId3">
                    <a14:imgEffect>
                      <a14:backgroundRemoval t="4000" b="81333" l="10667" r="89778"/>
                    </a14:imgEffect>
                  </a14:imgLayer>
                </a14:imgProps>
              </a:ext>
              <a:ext uri="{28A0092B-C50C-407E-A947-70E740481C1C}">
                <a14:useLocalDpi xmlns:a14="http://schemas.microsoft.com/office/drawing/2010/main" val="0"/>
              </a:ext>
            </a:extLst>
          </a:blip>
          <a:srcRect l="10563" t="3521" r="11826" b="20704"/>
          <a:stretch/>
        </p:blipFill>
        <p:spPr bwMode="auto">
          <a:xfrm>
            <a:off x="5313529" y="3152633"/>
            <a:ext cx="2306471" cy="2251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14400" y="2690228"/>
            <a:ext cx="2293712" cy="3176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54139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67000"/>
            <a:ext cx="8229600" cy="1143000"/>
          </a:xfrm>
        </p:spPr>
        <p:txBody>
          <a:bodyPr/>
          <a:lstStyle/>
          <a:p>
            <a:pPr algn="ctr"/>
            <a:r>
              <a:rPr lang="en-US" dirty="0" smtClean="0"/>
              <a:t>Part 5: Jack Will</a:t>
            </a:r>
            <a:endParaRPr lang="en-US" dirty="0"/>
          </a:p>
        </p:txBody>
      </p:sp>
    </p:spTree>
    <p:extLst>
      <p:ext uri="{BB962C8B-B14F-4D97-AF65-F5344CB8AC3E}">
        <p14:creationId xmlns:p14="http://schemas.microsoft.com/office/powerpoint/2010/main" val="38122059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58085"/>
            <a:ext cx="8153400" cy="1127915"/>
          </a:xfrm>
        </p:spPr>
        <p:txBody>
          <a:bodyPr>
            <a:normAutofit/>
          </a:bodyPr>
          <a:lstStyle/>
          <a:p>
            <a:pPr marL="0" indent="0">
              <a:buNone/>
            </a:pPr>
            <a:r>
              <a:rPr lang="en-US" sz="2800" dirty="0" smtClean="0"/>
              <a:t>My name is Jack Will. I am in fifth grade and go to Beecher Prep with Auggie.</a:t>
            </a:r>
            <a:endParaRPr lang="en-US" sz="2800"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914400" y="2690228"/>
            <a:ext cx="2293712" cy="3176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s://encrypted-tbn0.gstatic.com/images?q=tbn:ANd9GcR_qnY0HmcAHyFVZD6d1lmbEWzTLQI8knhRaQs47tEqwxqTsEO-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118130"/>
            <a:ext cx="3962400" cy="269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4044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00"/>
            <a:ext cx="8077200" cy="1051715"/>
          </a:xfrm>
        </p:spPr>
        <p:txBody>
          <a:bodyPr>
            <a:normAutofit/>
          </a:bodyPr>
          <a:lstStyle/>
          <a:p>
            <a:pPr marL="0" indent="0">
              <a:buNone/>
            </a:pPr>
            <a:r>
              <a:rPr lang="en-US" sz="2800" dirty="0" smtClean="0"/>
              <a:t>I first saw Auggie when I was little. He was scary looking. I was mean to him.</a:t>
            </a:r>
            <a:endParaRPr lang="en-US" sz="2800" dirty="0"/>
          </a:p>
        </p:txBody>
      </p:sp>
      <p:pic>
        <p:nvPicPr>
          <p:cNvPr id="14338" name="Picture 2" descr="http://4.bp.blogspot.com/-AfZFxz7BjC8/T05F8iIgfnI/AAAAAAAABH8/-wk-y0h2X14/s200/8894920-panic-emot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667000"/>
            <a:ext cx="5257800" cy="3102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7007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143000"/>
            <a:ext cx="8153400" cy="1889915"/>
          </a:xfrm>
        </p:spPr>
        <p:txBody>
          <a:bodyPr>
            <a:normAutofit/>
          </a:bodyPr>
          <a:lstStyle/>
          <a:p>
            <a:pPr marL="0" indent="0">
              <a:buNone/>
            </a:pPr>
            <a:r>
              <a:rPr lang="en-US" sz="2800" dirty="0" smtClean="0"/>
              <a:t>At first, I was only friends with Auggie because I had to be nice. Now, I want to be friends with Auggie. He is really cool and smart. I can tell him anything.</a:t>
            </a:r>
            <a:endParaRPr lang="en-US" sz="2800" dirty="0"/>
          </a:p>
        </p:txBody>
      </p:sp>
      <p:pic>
        <p:nvPicPr>
          <p:cNvPr id="17410" name="Picture 2" descr="http://us.cdn2.123rf.com/168nwm/prawny/prawny0806/prawny080600017/3133848-line-drawing-of-two-little-boys-who-are-good-frie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214007"/>
            <a:ext cx="3124200" cy="306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6459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4358485"/>
            <a:ext cx="8153400" cy="1889915"/>
          </a:xfrm>
        </p:spPr>
        <p:txBody>
          <a:bodyPr>
            <a:normAutofit/>
          </a:bodyPr>
          <a:lstStyle/>
          <a:p>
            <a:pPr marL="0" indent="0">
              <a:buNone/>
            </a:pPr>
            <a:r>
              <a:rPr lang="en-US" sz="2800" dirty="0" err="1" smtClean="0"/>
              <a:t>Auggie</a:t>
            </a:r>
            <a:r>
              <a:rPr lang="en-US" sz="2800" dirty="0" smtClean="0"/>
              <a:t> is not talking to me. He will not even look at me. I am sad, but now the other kids stopped calling me weird. </a:t>
            </a:r>
            <a:endParaRPr lang="en-US" sz="2800" dirty="0"/>
          </a:p>
        </p:txBody>
      </p:sp>
      <p:pic>
        <p:nvPicPr>
          <p:cNvPr id="18434" name="Picture 2" descr="http://vector-magz.com/wp-content/uploads/2013/07/sad-face-clip-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990600"/>
            <a:ext cx="2945592" cy="309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8030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14400"/>
            <a:ext cx="8077200" cy="1508915"/>
          </a:xfrm>
        </p:spPr>
        <p:txBody>
          <a:bodyPr/>
          <a:lstStyle/>
          <a:p>
            <a:pPr marL="0" indent="0">
              <a:buNone/>
            </a:pPr>
            <a:r>
              <a:rPr lang="en-US" sz="2800" dirty="0" smtClean="0"/>
              <a:t>I know why Auggie is angry at me. I was so mean to him on Halloween. What I said is not true. I feel really bad.</a:t>
            </a:r>
          </a:p>
          <a:p>
            <a:pPr marL="0" indent="0">
              <a:buNone/>
            </a:pPr>
            <a:endParaRPr lang="en-US" dirty="0"/>
          </a:p>
          <a:p>
            <a:pPr marL="0" indent="0">
              <a:buNone/>
            </a:pP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684510"/>
            <a:ext cx="2152650" cy="2106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041828"/>
            <a:ext cx="2217574" cy="236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www.redhat.com/rhecm/rest-rhecm/jcr/repository/collaboration/jcr:system/jcr:versionStorage/ee691ea60a052601749739508b361985/1/jcr:frozenNode/rh:customer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3810000"/>
            <a:ext cx="2559050" cy="1706034"/>
          </a:xfrm>
          <a:prstGeom prst="rect">
            <a:avLst/>
          </a:prstGeom>
          <a:noFill/>
          <a:extLst>
            <a:ext uri="{909E8E84-426E-40DD-AFC4-6F175D3DCCD1}">
              <a14:hiddenFill xmlns:a14="http://schemas.microsoft.com/office/drawing/2010/main">
                <a:solidFill>
                  <a:srgbClr val="FFFFFF"/>
                </a:solidFill>
              </a14:hiddenFill>
            </a:ext>
          </a:extLst>
        </p:spPr>
      </p:pic>
      <p:sp>
        <p:nvSpPr>
          <p:cNvPr id="8" name="&quot;No&quot; Symbol 7"/>
          <p:cNvSpPr/>
          <p:nvPr/>
        </p:nvSpPr>
        <p:spPr>
          <a:xfrm>
            <a:off x="5486400" y="3352800"/>
            <a:ext cx="3048000" cy="2438400"/>
          </a:xfrm>
          <a:prstGeom prst="noSmoking">
            <a:avLst>
              <a:gd name="adj" fmla="val 82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49309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1"/>
          </p:nvPr>
        </p:nvSpPr>
        <p:spPr>
          <a:xfrm>
            <a:off x="604092" y="853285"/>
            <a:ext cx="7315200" cy="1737515"/>
          </a:xfrm>
        </p:spPr>
        <p:txBody>
          <a:bodyPr>
            <a:noAutofit/>
          </a:bodyPr>
          <a:lstStyle/>
          <a:p>
            <a:pPr marL="0" indent="0">
              <a:buNone/>
            </a:pPr>
            <a:r>
              <a:rPr lang="en-US" sz="2800" dirty="0" smtClean="0"/>
              <a:t>I am ten years old. My family thinks that I am extraordinary, but I am not. I am not even ordinary. I wish I was. I “wish that I had a normal face that no one ever noticed at all.” </a:t>
            </a:r>
            <a:endParaRPr lang="en-US"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743200"/>
            <a:ext cx="3189384"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61368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4891885"/>
            <a:ext cx="8077200" cy="1508915"/>
          </a:xfrm>
        </p:spPr>
        <p:txBody>
          <a:bodyPr>
            <a:normAutofit/>
          </a:bodyPr>
          <a:lstStyle/>
          <a:p>
            <a:pPr marL="0" indent="0">
              <a:buNone/>
            </a:pPr>
            <a:r>
              <a:rPr lang="en-US" sz="2800" dirty="0" smtClean="0"/>
              <a:t>Julian keeps making jokes about Auggie. I hate that. I got so mad at Julian that I punched him in the face.</a:t>
            </a:r>
            <a:endParaRPr lang="en-US" sz="28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2464464" cy="3716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descr="http://wpmu.org/wp-content/uploads/2011/03/pun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29541"/>
            <a:ext cx="2857500"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1504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6801"/>
            <a:ext cx="8153400" cy="1524000"/>
          </a:xfrm>
        </p:spPr>
        <p:txBody>
          <a:bodyPr>
            <a:normAutofit/>
          </a:bodyPr>
          <a:lstStyle/>
          <a:p>
            <a:pPr marL="0" indent="0">
              <a:buNone/>
            </a:pPr>
            <a:r>
              <a:rPr lang="en-US" sz="2800" dirty="0" smtClean="0"/>
              <a:t>I got in a lot of trouble for punching Julian. I could not tell Mr. Tushman why I did it. It would make school harder for Auggie. </a:t>
            </a:r>
            <a:endParaRPr lang="en-US" sz="2800" dirty="0"/>
          </a:p>
        </p:txBody>
      </p:sp>
      <p:pic>
        <p:nvPicPr>
          <p:cNvPr id="5" name="Picture 2" descr="http://wpmu.org/wp-content/uploads/2011/03/pun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9514" y="3034365"/>
            <a:ext cx="28575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ttp://img.gawkerassets.com/img/18ixhas4f2r8hjpg/orig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183193"/>
            <a:ext cx="3721102" cy="209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6934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14400"/>
            <a:ext cx="8077200" cy="1966115"/>
          </a:xfrm>
        </p:spPr>
        <p:txBody>
          <a:bodyPr>
            <a:normAutofit/>
          </a:bodyPr>
          <a:lstStyle/>
          <a:p>
            <a:pPr marL="0" indent="0">
              <a:buNone/>
            </a:pPr>
            <a:r>
              <a:rPr lang="en-US" sz="2800" dirty="0" smtClean="0"/>
              <a:t>People are really mean to Auggie. Even some parents. They want him kicked out of school. That is not fair. He belongs in school just like everyone else. </a:t>
            </a:r>
            <a:endParaRPr lang="en-US" sz="2800" dirty="0"/>
          </a:p>
        </p:txBody>
      </p:sp>
      <p:pic>
        <p:nvPicPr>
          <p:cNvPr id="22530" name="Picture 2" descr="http://www.westsoundacademy.org/images/eventlist/events/no-school_12959948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027" y="2971800"/>
            <a:ext cx="32766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1557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4495799"/>
            <a:ext cx="8229600" cy="1859125"/>
          </a:xfrm>
        </p:spPr>
        <p:txBody>
          <a:bodyPr>
            <a:normAutofit/>
          </a:bodyPr>
          <a:lstStyle/>
          <a:p>
            <a:pPr marL="0" indent="0">
              <a:buNone/>
            </a:pPr>
            <a:r>
              <a:rPr lang="en-US" sz="2800" dirty="0" smtClean="0"/>
              <a:t>Auggie and I are friends again. I said I was sorry. I am happy. The other kids are not my friends anymore. That is okay. I do not want to be friends with mean people. </a:t>
            </a:r>
            <a:endParaRPr lang="en-US" sz="2800" dirty="0"/>
          </a:p>
        </p:txBody>
      </p:sp>
      <p:pic>
        <p:nvPicPr>
          <p:cNvPr id="5" name="Picture 2" descr="http://us.cdn2.123rf.com/168nwm/prawny/prawny0806/prawny080600017/3133848-line-drawing-of-two-little-boys-who-are-good-frie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3124200" cy="30684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1.bp.blogspot.com/-kmwZusvjMG0/T00lZddJEnI/AAAAAAAADcs/T876H3Uz-YE/s1600/happy+face+happi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29405"/>
            <a:ext cx="2401538" cy="259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4696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lstStyle/>
          <a:p>
            <a:pPr algn="ctr"/>
            <a:r>
              <a:rPr lang="en-US" dirty="0" smtClean="0"/>
              <a:t>Part 5: Justin</a:t>
            </a:r>
            <a:endParaRPr lang="en-US" dirty="0"/>
          </a:p>
        </p:txBody>
      </p:sp>
    </p:spTree>
    <p:extLst>
      <p:ext uri="{BB962C8B-B14F-4D97-AF65-F5344CB8AC3E}">
        <p14:creationId xmlns:p14="http://schemas.microsoft.com/office/powerpoint/2010/main" val="18955693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hdwallpapers.in/walls/dakota_fanning_5-wi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048000"/>
            <a:ext cx="3779520"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609600" y="1295400"/>
            <a:ext cx="7696200" cy="1051715"/>
          </a:xfrm>
        </p:spPr>
        <p:txBody>
          <a:bodyPr>
            <a:normAutofit/>
          </a:bodyPr>
          <a:lstStyle/>
          <a:p>
            <a:pPr marL="0" indent="0">
              <a:buNone/>
            </a:pPr>
            <a:r>
              <a:rPr lang="en-US" sz="2800" dirty="0" smtClean="0"/>
              <a:t>My name is Justin. I am Via’s boyfriend. I go to high school with her. I like her a lot. </a:t>
            </a:r>
            <a:endParaRPr lang="en-US" sz="2800" dirty="0"/>
          </a:p>
        </p:txBody>
      </p:sp>
      <p:pic>
        <p:nvPicPr>
          <p:cNvPr id="5" name="Picture 4" descr="http://images.wikia.com/thehungergames/images/0/06/Happy-teenage-boy.gif"/>
          <p:cNvPicPr>
            <a:picLocks noChangeAspect="1" noChangeArrowheads="1"/>
          </p:cNvPicPr>
          <p:nvPr/>
        </p:nvPicPr>
        <p:blipFill rotWithShape="1">
          <a:blip r:embed="rId3">
            <a:extLst>
              <a:ext uri="{28A0092B-C50C-407E-A947-70E740481C1C}">
                <a14:useLocalDpi xmlns:a14="http://schemas.microsoft.com/office/drawing/2010/main" val="0"/>
              </a:ext>
            </a:extLst>
          </a:blip>
          <a:srcRect l="28442"/>
          <a:stretch/>
        </p:blipFill>
        <p:spPr bwMode="auto">
          <a:xfrm>
            <a:off x="1143000" y="2858110"/>
            <a:ext cx="2653887" cy="2596108"/>
          </a:xfrm>
          <a:prstGeom prst="rect">
            <a:avLst/>
          </a:prstGeom>
          <a:noFill/>
          <a:extLst>
            <a:ext uri="{909E8E84-426E-40DD-AFC4-6F175D3DCCD1}">
              <a14:hiddenFill xmlns:a14="http://schemas.microsoft.com/office/drawing/2010/main">
                <a:solidFill>
                  <a:srgbClr val="FFFFFF"/>
                </a:solidFill>
              </a14:hiddenFill>
            </a:ext>
          </a:extLst>
        </p:spPr>
      </p:pic>
      <p:sp>
        <p:nvSpPr>
          <p:cNvPr id="6" name="Heart 5"/>
          <p:cNvSpPr/>
          <p:nvPr/>
        </p:nvSpPr>
        <p:spPr>
          <a:xfrm>
            <a:off x="5209630" y="3517853"/>
            <a:ext cx="457200" cy="22860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art 6"/>
          <p:cNvSpPr/>
          <p:nvPr/>
        </p:nvSpPr>
        <p:spPr>
          <a:xfrm>
            <a:off x="4800600" y="2858110"/>
            <a:ext cx="713830" cy="356915"/>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art 7"/>
          <p:cNvSpPr/>
          <p:nvPr/>
        </p:nvSpPr>
        <p:spPr>
          <a:xfrm>
            <a:off x="5514430" y="4029685"/>
            <a:ext cx="304800" cy="15240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84204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5044285"/>
            <a:ext cx="7848600" cy="1432715"/>
          </a:xfrm>
        </p:spPr>
        <p:txBody>
          <a:bodyPr>
            <a:normAutofit/>
          </a:bodyPr>
          <a:lstStyle/>
          <a:p>
            <a:pPr marL="0" indent="0">
              <a:buNone/>
            </a:pPr>
            <a:r>
              <a:rPr lang="en-US" sz="2800" dirty="0" smtClean="0"/>
              <a:t>Via has told me about Auggie. I was very shocked when I met him. He looks different, but is a nice kid. </a:t>
            </a:r>
            <a:endParaRPr lang="en-US" sz="2800" dirty="0"/>
          </a:p>
        </p:txBody>
      </p:sp>
      <p:pic>
        <p:nvPicPr>
          <p:cNvPr id="5" name="Picture 2" descr="http://4.bp.blogspot.com/-AfZFxz7BjC8/T05F8iIgfnI/AAAAAAAABH8/-wk-y0h2X14/s200/8894920-panic-emot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95400"/>
            <a:ext cx="5257800" cy="3102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5246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4800600"/>
            <a:ext cx="8153400" cy="1554324"/>
          </a:xfrm>
        </p:spPr>
        <p:txBody>
          <a:bodyPr>
            <a:normAutofit/>
          </a:bodyPr>
          <a:lstStyle/>
          <a:p>
            <a:pPr marL="0" indent="0">
              <a:buNone/>
            </a:pPr>
            <a:r>
              <a:rPr lang="en-US" sz="2800" dirty="0" smtClean="0"/>
              <a:t>I am different like Auggie. I have tics. I blink a lot and move my head when I am nervous. When people make fun of him, I get upset and angry. </a:t>
            </a:r>
            <a:endParaRPr lang="en-US" sz="2800" dirty="0"/>
          </a:p>
        </p:txBody>
      </p:sp>
      <p:pic>
        <p:nvPicPr>
          <p:cNvPr id="23554" name="Picture 2" descr="http://4.bp.blogspot.com/-pCjlnmZUBJ4/T9bIsm6NUxI/AAAAAAAAAzU/d-Z31LnPojQ/s1600/eye+blink+smil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37" y="1676400"/>
            <a:ext cx="214312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876800" y="1609796"/>
            <a:ext cx="3243050" cy="216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88024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14400"/>
            <a:ext cx="8153400" cy="1889915"/>
          </a:xfrm>
        </p:spPr>
        <p:txBody>
          <a:bodyPr>
            <a:normAutofit/>
          </a:bodyPr>
          <a:lstStyle/>
          <a:p>
            <a:pPr marL="0" indent="0">
              <a:buNone/>
            </a:pPr>
            <a:r>
              <a:rPr lang="en-US" sz="2800" dirty="0" smtClean="0"/>
              <a:t>I think about Auggie a lot. The world “was not kind to him.” He does not have a normal face. It is sad, but his family is really nice. They make Auggie feel like a normal kid. </a:t>
            </a:r>
            <a:endParaRPr lang="en-US" sz="28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743200"/>
            <a:ext cx="3189384"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Multiply 5"/>
          <p:cNvSpPr/>
          <p:nvPr/>
        </p:nvSpPr>
        <p:spPr>
          <a:xfrm>
            <a:off x="1594692" y="2362200"/>
            <a:ext cx="5638800" cy="4648200"/>
          </a:xfrm>
          <a:prstGeom prst="mathMultiply">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9788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lstStyle/>
          <a:p>
            <a:pPr algn="ctr"/>
            <a:r>
              <a:rPr lang="en-US" dirty="0" smtClean="0"/>
              <a:t>Part 6: Auggie </a:t>
            </a:r>
            <a:endParaRPr lang="en-US" dirty="0"/>
          </a:p>
        </p:txBody>
      </p:sp>
    </p:spTree>
    <p:extLst>
      <p:ext uri="{BB962C8B-B14F-4D97-AF65-F5344CB8AC3E}">
        <p14:creationId xmlns:p14="http://schemas.microsoft.com/office/powerpoint/2010/main" val="941970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0375" y="1828800"/>
            <a:ext cx="4492625" cy="4038600"/>
          </a:xfrm>
        </p:spPr>
        <p:txBody>
          <a:bodyPr>
            <a:normAutofit/>
          </a:bodyPr>
          <a:lstStyle/>
          <a:p>
            <a:pPr marL="0" indent="0">
              <a:buNone/>
            </a:pPr>
            <a:r>
              <a:rPr lang="en-US" sz="2800" dirty="0" smtClean="0"/>
              <a:t>I was born with my face like this. I have bad eyes and wear glasses. My mouth looks funny. I do not have normal ears and it makes it hard to hear. </a:t>
            </a:r>
          </a:p>
          <a:p>
            <a:pPr marL="0" indent="0">
              <a:buNone/>
            </a:pPr>
            <a:endParaRPr lang="en-US" dirty="0"/>
          </a:p>
        </p:txBody>
      </p:sp>
      <p:sp>
        <p:nvSpPr>
          <p:cNvPr id="5" name="AutoShape 2" descr="data:image/jpeg;base64,/9j/4AAQSkZJRgABAQAAAQABAAD/2wCEAAkGBxISEhUUDxQWFBERFhYUFBUVFRcVFxQVFRQWFxYbFhUYHykgGRooHBQUITElJSkrLy4uGB8zODMsNyguLywBCgoKDg0OFxAQGiwkIBwsLCwsLCwsLCwsLCwsLDcsLCwsLCw3KywsLCwsLCwsLCwsLCwsLCwsLCwsLCwsLCwsLP/AABEIALIBGwMBIgACEQEDEQH/xAAcAAEAAgMBAQEAAAAAAAAAAAAABgcBBAUDCAL/xABBEAACAQMABgcFBQUHBQAAAAAAAQIDBBEFBhIhMUEHEyJRYXGBMkKRobEUUmJywSMkM5KyQ1OCw9HS4Rc0Y6Lw/8QAFwEBAQEBAAAAAAAAAAAAAAAAAAECA//EABwRAQEBAQADAQEAAAAAAAAAAAABEQIhMVFBEv/aAAwDAQACEQMRAD8AvEAAAAAAAAAAAAAAAAAAAAAAAAAAAAAAAAAAAAAAAAAAAAAAAAAAAAAAAAAAAAAAAAAAAAAAAAAAAAAAAAAAAAAAAAAAAAAAAAAAAAAAAAAAAAABGtPa82VrmMqnWVV/Z0u3LPi1uj6sjMdf76s/3a0jGPLbcpy+EcGb3DFlggNHXa7pv96tVs83Byi/hLj8SV6G07Qul+xl2lxhLdJea/VCdSjpgA0AAAAAAAAAAAAAAAAAAAAAAAAAAAAAAAAAAAA0NM6Yo2tN1LiahFcO+T7ori2VVrRrxXuIvE/sVm9205YqVV58fSPzMddyLid6ya9Wto3BN1q/93T34f45cI/XwIPc6R0lpOWzl0qT/sqWVlfilxf0IXR1ktaL/YUqlXHNxUE/NyafyO/YdLlSisUrKEVzw8yfm9ox5vsTvV3o6o0kpV+1L7q/V/6E2t7aFNbNOKilySwVdo7psoNpXNvOn4xafylhfMn2gdZ7S8X7tWjKXFwfZmv8L348VuOnOfg6tWlGSxJKSfJrKIdp7U9qXXWLcKkd+ynj+V/oyaAtkqILofXhwfVaQi4yW7rEv648vNE0trqFSKlTlGcXwcWmvkczWDV2ldR7S2ai9maW/wBe9FU6T0Xd2Nbc5weezODaUvhufkzG3lV3g09D1KkqFKVZYqShFzXDtNb9xuHSIAAAAAAAAAAAAAAAAAAAAeNC5hNyUJJ7D2ZY5PuA9gAAAAAAACMa2a4UrTsQXW3MvZprk3wc2uHlx+pz9ftc/sqdGipOq12pxg5KCazhYW+ePhuK3nrDRoUp1FCf26UnCEa0WnnCbqST37K2t/fuRy67vqLI1tbNN1et2rlqteSWVB/w7eL4bUVz7o+r8dPVzU270jPrW21wlXq8FjlBL6RWF4HpqLq5K/uv2rcoJurXm+Msvhnvb3eC8i/ba3jTjGFOKjCCSjFbkku4kmCEaM6K7KC/bOpWlzzLYj6Rjv8AmdKXR1oxrH2fHiqlVP8AqJXgyomhXOluiS2mm7arOlLlGeKkP0kviyttPao3mjpqTTgk8wq023Tb5b1vhL4M+kNk/FxbxqRcKkVKEliUZLKafJp8QKs1A6VZbSt9KPD4Rrv/ADO9fi5c+bLgi871vTKF6StQvsj663y7WUvOVCb4LPOL5N+T5Z63RRr91bVlfSxHcqNR8I8lFv7j5fde7hjFlwXKfmUU+KT8z9A2gAAAOfp3TNCzoyrXM1CnH1cm+EYxW+UnySKU1m18vb+WxQc7a3lujTpv9vUz9+cfZz92PxZLcFvab1wsbTdc3NOEvu7Scv5VvI1W6YdGp9nrZeKp7vmyGaC6KbqotqooW6lvbqZlUfi1xz5tEnpdENPHaupt+FOKXzbM7VdKz6WtGTeHOcPzQ/2tv5Er0Vpy2uVm2rQqc8RktpecXvXqit9IdD7afVXEZfhq08L+ZN/QhOmtSryxe24zpqLyqtKTlTT78r2fXA2wfR4KQ1T6U7i3caWkk6tJ4Sqr215v3vKW/wAXwLm0ffU69ONShNTpzWVJf/bn4M1LqNkAFAAAADzuK8acXOo1GEVlt8EgNXTWkY29GVSXFbor70n7KPDVqydKhHb/AIlRupP80t/0wcOynLSFdVppxtKDzSi/fa9+RL6UspPv3ry5GJ5uq/QANoAAAAAPnHpE6yGkbl06tWGajeIzklwXBciK723KUpSk+MpScpP1fIuXpJ1AuK9aVzaYqbaTnSyoyTSSzFvdLhwyn5lR1qEoScJxcZxbUoyTTi1yafBnLMVdHQ9YKFk6nvVqj3/hh2V89oniREeiqaejaSXuzqxfn1jf0aJeigEZGAMmTGDOCjxu7WFWEqdWKlTqRcZRfNNbz5v1s0A7W5qUJN5pvNOfNwlvg/hx8Uz6XwVb01aOWbeulve1Rk+/Hbh/mEoieg9ftJ2tJQThWpx3Q6yW+KXLfFv0yblPpe0kuNGi/V/8HL1Z0TO7n1FPCk+1l5wlwbePQmb6HZY/7qOe7qnj47Qko07Tpmrr+NZqX5JOP+76HYp9M9rs9qhXU/uxjtZfdnC+eCO6S6NL2gtqCjXiv7tvax+SWM+mSK3kWsRaw1nKe5p+K7ybYNzT2mrnSdxGdZcHs29CO+NPa3f4qj3Zfoi4NSdTqdlBTqJTuZLtS47Gfdh3eZB+iLRSq3Mq0llW8ez+eW5fJSLjLPoyDBk0gYlFNYe9PinzP0CitdeejiFSMqtlBKWG50EuzNc+rXuy8OD5Y51/qZrRW0XXw9qVpUlipB8YvhuzwkuT58Hya+iiqOlrVeMf3qnHsVXs14pblJ8JevB+OO8zZ+rFoWV3CtTjUpSUqdRKUZLmme5SfRTrd9lqfY7qWKNR5pTk90ZPvfJPn44fNl2JmpdQBz9I6ctqDxWqxjLjs5zLHfsRy8ehENNdI0c9VYU5Var3Jtbl5R4/H4EvUi4mGmNMUbWG3Xmorkvek+6K5sgzr3GlKidROnaReY0+c/Gfeedjq3WrTVa+n1lWW/Ze9Q8MfInujLBU4rdv+hnL17PT1tLKMKagluxho2UjIOiAAAAAAAABWXTJq0p01eUo9uniFbC9qDeIyfjF7vKXgWaeV1bxqQlColKFSLjJPg4yWGvgyWaKn6FdLLNe0k9+6vTXemlCpjyxB+pah8+aesLjRN8p0sudvLbpN8K1GWU08d6zF+KfgXfq1p6jfW8K9u8xku1H3qc/ejJcmv8AkxFdUYMmSoxgzgGSjBX3TLVX2WlHm66a9KVTP1XxJ9VngpzpQ0p111GjB5jbLZeOdWeHJeOEoLz2iVUg6F9GYp1rhrfNqnF+Ed8vi2v5SzDkap6L+y2lGk/ajHM/zy7Uvm2vQ65qTwgU90w6FVOvC4gsRrpxnjh1kOfm4/0suEjnSBor7TY1YpZnTXWw/NDe0vOO0vUWbBFOhiskq8Pelsy/lyn/AFIs0oLUXTP2a7g2+zPGfLhJfCTfoX6jPKgMmDSMgAoGlprR6uKFWjLhUg4+Tx2X6PD9DdAHy9fWuezLKcXx5xaPSx09f0Vs0q7cVuWZ1I7vKLwb2sEV9ouEuHXVceXWSwc6hQbfZTb7lv8AocWm5b0rm7qbVaUdqeFKcc7bxuWZ8Xu72WJqdoNU40pQj23BSb8ZR/5OfqRqzcTalKnKEVvUppxWeW5736FqaN0fCjCMY+7FRzzeFj9C88lr9WVrspbXtG0AdWQAAAAAAAAAAAABwdcNWKd/R2JdmrDLpVMezLuffF81/oUhRnfaGupOktmX9rQl/Drx5OL+klw+KPo05unNB0LuGxcwUkvZfCUH3xlxRmwcDVLX6zv0owl1Vx71Cq1GefwvhNeW/wAESspvWbolrRblbYrxW9b1CrH9JejXkcKhpPS9j2FcV4RXCFxBzXo6i4eRnbFfQR5zqdxR3/UXS3B1Lfz6p5+G1g15Xulb/syrV6sXudOhDqof4nT3485YL/Rif6569U7dSo2slUu+Da7UKGec3wc+6PlnC4x/o01XlcVlc1k3RpS2k5b3Vq5zlt8cPe3zfqbuqvRfLsyvcQgt6owe9/mktyXlv8i0rehGnFQpxUYRWIxSwkl3ISb7HoADaAYAHz7r9oKdndSVNYjtddQfJxbzs+m+Pw7y3ej/AE/C9s4Ti+3T/ZzT4pxW7Pp80zY1w1chfUHB4jVhmVKf3Zdz/C+D9O4pfR19d6Hu5TjB8dm5t3uVRfeg/vc01xMeqr6EBxtV9Z7a/pdZazTx7cHuqU33Tjy8+DO0aRgyAUDU0tfRoUalafs0oSm/HC3LzbwvU2pSSWXuS3tvkVB0ha4RvGqFrLatoSUp1FwrzXsqPfTi9+ebxjcsuW4ODqzoaV9cxpyziTc6slyjnMn5tvHmy8tHaLo0IqNCnGEV91LPq+LfiyN9G+r7tqDqVFitXw3njGC9lfq/TuJgTmYtAAaQAAAAAAAAAAAAAAAAAAAxKKe5rK8TIA1vsFHOerhnv2I/6GxGKW5bkZAAAAAAAAAA4ms2rNC9hiqtmpFdipH2o+HjHwfyO2AKD09qTd2NXrqTnCUfZuKDfD8aW9eOd3izoaJ6UNI0cRuaVO7ivei+qqPz91/Auw4mktU7Ku81KENp+9HMH6uOM+pj+fi6h9Hpit8ftLS6i+5RhNfHaR5XfS+mv3ayqt8nWnClH1xtP5HdqdGlk+Dqx8FNP6xPW26OrGLzKM5/mm8f+uBnQrPSendIaSfV1ZZhLhbW8ZKEl/5HvlU9Wo+BO9S9Qepca14k6i3wpbnGD5OXJvw4LxJpo/RtGgtmhThTXPZilnzfF+ptlnP00ABpAAAAAAAAAAAAAAAAAAAAAAAAAAAAAAAAAAAAAAAAAAAAAAAAAAAAAAAAAAAAAAAAAAAAAAAAAAAAAAAAAAAAAAAAAAAAAAAAAAAAAAAAAAAAAAAAAAAAAAAAAAAAAAAAAAAAAAAAAAAAAAAAAAAAAAAAAA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04"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15645" t="13940" r="52670"/>
          <a:stretch/>
        </p:blipFill>
        <p:spPr bwMode="auto">
          <a:xfrm>
            <a:off x="5410200" y="914400"/>
            <a:ext cx="2971800" cy="538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39928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rlv.zcache.com/i_put_the_me_in_mean_note_books-r39a304f46419465da90d004a8d5e3fad_ambg4_8byvr_3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057401"/>
            <a:ext cx="4457700" cy="44577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457200" y="1066800"/>
            <a:ext cx="8229600" cy="1966115"/>
          </a:xfrm>
        </p:spPr>
        <p:txBody>
          <a:bodyPr>
            <a:normAutofit/>
          </a:bodyPr>
          <a:lstStyle/>
          <a:p>
            <a:pPr marL="0" indent="0">
              <a:buNone/>
            </a:pPr>
            <a:r>
              <a:rPr lang="en-US" sz="2800" dirty="0" smtClean="0"/>
              <a:t>Julian keeps putting notes with mean words in my locker. He is mean to Jack Will and plays tricks on him. We can not say anything because it will get worse. </a:t>
            </a:r>
            <a:endParaRPr lang="en-US" sz="2800"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971800"/>
            <a:ext cx="2007264" cy="302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05870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66800"/>
            <a:ext cx="8305800" cy="1585115"/>
          </a:xfrm>
        </p:spPr>
        <p:txBody>
          <a:bodyPr>
            <a:normAutofit/>
          </a:bodyPr>
          <a:lstStyle/>
          <a:p>
            <a:pPr marL="0" indent="0">
              <a:buNone/>
            </a:pPr>
            <a:r>
              <a:rPr lang="en-US" sz="2800" dirty="0" smtClean="0"/>
              <a:t>Other kids in school are starting to like me. They do not walk away from me. They talk to me. They do not make fun of my glasses or hearing aids. </a:t>
            </a:r>
            <a:endParaRPr lang="en-US" sz="2800" dirty="0"/>
          </a:p>
        </p:txBody>
      </p:sp>
      <p:pic>
        <p:nvPicPr>
          <p:cNvPr id="7" name="Picture 2" descr="http://us.123rf.com/400wm/400/400/mirage3/mirage31201/mirage3120100030/12064224-social-network-concept-fun-cartoon-of-kids-talking-and-being-interconnect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5908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5426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90600"/>
            <a:ext cx="8153400" cy="1508915"/>
          </a:xfrm>
        </p:spPr>
        <p:txBody>
          <a:bodyPr>
            <a:normAutofit/>
          </a:bodyPr>
          <a:lstStyle/>
          <a:p>
            <a:pPr marL="0" indent="0">
              <a:buNone/>
            </a:pPr>
            <a:r>
              <a:rPr lang="en-US" sz="2800" dirty="0" smtClean="0"/>
              <a:t>My fifth grade class was going on a nature trip. It was for three days! I was nervous. I never was away from home before. </a:t>
            </a:r>
            <a:endParaRPr lang="en-US" sz="28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897792"/>
            <a:ext cx="2619374" cy="256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6" name="Picture 2" descr="http://mauritiusattractions.com/content/images/slideshow/163/t-mauritius-nature-tr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02307"/>
            <a:ext cx="4397556"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4805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4953000"/>
            <a:ext cx="7696200" cy="1432715"/>
          </a:xfrm>
        </p:spPr>
        <p:txBody>
          <a:bodyPr>
            <a:normAutofit/>
          </a:bodyPr>
          <a:lstStyle/>
          <a:p>
            <a:pPr marL="0" indent="0">
              <a:buNone/>
            </a:pPr>
            <a:r>
              <a:rPr lang="en-US" sz="2800" dirty="0" smtClean="0"/>
              <a:t>At the camp site, we all had cabins to sleep in. We went on hiking trips, saw a lot of birds, and had a campfire. </a:t>
            </a:r>
            <a:endParaRPr lang="en-US" sz="2800" dirty="0"/>
          </a:p>
        </p:txBody>
      </p:sp>
      <p:pic>
        <p:nvPicPr>
          <p:cNvPr id="32770" name="Picture 2" descr="http://janbonobooks.com/blog/jan1131809165656.db.6767846.hostedresource.com/blog/wp-content/uploads/how-to-draw-a-campfir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102200"/>
            <a:ext cx="4813300" cy="341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6517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562599"/>
            <a:ext cx="7696200" cy="792325"/>
          </a:xfrm>
        </p:spPr>
        <p:txBody>
          <a:bodyPr>
            <a:normAutofit fontScale="92500" lnSpcReduction="20000"/>
          </a:bodyPr>
          <a:lstStyle/>
          <a:p>
            <a:pPr marL="0" indent="0">
              <a:buNone/>
            </a:pPr>
            <a:r>
              <a:rPr lang="en-US" sz="2800" dirty="0" smtClean="0"/>
              <a:t>We went to watch a movie outside. There were three other schools there too. </a:t>
            </a:r>
            <a:endParaRPr lang="en-US" sz="2800" dirty="0"/>
          </a:p>
        </p:txBody>
      </p:sp>
      <p:pic>
        <p:nvPicPr>
          <p:cNvPr id="33794" name="Picture 2" descr="http://atlanticstationcinema.com/wp-content/uploads/2012/10/gift-card-baske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66800"/>
            <a:ext cx="4676776" cy="403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9567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5379875"/>
            <a:ext cx="7620000" cy="1020925"/>
          </a:xfrm>
        </p:spPr>
        <p:txBody>
          <a:bodyPr>
            <a:normAutofit fontScale="92500"/>
          </a:bodyPr>
          <a:lstStyle/>
          <a:p>
            <a:pPr marL="0" indent="0">
              <a:buNone/>
            </a:pPr>
            <a:r>
              <a:rPr lang="en-US" sz="2800" dirty="0" smtClean="0"/>
              <a:t>Jack Will and I left the movie to go into the woods. We saw some kids from our school there too. </a:t>
            </a:r>
            <a:endParaRPr lang="en-US" sz="2800" dirty="0"/>
          </a:p>
        </p:txBody>
      </p:sp>
      <p:pic>
        <p:nvPicPr>
          <p:cNvPr id="34818" name="Picture 2" descr="http://0.static.wix.com/media/67a4c5_70aa8760f380b5f447c720e9130aa102.jpg_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90600"/>
            <a:ext cx="56896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8719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5029199"/>
            <a:ext cx="8305800" cy="1325725"/>
          </a:xfrm>
        </p:spPr>
        <p:txBody>
          <a:bodyPr>
            <a:normAutofit lnSpcReduction="10000"/>
          </a:bodyPr>
          <a:lstStyle/>
          <a:p>
            <a:pPr marL="0" indent="0">
              <a:buNone/>
            </a:pPr>
            <a:r>
              <a:rPr lang="en-US" sz="2800" dirty="0" smtClean="0"/>
              <a:t>We ran into some seventh graders. They were scary. They stared at me and called me mean names. They started pushing us. </a:t>
            </a:r>
            <a:endParaRPr lang="en-US" sz="2800" dirty="0"/>
          </a:p>
        </p:txBody>
      </p:sp>
      <p:pic>
        <p:nvPicPr>
          <p:cNvPr id="358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9475" t="38386" r="28602" b="41651"/>
          <a:stretch/>
        </p:blipFill>
        <p:spPr bwMode="auto">
          <a:xfrm>
            <a:off x="1676400" y="1600200"/>
            <a:ext cx="5487056" cy="2809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9407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4648201"/>
            <a:ext cx="8077200" cy="1706724"/>
          </a:xfrm>
        </p:spPr>
        <p:txBody>
          <a:bodyPr>
            <a:normAutofit lnSpcReduction="10000"/>
          </a:bodyPr>
          <a:lstStyle/>
          <a:p>
            <a:pPr marL="0" indent="0">
              <a:buNone/>
            </a:pPr>
            <a:r>
              <a:rPr lang="en-US" sz="2800" dirty="0" smtClean="0"/>
              <a:t>They pulled at my clothes. They broke my hearing aids. They started fighting us. Jack Will and the other kids helped me, and we ran out of the woods. I was really sad.</a:t>
            </a:r>
            <a:endParaRPr lang="en-US" sz="2800" dirty="0"/>
          </a:p>
        </p:txBody>
      </p:sp>
      <p:pic>
        <p:nvPicPr>
          <p:cNvPr id="37890" name="Picture 2" descr="http://farm7.staticflickr.com/6224/7024767947_447f1a351c_z.jpg"/>
          <p:cNvPicPr>
            <a:picLocks noChangeAspect="1" noChangeArrowheads="1"/>
          </p:cNvPicPr>
          <p:nvPr/>
        </p:nvPicPr>
        <p:blipFill>
          <a:blip r:embed="rId2">
            <a:clrChange>
              <a:clrFrom>
                <a:srgbClr val="818181"/>
              </a:clrFrom>
              <a:clrTo>
                <a:srgbClr val="818181">
                  <a:alpha val="0"/>
                </a:srgbClr>
              </a:clrTo>
            </a:clrChange>
            <a:extLst>
              <a:ext uri="{28A0092B-C50C-407E-A947-70E740481C1C}">
                <a14:useLocalDpi xmlns:a14="http://schemas.microsoft.com/office/drawing/2010/main" val="0"/>
              </a:ext>
            </a:extLst>
          </a:blip>
          <a:srcRect/>
          <a:stretch>
            <a:fillRect/>
          </a:stretch>
        </p:blipFill>
        <p:spPr bwMode="auto">
          <a:xfrm>
            <a:off x="762000" y="1447800"/>
            <a:ext cx="3512798" cy="28670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vector-magz.com/wp-content/uploads/2013/07/sad-face-clip-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012" y="1573744"/>
            <a:ext cx="2488392" cy="2615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4096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4648200"/>
            <a:ext cx="8077200" cy="1706725"/>
          </a:xfrm>
        </p:spPr>
        <p:txBody>
          <a:bodyPr>
            <a:normAutofit/>
          </a:bodyPr>
          <a:lstStyle/>
          <a:p>
            <a:pPr marL="0" indent="0">
              <a:buNone/>
            </a:pPr>
            <a:r>
              <a:rPr lang="en-US" sz="2800" dirty="0" smtClean="0"/>
              <a:t>The camping trip was good, but the mean kids made me sad. “When I grow up, is it always going to be like this?”</a:t>
            </a:r>
            <a:endParaRPr lang="en-US" sz="2800" dirty="0"/>
          </a:p>
        </p:txBody>
      </p:sp>
      <p:sp>
        <p:nvSpPr>
          <p:cNvPr id="5" name="Rectangle 4"/>
          <p:cNvSpPr/>
          <p:nvPr/>
        </p:nvSpPr>
        <p:spPr>
          <a:xfrm>
            <a:off x="3200400" y="838200"/>
            <a:ext cx="2389496" cy="3770263"/>
          </a:xfrm>
          <a:prstGeom prst="rect">
            <a:avLst/>
          </a:prstGeom>
          <a:noFill/>
        </p:spPr>
        <p:txBody>
          <a:bodyPr wrap="square" lIns="91440" tIns="45720" rIns="91440" bIns="45720">
            <a:spAutoFit/>
          </a:bodyPr>
          <a:lstStyle/>
          <a:p>
            <a:pPr algn="ctr"/>
            <a:r>
              <a:rPr lang="en-US" sz="23900" b="1" cap="none" spc="0" dirty="0" smtClean="0">
                <a:ln w="1905"/>
                <a:solidFill>
                  <a:srgbClr val="C00000"/>
                </a:solidFill>
                <a:effectLst>
                  <a:innerShdw blurRad="69850" dist="43180" dir="5400000">
                    <a:srgbClr val="000000">
                      <a:alpha val="65000"/>
                    </a:srgbClr>
                  </a:innerShdw>
                </a:effectLst>
                <a:latin typeface="Arial Black" panose="020B0A04020102020204" pitchFamily="34" charset="0"/>
              </a:rPr>
              <a:t>?</a:t>
            </a:r>
            <a:endParaRPr lang="en-US" sz="23900" b="1" cap="none" spc="0" dirty="0">
              <a:ln w="1905"/>
              <a:solidFill>
                <a:srgbClr val="C00000"/>
              </a:solidFill>
              <a:effectLst>
                <a:innerShdw blurRad="69850" dist="43180" dir="5400000">
                  <a:srgbClr val="000000">
                    <a:alpha val="65000"/>
                  </a:srgbClr>
                </a:innerShdw>
              </a:effectLst>
              <a:latin typeface="Arial Black" panose="020B0A04020102020204" pitchFamily="34" charset="0"/>
            </a:endParaRPr>
          </a:p>
        </p:txBody>
      </p:sp>
    </p:spTree>
    <p:extLst>
      <p:ext uri="{BB962C8B-B14F-4D97-AF65-F5344CB8AC3E}">
        <p14:creationId xmlns:p14="http://schemas.microsoft.com/office/powerpoint/2010/main" val="20065350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181600"/>
            <a:ext cx="8001000" cy="1173324"/>
          </a:xfrm>
        </p:spPr>
        <p:txBody>
          <a:bodyPr>
            <a:normAutofit/>
          </a:bodyPr>
          <a:lstStyle/>
          <a:p>
            <a:pPr marL="0" indent="0">
              <a:buNone/>
            </a:pPr>
            <a:r>
              <a:rPr lang="en-US" sz="2800" dirty="0" smtClean="0"/>
              <a:t>After the camping trip, people were nicer to me. I really like school now. I have many friends. </a:t>
            </a:r>
            <a:endParaRPr lang="en-US" sz="2800" dirty="0"/>
          </a:p>
        </p:txBody>
      </p:sp>
      <p:pic>
        <p:nvPicPr>
          <p:cNvPr id="38914" name="Picture 2" descr="http://media.oregonlive.com/news_impact/photo/soss1jpg-5445bddf7e2f2a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6800"/>
            <a:ext cx="5935406" cy="3953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919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4114800"/>
            <a:ext cx="8077200" cy="2118515"/>
          </a:xfrm>
        </p:spPr>
        <p:txBody>
          <a:bodyPr/>
          <a:lstStyle/>
          <a:p>
            <a:pPr marL="0" indent="0">
              <a:buNone/>
            </a:pPr>
            <a:r>
              <a:rPr lang="en-US" dirty="0" smtClean="0"/>
              <a:t>I am in fifth grade. I have never been to a real school before. I want to go to school so that I can make many friends. My only friends are Christopher and my dog, Daisy.</a:t>
            </a:r>
            <a:endParaRPr lang="en-US" dirty="0"/>
          </a:p>
        </p:txBody>
      </p:sp>
      <p:pic>
        <p:nvPicPr>
          <p:cNvPr id="5124" name="Picture 4" descr="http://blog.livlane.com/wp-content/uploads/2013/09/090313-Ryders-first-day-of-fifth-grade-smaller-214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66800"/>
            <a:ext cx="20383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dims.vetstreet.com/dims3/MMAH/crop/0x0+0+0/resize/645x380/quality/90/?url=http%3A%2F%2Fs3.amazonaws.com%2Fassets.prod.vetstreet.com%2F98%2Fd98250a0d311e0a2380050568d634f%2Ffile%2FGolden-Retriever-3-645mk0624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40958"/>
            <a:ext cx="3875672" cy="2283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1407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3000"/>
            <a:ext cx="8001000" cy="1630524"/>
          </a:xfrm>
        </p:spPr>
        <p:txBody>
          <a:bodyPr>
            <a:normAutofit lnSpcReduction="10000"/>
          </a:bodyPr>
          <a:lstStyle/>
          <a:p>
            <a:pPr marL="0" indent="0">
              <a:buNone/>
            </a:pPr>
            <a:r>
              <a:rPr lang="en-US" sz="2800" dirty="0" smtClean="0"/>
              <a:t>I graduated from fifth grade. It was a lot of fun. I even was given an award! Mr. Tushman told me I was a great student and courageous. I am very happy.</a:t>
            </a:r>
            <a:endParaRPr lang="en-US" sz="2800" dirty="0"/>
          </a:p>
        </p:txBody>
      </p:sp>
      <p:sp>
        <p:nvSpPr>
          <p:cNvPr id="5" name="AutoShape 2" descr="data:image/jpeg;base64,/9j/4AAQSkZJRgABAQAAAQABAAD/2wCEAAkGBxQTEhUUExQWFhQXGBgUGBgYGBoZFxcbHBcXHB8YGBoaHCggGBwlHBcXITEiJSkrLi4uFx8zODMsNygtLisBCgoKDg0OGxAQGiwlICQrLC8sLCwsLCwsLCw4LCw0NCwtLC8sLCwsNCwsLCwsLCwsLCwsLCwsLCwsLCwsLCwsLP/AABEIATgAoQMBIgACEQEDEQH/xAAcAAEAAQUBAQAAAAAAAAAAAAAABgIDBAUHAQj/xABBEAABAwEEBwYEAwcDBAMAAAABAAIRAwQSITEFQVFhcYGRBgcTIqHwMrHB0UJS4RQjYnKCkvGissIzc4PSJENT/8QAGwEBAAIDAQEAAAAAAAAAAAAAAAQFAQMGAgf/xAAzEQACAQMCBAMIAQMFAAAAAAAAAQIDBBESIQUxQVETcaEiMmGRscHR4fBCgfEGIzM0Uv/aAAwDAQACEQMRAD8A7itX2nsPjWarT1vY5o4lpA9YW0VNRsghE8bhrJ8r1GkEgjESDJ17FUznywC3HbTRws9trUxkXX24ZB4vRyJI5LTjP7n6K8jLUkytaw8Ha+7G2X7CwEyWOdTOMxBkDoQpa0rlXdBbQKlakTi4Ne0Rh5bwPPzBdTaVTXEdNRlhSeYIjfeBZQ+yl0SWOa4RvMGd0H0XLSfeZXcNJUQ+k9pE3muEbZC4jVZBg55EREEaiqm7jiSZ13AauqlKn2f1LbXRlgfWeOpfQGi6t6kx2ctB6iVwEe4+67B3d2oPsbGzJZLTuxwHQherOWJNHnj9PNOM+zx8/wDBKFj6QtTaVN9R5Aa1pcScgAM1kKGd6+khSsD2yQapFMRxk8oBVnCOqSRyknhZOG2y0GpUfUM+ZxfnPxEn6rHMbvkVUBOUcsCqdeJ6q65FcdH7n7Ab1Wufhuik2RmZBMcAG9V1L3gox3d6O8Gw0tr5rYYjzRH+mFJ2hU1xPVUbLClHEEU1agALjkASdRwXGNKWrxatSplfcXAHHAnauodrrcaVle4ZmGCf4sCekrkpHsYhVd3LdI6ngNH2ZVH5fz0PA32PspX3baP8W1ipOFEF5wxJILQPUnkoqOR9Cuod1ljDaFSrjee+7jsaBA6uctVvHVURY8VreFaya67fP9ZJsi9RWxw4REQHIO+zRoa+jXaMTNNx4eZv/Nc1btwxx2ld+7y9GmvYKzWiXAB7REmWkOw3wCF8/Wd2wxwVnaTzDHYhV44lkkPYW3eFbqJMkOd4Z1RfwB6n5ruzCvm6z1zTqMqNwcxzXCccQQRhxC+irFWvsY78zWu6gFR76PtJm22ezRlnJci7Z2R1O11JGDjfbsg/rPRdbBUA7zbH5qVXVBYZ3S4fMqouo5hnsdDwWroudP8A6WPuQn1+X6qc912kQ2q+ifxgOGzyzI6GeSgrStn2Yt/g2qlUMxeuk7nAj0meShUpaZpnScQpeLbzj8NvNbndlx7vq0req0rOB8I8QkaiZAEf3HmF1+/hO6V83dsNJm0W2tUdEXyxoyN1hgdYnmV0dpHM89j55XliODTuO8c8CsjRtlNSrTp4i+9rJziXATylYwHsj6qZ91+jxUtl4tkU2F4g4B0gAxzJHBWFSWmLZFhHU0jrthszadNlNg8rGho4AQsge5Re+8VRFkQXvJtbgaVIGGkF5GeMwD81BeXQ4rd9r7R4lqqkGQCGgg7AAR1laSNX6FVVaWZtndcOpeHbQj8M/Pc89eOBXdezdgFCzUqY1NBP8xxPqSuQdlbCa1rosDZF8OcDiLrTJnkI5hdyUqzhzkU/+oK3uUl5v7fcIiKcc2EREBatLJaQvmLS9gNntNWi6fI5zc8xm0zvaQvqEhcH729HeFbhUwiq0O/qbDT6QpdnLE8dzRXWY5Iac9nDFds7trd4lipyZLC6mZOIAOAP9JHouJO9gDBT7uktobVq0iYL2hzRtLZnHbB9FIu4aqfkaaEsTOuOUY7eWMPsxdkaZvjXuPoVI2PlWrfZW1KbmOGDgWngVTzjqi0WtvV8KrGfZnEWez+ipkjHJVvZdcRlBIxzVqphq6qoPoD3WTsVv02Rok2ibrjQkfzFsCP6oXz4TOZx3/dTrtNbHM0VZKD3y+q91a6dVME3eGJb7Cg4by44hdZYR/2lJ9T5jfpRryguSb+pW0cfmF1runsRbZ6lQtA8R+BiCWtEdJJXJ7NTJIDRJMAXfkvoPQFiNGz0qRxcxjWnjr9ZWb2eIae5qt45lk2HvFWNIWptKk+o7ANBP6dVkKLdv7dcoCmBjUOewNg/OFUVJaYtlpa0vFrRh3foc6fjs+qtu9yFWT7KpceXqqk72JNu6mwE1qtbJrWeHxLiD6BvqunKKd2+jzTsgec6rjU5QAOoE81K1bW8dNNHE8UreLdTa5Lb5fsIiLcV4REQBcz77bADZ6dbXTqAcniD6tb1XTFHe3+jfHsNdgEuuFzRl5m+ZvqFspS0zTPE1mLR86iSMZPHALd9kLeKNsovdkHXTH8QLZO4F0qP9FlU6l2HASQQ4ahhkreSUotEFPDyfRbXQVfOIWusto8SkyoMnNa/qAfqs8HBUJZnH+1FEMtVYAXfNIHEAyPmtQ+mXuaxvxPcGjbJMclKu8GmRagYwcxsb4JnHotT2UYP2k1XfBZ2PruG260wJ4kdFV6M1dPxO0hcqNkqr6R+xg9v7Q11r8NshlBjLOJxBuTPqSOSjbdokcMVetloNSo97vie5zzBlsucSY3YqyBs9M12NOOmKifOZycpOTN/2K0Z+0WukyRAN90GDDccOJgc13lvuVy7ui0e0vrVj8TQKbQRHxYkztwA5ldSlVl5PNTHYl0FiOQenBc17e20vtHh4RTAGzEgEn5Dkuk1HQCdgmQuLW21OqPc5xkuJJnequ6liKR0XA6Oqq6nZer/AFkszy4qqzUb72M/M5rfLvIGXNW9WwdQpP3cWIVLYC4SKbTUEZSCAJ6zyUKEdUkjpLir4NKVR9EdYslmbTY2mwQ1oDQNgCvIiuj5+228sIiIYCIiAKis2WkKtEB8w9oLE6jaq1NwiHuAgaibzT0IWA0yMRMbTgpr3u6ONO3F/wCGq0OGORbDSP8AaeahDRnkNeOKuaUtUEyvmsNo7l2LtTqlgoOJk3bnENcWj0aFIWOwXPu6W1l1GtSLpuuDmg5gOGMDZI6nep6xVFeOmo0TqbzFEQ7x7OTTp1Ri1hLSP5og9RHNRFtQ0NG1qgMG0VG0Bh+AAudHHEcl0LthZvFsz6YOJ8w4jEDn9Vzft5NJ1CzAm7RpNJjEGo8kuJG3LqtVtQ1XKl05ljXvccP8Hrn05/UisbuiR7yK9jgeGBWVomxmrWp0gCS97WwZ1nHgIn1V+3hHPJHZe7uwilYqeEOqA1HTrJy/0hqlIw2/RY9JoaABgBgBqjYr49wqKctUmyzSwsGk7a2q5ZH4iXQwYwTJEgcpXKXc+eKmHeRbGuqU6YcCWAlw2F0RO+B6qHdRwxCqrmWZ+R2fBqPh2yb5y3Ko9g/RdR7r9HXLO6sWw6o7A7WNwGGrzXvRcwo0y9wa0XnEhojMknALuuhLGaNnpUjiWMa0naQBPqtlpDM89jRx2vpoqmv6n6L94M5ERWRyQREQBERAEREBzXvr0WHWdlf8VJ13KZDyARuxDfVcZBxz6BfTfajRrbRZatJwkOaRsM5iDtmCvmIEgwZkYEb9asbOeY6exErx3ySnu7twpW2neN0PDqZJOcjyj+4NXaWlfOlN91wOwg7TgV9AWa2tfSbUb8Lmh44EArTfR9pSNlvLZox69VpcXOIDGAucTkABJJXEtK2o1q9Wrnfe50g6icMNwgLpnbDSIpWKrJN6sfCZhqzdyifRcoAnUDwwK2WUNnI8XEt0jw7MOeBU17q9HOfaTWybSaRtlzwQAOUnptUMJ3n+oLs3dtojwLIHk+atFUxkAR5R0xPFbbqemm/ieKMcyJTT9wrxIAnYrLVgdp9I+BZnvEF2DWztcYnlmqaTwsllTpupNQXNvBy/TlsFavUqCQHOJEjVgOWAWHHsYo0RtHOQg9kFVDeXk+gwgoRUVyWxIuwejTWtlM/hpfvXHZGQ4kx6rsihPdfo4NoOrGS6o66NzWGI/uveimytLWGmn5nHcYr+LctLlHb8+oREUgqgiIgCIiAIiIDxwkL5t7x9EmzW+qAPLUPjN1fETI5OB6hfSa5V34aHLqVO0NE+G4tdua+MeTg3+4rfbz0z8zXVjmJyUO2ei6x2P0n4lgYIg0yaR15QQeYI9VyGi7VjhsU77treb1SgfhMVcNRBaDJ3i70Uu6jqp57Gii8TKe8rSN6rToNGFFskg5ueA4yNwjqVDp4HVsKydKW416z6roLnuLsPQchHRYg5c81vpQ0QSNU5ank2GirJ4talS8wFR7W7cC4AnoZX0HQoNYxrGABrWhojUAIXJe6jR4qWp1RzTFJl5pzAc4wDxi8uvk+8iq+9nmSj2JVvHEclDR71qEd5FudNOiDDYvkHWZIHIQVOh7lcf0/azVtFR5cSLxDTmLoJAjdCqrqeIY7nQcFoa6+t8o/U188uCu2WgXua0C85xAAGckwrPD0U67stEF1V1dzZYwFrCfznZths9QoNOGuSidNdXCoUZVH0+p0awWRtKmymwQ1jQ0ctfE5rIRFdLY4Btt5YREQwEREAREQBERAFg6asjKtF7XtvNLTebEyIxEa8FnIgPmLtZ2ZqWJ4cD4lmfDqVYfCQcQ1x1Ojr6CnsrbC20MumL80yNUEZHnC6B2we/R9rcxzPFsNpl5ovxZifOGTgxwcZ4OHKHW7s0182nRb3PawhzqD8K1IzILdT24bdWsqfqejfk+v5IuFq25mjfsz9CqWn2Qsm3tIe4HOTgRHTcrmidHvr1WUWyHPN3cBmTyEnkpmVjJHxvg673Z6P8KxNcW3XVCamGBIODZ5CRxUsz94qiiwAADIAARuCuR7Ko5y1SciyisLBqe1NrFKy1STBLSxu0ucIAC5LwHQ/RTXvG0gCWURMt/eO2Y4AfPqolo+xOq1GsYJc4gCPru18FWXMtU8I7Dg9JUrbXLrv/YzOzuhX2qq2m3LNzo+EbT9ta7Vo6xNo0202CGtEDftJ3k4nisDszoNtlpBogvMF7vzH7DV+q3CmW9Hw1l8yi4nfu5niPurl8fj+AiIpBWBERAEREAREQBERAEREBoO23Z8W2yvpwPEHnpE6njfqkS3mvnYWirRfeY57HtkG6YcMcWnHaMivqhcg72exTr5tdnaTfI8VoHwuwAqQBkdZ1HHWYlW9VRTjLkaK0M+0jnVW0Oqed5Bc7zHCATGJwwG1THup0UX2k1sm0mkGDMueCAI4SVFrVYvA/dzeLYkxrIknqSusd1eixTsnik+asb0ZQ1pLR9TzC31asXbqUeTSwa6cH4uH0Je1nvIqmq4NBJOABJnYMVkRtUc7caQNKzkCL1SaYnUCDePT5qpnLTFtllQpOrUjBdWc60vbfHr1KsFt44DPAAADoF03sT2ZFmZ4lQfvnCD/AANmbvHKenHTdgOy4MWiq3D/AOtpGB/jM6tnXYuhqPbUX/ySLfit8sK2o8ls/wAfkIiKaUIREQBERAEREAREQBERAEREAWu0+2aDwNd0crwn0lbFYulLOX0ntb8REt/mGInmAtdVNwkl2Z6i8NEV0H2LsdVjK9WlfqOkm85xbmRiybpwAzCl4szYgNAAwEYRuwWh7JW3yeE7AgktnWJN5v8AM116QpGvNvPXSj8FjyE44kyz+zjeoTpnRTnW2n49QPYXMu0wCAGlxEETj8OO2VOnvABJIAAkk4ADaVEdHVDaraao/wCnT+HgJA6kl3JarrdRiuba/Zut6kqbco7bEvAXqIpZHCIiAIiIAiIgCIiAIiIAiIgCIiAIiIDU6U0OHy5kBxxIyBP5gRi12WO7HaIN2qqWnxGtqOfDR5ZgEyT5pYYdkMc109Q/tmy9UDfxeHI/pLifoq+9pqEHUjs/Rm+jLMsMxbPo+22tjBVqXaMDdeEYOd+J5yOOCl2i9HMoMDGDDMk5k7SvNCn/AOPR/wC1T/2BZqkUaKjiT3eObPE5t7dAiIpBrCIiAIiIAiIgCIiAIiIAiIgCIiAIipe4ASTA2lAYGnLeaNOWxeJgTkMCSY4D1UO0zXrftVHxoYXU6gEwBEYzHvFZWlrT4r3G8XNxDABgBtE7YlZ9q0pRqhvjWdj7uV+66DriQYVLVuIVpSUp4S5dn8SVGLgk8ZLPY3Tb33KT7twMusIkHyjI7cAeil659a6jXVC4XhJJwui7sjhgphojSTKlNvnBfEEEgOJGExvz5qRY3WrNOT5cn3R4rQx7SNiiIrI0BERAEREAREQBERAEREAREQBUVaoaCXEADMlWNIW5tJt5x4DWTsCjFrtD6pvVDgMmDIfc7/8ACh3V5Ggsc32NtOk5+RsbXp0uwot/rd9B74LU2iXH97Uc8554DkMOkKmtXg3YJJya36xkN8q3cP4nXf4WRO+XH6BUVW5q1fee3oS404x5FctH4QB/ER/lWnVm/mZ/cV4ynT1MB3ulx9VUXD8reg+yj5R7PJafyng7H1CpdYWnGDxz+UhePDTm0ILOM2FzeeCzsYMihb7RSxY6838pxEbtnIhb3RPaSnVN1/7t+UE4E7Adu4+qjTq7mY1BI/M3P+oa0tFmZUAIIM5OHyOzngpdC9q0uuUa5UoyOgooXoXT76LhSrkluQdmR9x68VMmPBAIMg4gjIjar6hcQrRzEiTg4PcqREW88BERAEREAREQBWbXaW02F7sh7hXlFu0Nr8Sp4Y+Fme8+8OqjXVdUabl16HunDU8GFWruqv8AEfwaNQGqFZqVCXXWnEfE6B5eH8WaqruIADfidgNw1nA+kLxjQwXR/neuYlJyep8yelhbFLYaCG8zmTxOtWHEq4Bt2rxzV4Mopa9VOcqHMVV1ZMnoE+/0VxkqhjVfaEMMqY37LHqWMsJdT5s1OWUzBVNd6IYMN7W1W+5adnXJZnZrSxpP8GofKTDSfwn7H0PElYdpbcPiDLJw271TbKAe2RmBI3j3gt9CtKlNSiYlFSWGdBRajszpHxqIky9nldtOw8x6grbrqKc1OKkupXyWHhhERezAREQBERAY9vtHh03P2DDjq9YUMoAkzmTjr17Y94rfdrq0Umt/M75fqQtBeim52xuHOB9VQcUqaqqh2RMoLEc9wx0l1TP8I2wNfNWXnGVcd5QG7BHv1Vqf1VYb0VgYKp6oaMFcfksAtgzmr0K36KsFAVKtoVAVymhguGkV6Gwqg5DuWTBjvbnrELGsboBb+U4Z4tOpZxHvksKsLr2nbLT80PRe0NaPBtQE+Wp5euXO9H9xU5XOdKDytOsGP1z23da6BZK19jHj8TWu6gFXvC6mYOD6ES4jumXkRFakcIiIAiIgIr2yf56Y3E++i1VX4P8AyMGrLE8Vs+2g8zD/AAu9+q1tb/pj+dh/3Lmb7/sS/nQn0vcQqnPBWQrlUq0oRtLhCqAXjVWGoYZ6Avc8F6JVxrUMHjGq8wYKhrequUwgPWhHNVYC9xWTBSGwsbSQ8oOxzT6x9VmFYekj5QNrmj/UPssgw7cZaeI2bRs/ztUy7Pumz0tzY6Ej6KH24eU8R8/1Uv7PCLPT4T1JP1Vrwr35eRpuPdRsURFeEQIiIAiIgI72ypeRj/yujkcf+K0LcaTgNQ9WkEzqyBUz0xZvEovaBJiRxGI+Uc1BrA7zEHEH55EbpEdVQcThprau6JlB5jjsVPM+hCoYvaYzZrZr2tORHJAxVjJJdYMVcuqluGCrediweWetVcKlrlW3ahguMwVymeCtOVTCgLxyVQKtX/fvgrl7BekYD9q19Z8va3Z5yOAgccSs15wxy1rVWaS5zzk7Bs53QczuJ+SBHukn4NGZJnXkBvx2Zqd2GjcpsZ+VrW9AAoToqh41paI8rTJ4Nx9SGjmp6rvhVPEXPuRrh8kERFbEcIiIAiIgCg2nrGaNeR8LzebuOse9rVOVhaW0eK1MsOeYOwqJeW/jU8LmuRspT0yIVaQcKrcx8W8axnnr/wAK80NcA5uWas03Gm8seCNRB+fvjkvKlI0nX24sOY2bx79FzTj0ZPyX3jYEifZVynUDxLTO7WOIXjHbl4BS1m3/ACq42L0O9FchDBS0YLwRsVd1CEGT0alcOOXBUBshUtlxIZkM3nIbt53L0kYLdoF/yAwMC86gNnErHttWIDdeAAy+27qsmrVaxsNyxxOZO0+8FToPRvj1C503Rnw/LxIjgFsp03UkoRDkorLN12UsFxhqHN8R/Lt5n0AW+XgC9XU0aSpwUF0IEpankIiLYeQiIgCIiAIiIDVac0OKwkeWoMjt3H7qJtqupPuVBEex76bF0FYmkNHsrCHjgRmOB+ir7uxVX2o7P6m6nV07PkQx9jBN+k667dkdxHvgqf2l7QfFYf5m4jidiz7boOrSxpm83cPmMT8xwWKy3kTeEHKR9/uQqOpSnTeJolxknyPGWimcnDnh81ltIjMKy51N+JA6A+rfurQstL8rY5jlmtWxkyDUaM3DqAqaFUOPka553Agc3HAL1oYMmt/tn1JMKqrpIAQXcp/4j6hFgwy46z//AKO/oYf9zvoFatdqAAGAAwDQMOQ18c1Qx76hhrfST0B9SVtrD2exDqnSZJ4nUNwUilQqVniC2PEpKPNmm0fo59odOTZxOz7u3avnNLLZm02hrRAHrvO0qunTDQA0AAYADIKtX1raRoLbn3ItSo5hERSzWEREAREQBERAEREAREQBYtq0fTqYvYCduTuoxRFiUVJYaCeDX1uzlM4tJHQj7+qsDs1GAeI/lP8A7oijSsqD/pNiqz7lTezQ1v8A9P3JWRR7O0QZMuO8wOjYRFmNnQjyijDqzfU2dKi1ohoAG4K4iKQklsjwERFkBERAEREAREQ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669441"/>
            <a:ext cx="1845576" cy="3576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http://1.bp.blogspot.com/-kmwZusvjMG0/T00lZddJEnI/AAAAAAAADcs/T876H3Uz-YE/s1600/happy+face+happi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162299"/>
            <a:ext cx="2401538" cy="259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8320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5425285"/>
            <a:ext cx="7848600" cy="975515"/>
          </a:xfrm>
        </p:spPr>
        <p:txBody>
          <a:bodyPr>
            <a:normAutofit/>
          </a:bodyPr>
          <a:lstStyle/>
          <a:p>
            <a:pPr marL="0" indent="0">
              <a:buNone/>
            </a:pPr>
            <a:r>
              <a:rPr lang="en-US" sz="2800" dirty="0" smtClean="0"/>
              <a:t>My first year at a real school was hard. I am happy I go to Beecher Prep. </a:t>
            </a:r>
            <a:endParaRPr lang="en-US" sz="2800" dirty="0"/>
          </a:p>
        </p:txBody>
      </p:sp>
      <p:pic>
        <p:nvPicPr>
          <p:cNvPr id="5" name="Picture 4" descr="http://1.bp.blogspot.com/-kmwZusvjMG0/T00lZddJEnI/AAAAAAAADcs/T876H3Uz-YE/s1600/happy+face+happi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76400"/>
            <a:ext cx="2401538" cy="25908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encrypted-tbn0.gstatic.com/images?q=tbn:ANd9GcR_qnY0HmcAHyFVZD6d1lmbEWzTLQI8knhRaQs47tEqwxqTsEO-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24292"/>
            <a:ext cx="3962400" cy="269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7419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19200"/>
            <a:ext cx="8229600" cy="4434840"/>
          </a:xfrm>
        </p:spPr>
        <p:txBody>
          <a:bodyPr>
            <a:normAutofit/>
          </a:bodyPr>
          <a:lstStyle/>
          <a:p>
            <a:pPr marL="0" indent="0">
              <a:buNone/>
            </a:pPr>
            <a:r>
              <a:rPr lang="en-US" sz="2800" dirty="0" smtClean="0"/>
              <a:t>Everyone sees me as being different. They do not know what my life is like. They think it is hard. To me, I think I am ordinary. </a:t>
            </a:r>
            <a:endParaRPr lang="en-US" sz="28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743200"/>
            <a:ext cx="3189384"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89879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990600"/>
            <a:ext cx="8229600" cy="1356515"/>
          </a:xfrm>
        </p:spPr>
        <p:txBody>
          <a:bodyPr>
            <a:normAutofit lnSpcReduction="10000"/>
          </a:bodyPr>
          <a:lstStyle/>
          <a:p>
            <a:pPr marL="0" indent="0">
              <a:buNone/>
            </a:pPr>
            <a:r>
              <a:rPr lang="en-US" sz="2800" dirty="0" smtClean="0"/>
              <a:t>I do not have a normal face like my friends, but that does not mean that I am different or ugly. It just makes me unique. </a:t>
            </a:r>
            <a:endParaRPr lang="en-US" sz="2800" dirty="0"/>
          </a:p>
        </p:txBody>
      </p:sp>
      <p:pic>
        <p:nvPicPr>
          <p:cNvPr id="40962" name="Picture 2" descr="http://liberationathletics.com/wp-content/uploads/2013/04/uniq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514600"/>
            <a:ext cx="4871588" cy="3653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7679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0"/>
            <a:ext cx="8229600" cy="1143000"/>
          </a:xfrm>
        </p:spPr>
        <p:txBody>
          <a:bodyPr/>
          <a:lstStyle/>
          <a:p>
            <a:pPr algn="ctr"/>
            <a:r>
              <a:rPr lang="en-US" dirty="0" smtClean="0"/>
              <a:t>The End </a:t>
            </a:r>
            <a:endParaRPr lang="en-US" dirty="0"/>
          </a:p>
        </p:txBody>
      </p:sp>
    </p:spTree>
    <p:extLst>
      <p:ext uri="{BB962C8B-B14F-4D97-AF65-F5344CB8AC3E}">
        <p14:creationId xmlns:p14="http://schemas.microsoft.com/office/powerpoint/2010/main" val="23693221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sz="half" idx="1"/>
          </p:nvPr>
        </p:nvSpPr>
        <p:spPr>
          <a:xfrm>
            <a:off x="457200" y="1920085"/>
            <a:ext cx="8229600" cy="4434840"/>
          </a:xfrm>
        </p:spPr>
        <p:txBody>
          <a:bodyPr/>
          <a:lstStyle/>
          <a:p>
            <a:r>
              <a:rPr lang="en-US" dirty="0" smtClean="0"/>
              <a:t>Extraordinary: </a:t>
            </a:r>
            <a:r>
              <a:rPr lang="en-US" dirty="0" smtClean="0">
                <a:solidFill>
                  <a:schemeClr val="bg2">
                    <a:lumMod val="50000"/>
                  </a:schemeClr>
                </a:solidFill>
              </a:rPr>
              <a:t>special, not common</a:t>
            </a:r>
          </a:p>
          <a:p>
            <a:r>
              <a:rPr lang="en-US" dirty="0" smtClean="0"/>
              <a:t>Weird: </a:t>
            </a:r>
            <a:r>
              <a:rPr lang="en-US" dirty="0" smtClean="0">
                <a:solidFill>
                  <a:schemeClr val="bg2">
                    <a:lumMod val="50000"/>
                  </a:schemeClr>
                </a:solidFill>
              </a:rPr>
              <a:t>odd, unusual</a:t>
            </a:r>
          </a:p>
          <a:p>
            <a:r>
              <a:rPr lang="en-US" dirty="0" smtClean="0"/>
              <a:t>Plague: </a:t>
            </a:r>
            <a:r>
              <a:rPr lang="en-US" dirty="0" smtClean="0">
                <a:solidFill>
                  <a:schemeClr val="bg2">
                    <a:lumMod val="50000"/>
                  </a:schemeClr>
                </a:solidFill>
              </a:rPr>
              <a:t>a very bad sickness</a:t>
            </a:r>
          </a:p>
          <a:p>
            <a:r>
              <a:rPr lang="en-US" dirty="0" smtClean="0"/>
              <a:t>Courageous: </a:t>
            </a:r>
            <a:r>
              <a:rPr lang="en-US" dirty="0" smtClean="0">
                <a:solidFill>
                  <a:schemeClr val="bg2">
                    <a:lumMod val="50000"/>
                  </a:schemeClr>
                </a:solidFill>
              </a:rPr>
              <a:t>not being scared</a:t>
            </a:r>
            <a:endParaRPr lang="en-US" dirty="0" smtClean="0"/>
          </a:p>
          <a:p>
            <a:r>
              <a:rPr lang="en-US" dirty="0" smtClean="0"/>
              <a:t>Unique: </a:t>
            </a:r>
            <a:r>
              <a:rPr lang="en-US" dirty="0" smtClean="0">
                <a:solidFill>
                  <a:schemeClr val="bg2">
                    <a:lumMod val="50000"/>
                  </a:schemeClr>
                </a:solidFill>
              </a:rPr>
              <a:t>different from everyone else</a:t>
            </a:r>
            <a:endParaRPr lang="en-US" dirty="0"/>
          </a:p>
        </p:txBody>
      </p:sp>
    </p:spTree>
    <p:extLst>
      <p:ext uri="{BB962C8B-B14F-4D97-AF65-F5344CB8AC3E}">
        <p14:creationId xmlns:p14="http://schemas.microsoft.com/office/powerpoint/2010/main" val="2415636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219200"/>
            <a:ext cx="8229600" cy="1356515"/>
          </a:xfrm>
        </p:spPr>
        <p:txBody>
          <a:bodyPr>
            <a:noAutofit/>
          </a:bodyPr>
          <a:lstStyle/>
          <a:p>
            <a:pPr marL="0" indent="0">
              <a:buNone/>
            </a:pPr>
            <a:r>
              <a:rPr lang="en-US" sz="2800" dirty="0" smtClean="0"/>
              <a:t>This year I am going to school. Mom and I go visit Beecher Prep School to see if I like it. I am a little nervous. </a:t>
            </a:r>
            <a:endParaRPr lang="en-US" sz="2800" dirty="0"/>
          </a:p>
        </p:txBody>
      </p:sp>
      <p:pic>
        <p:nvPicPr>
          <p:cNvPr id="6146" name="Picture 2" descr="https://encrypted-tbn0.gstatic.com/images?q=tbn:ANd9GcR_qnY0HmcAHyFVZD6d1lmbEWzTLQI8knhRaQs47tEqwxqTsEO-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258110"/>
            <a:ext cx="3962400" cy="269501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data:image/jpeg;base64,/9j/4AAQSkZJRgABAQAAAQABAAD/2wCEAAkGBhAPEBAQEBIQEA8PEA8PDw8QEA8NDQ4NFRAVFRUQFRUYHCYeFxkkHBQUHy8gIycpLSwsFR4yNTArNSYrLCkBCQoKDgwOGg8PGi8iHyMsLCwpLC4pLiosKSwpLCwsKiwsLDIqKjQsLCwsKSwpKSwwMi0sLCwsLCwpKSwsKSktLP/AABEIAN4A4wMBIgACEQEDEQH/xAAcAAABBAMBAAAAAAAAAAAAAAAAAwQGBwECBQj/xABGEAACAgACBwQGCAIIBQUAAAABAgADBBEFBhIhMUFRBxNhcRQiMoGRoSNCUmJykrHBCIIkM1NzorLC0RVDY+HwFjSDo9L/xAAbAQACAgMBAAAAAAAAAAAAAAAABAMFAQIGB//EADoRAAEDAgMECAQFAgcAAAAAAAEAAgMEEQUhMRITQVEGImFxgZHB0TJCobEjUuHw8RViFDM1Q5Kisv/aAAwDAQACEQMRAD8AvGEIQQiEIQQiEIQQiEjWtvaDgtGDK59q7LNcPVk9x6Ejgg8Wy8M5S+tPbHpDG7SVN6HQd2xSx75h963j+XZEuaDBaqt6zRZvM6eHP7dqjdI1qvLT2uuAwH/ucRWj/wBkCbLj09Rc295GUrzTP8QNQzXCYZ36WYhxWufXYXMkfzCUqzEkkkkk5kneSepgqknIbyeAG8mdhS9GaSIXlJefIeQ90u6Zx0U50l2z6WuJ2ba6FP1aakH+J9pvnI5itcNIW595jMUwPI4i3Z/KDlMYTVbF25EVFQedhFfyO/5TrYfs+sPt3IvgqtZ+uUs2soKbJrWjuAutOuVF7MS7e0zN+Ji36zQMRwJEnNfZ9T9a2w+Sov65xYagYX7d/wCav/8AE3/qNOMh9ljYKhmG01iav6u++v8ABbYn6GdrAdpmlqPZxlzeFpXED/7AZ2W7P8Nye4fzVn/TGl/Z0P8Al3+56/3B/aQuqaGXKRoPe2/oVnZcNF3NFdvuMTIYiii9RxKFsPYfHP1l/wAIk70F20aMxOS2O+Fc5DK9fo8/CxcwB4tsyksXqRi696qto/6bZn8rZH4TiX4d6zsurIw+qwKt8DE5cEw6qF48j/afTMfRbCR7dV7Bw+JSxQ9bK6MM1dGDow6gjcYpPJWgtaMXgH28LdZUc82UHOp/xIfVb3iW7qj261W7NWkEFDnd6RWGagn7y72TzGY8pzFd0bqae7ouu3s18uPh5KdswOuStiESw2JS1FsrZbK3G0jowdGXqCNxEVnNEEZFTIhCEwhEIQghEIQghEIQghEIQghEIRvj8fVh6nuuda6q1LO7HJVX/wA5c85kAuNhqhK3XKis7sFRQWZmIVVUDMkk7gPGUzr722ElsPow7K71fGEes3UVA8B947+gG4yMdovabbpNzTVtVYJT6tfB7yDuezL4heA8TvkGnfYR0dbGBNVC7uDeA7+Z7NErJNfJq3uuZ2LuzMzEszMSzMx4kk7yZiupmIVQWY7gAMyT4CL4DAPe4RBmTxJ9lV+0T0k80RoavDL6o2nI9awj1j4DoPCdNUVTYBbjyUAbdcPRepRbJsQ2yP7NMi/vbgPdnJVgdHU0DKpFTxAzc+bHeZvtTIaUM1RJL8Ry5cFKAAlw0yGiIaZDRWy2S+1MhoiGmdqYshLBpttRDamQ01sspfaieJw1dq7NiK69GAYDy6e6YDTIaAuDcIUX0rqFW2bYdthv7NyWQ+AbiPfnIdjtHW0NsWoUblnwYdQeBHlLaDRLGYOu9Clqh1PI8j1B4g+IlnT4jJHlJ1h9VoWA6KCaoa+YzRb50vtUk52Yd8zS/UgfVb7w9+Y3T0Hqbr3hdK17VJ2LlANuHcjva/H7y/eHvyO6eetYNUXw+dlWdlPE/brH3uo8fjlOPo3SV2GtS6h2qtrOaOpyIP7g8CDuPObV+FU2Js3keT+fo4fsrDXlmRXsCEg/Zx2l1aUTurdmrGoub1jclyjjZX+68vKTiecVNNJTSGKUWITgIIuEQhCLrKIQhBCIQhBCIQhBC0vuWtWd2CoilmZiFVVAzLEngAJ5y7Te0V9KW91UWXBVN9Gu9Tc43d84/QHgPEmSXtr1+22OjcO3qIR6W6n2nG8UeQ3FvHIcjnUM9A6PYQI2iqmHWPwjkOfeeHZ3pWaS/VCJgtlvPCa2WhRmf+5jbJrT9lP1nQVdcITuoxtSHRo+55BQtbfM6LvapY+57xXUVWrPbtJUFnVfqgnfz5ecnwaQTVLRt92KpqwtZss2vZG4BODFjwAyJ3megdEdnWHrAOIJvs5gFkqB6ADefMn3Tna6UUJvUP2nuzIH2A4DlfVTNG1oFXW1MhpbNmp+BYZej1jxXaRviDnItrB2ftWpswpaxRvalt9gH3D9by4+cQhxWCV2ybjv0W5YQoiGmQ0R2pkNLSyjSwabBohtTIaYshLhpkNEQ0ztTWyyltubbU5Gn9BDF1BHLVlW267AD6r5ZZ5cxvkfw2n8Vo9hVjVa2knKvEL6xy8/reR9bziks+6d1x1fzcPHktgLqcBpsGjLB4+u5A9Tq6HgynPf0PQ+Bi4aTixFwtUvtSGa0aqBdq/Dj1d5sqH1erKOnUcvLhLg0yGk8Ez4HbTf5WCLqqMHjLKLEtqZq7K2Do6nJlYcCJ6R7Ntf00rRk+SYykAX1jcGHAXIPsnmOR3cwTR2turwqJvqH0bH11HCtjzH3T8j5icrV/Tt2AxFeJoOVlbZ5H2XT6yMOakbv+8sMRoYsUp9puThoe3kez+VoxxYV64hOXq1rDVpDDVYqk+rYN6k5tXYNzVt4g/HceBnUnl72OjcWOFiMingbohCE0QiEIQQiRftF1uGjME9qkd/Z9FhlOR+lI9vLoozb3Ac5KJ5u7XdafTtIOinOjCbVFfQuD9K/vYZZ9EWXWCUH+Mqg13wtzPt4/a6jkdstUJtsLMWYlmYlmYnNmYnMknmY3vxIXdxbkItNO6XPay39Z6bUtmdHswENPM8BzA4nlfJJNtfNN68MWO1Z7ljsCEk3ZtoYYvSeFrYZ1q5usGWYKVKXyPgSoH80gjghw+F8gzsCXE5l1uZWSS82V19mGpa6Nwis6/0vEKtl7H2kBGa0+AXn94noJM4Qnk1TUPqJXSyHMlPgWFgiETfEIGCllDN7KlgGbyHExSQLKrftD1fFLjE1jJLW2bQOC3cdr+bI+8eMhwaXPrFo/0jC31ZZlq2Kf3i+svzAlJB52OETmaHZdq3Lw4eyXkFilw0yGiIabAy3so10tEaMsxVq1VD1m3kn2UQcXPgP9pNsFpHQujrBQ+KwgxQOy7W2V94r9CeFXlmPGQjW3Tj6G0QndEpjtKkhbBuspwigEsp5HJlyP8A1CeKiUYTOPxKudJIY2HqjLvTDG2F17a9V15OjAHk6MpG49CJDdbtQarq3eitc8iXw+QNdo+6vJvDgfAyAdgGu9neNou5iyMjW4TaOZrZd9lI+6RmwHIq3WXpK6Gd8LrtPeOB71uRdeY8Vqe9LG3AWtU/OpmOwfDM8vBs/OKaP10KN3OOQ0Wjdt7J7tvEjl5jMeUsrX3RAoxAsUZV4gF8hwFoPrj35hveZEMdgKr12LUV15Z8VPUHiD5TqIodpgmpjs34fL+ngoCc7FPar1cBlIZSMwykMpHUEcYoGnE0JoFcGbO7ssZHIIrfIhCOY8f9p1g0fj2i27xY+a1KUsUMpVgCrAhgeBB4iVxpvRZw1pTeUPrVt1Q/uOHuliBpydZtHd/QSB9JVm69SMvWX3j5gSwopt1JY6FaOFwlexvXI4LFjDWtlhsYypvPq14ngj+GfsnzU/VnoaeNgZ6g7NdaP+I6PqtY53V/QYjqbUA9f+ZSrebHpKbpRQBrhVMGuTu/gfTyUkD/AJVKYQhOKTKIQhBC4Gven/QNH4nEA5WKmxTwz79zsofHIna8lM8rE5y5v4gtM5LhMGDxL4mweXqV/rb8JTE9K6M0u6pN4dXm/gMh6nxSczrusiEITp1AiWV2C1A6Qvb7GDfLzN1Q/TOVrLG7CcUE0lYh/wCbhbVXxZbK3/RWlVjIJoZbclJH8QV/SGdquvB0TgS9eXpV7GnDggMFbLNrSDxCj5sue7OTOeff4jsazY7CU/VrwhtA+9Zc6k/CpfhPI0+qqxmOtusa213stc7TWOxexm6knfL37C+0S3FbWjsU5strTvMNa5zsepcg1TE72K5gg8ctroJQMlPZfjTTpjR7LxbE11H8NudRHwcwQvWolDYurZssUcFsdR5BiP2l8bWW88BvPlKJufbdm+2zN8WJ/edHgV7yeHqlqh1rJILHGCwve2V1jjY6J+ZgP3iYWdXVhP6bhf76s/A5zoJX7LC4cAUqH3NlGv4ibSNIYWobq6sChReQ2rrQfkij3SqZdf8AEboNzZgsWqlgyPhGyGeThjZWPMhrPyypaNXsU/s1P78k/WeeKzXW7M8S1emNHMvE4qqs/hc7DfJjPWwnmXsm1UuOm8MtqbIwytjLN4OSKCEO7q5QT01BCjPaHhNvBF+dNlbjyJ2D/mHwlW7UuHW5c8Dif7on3hgZTxE63BXXgIPA+gS8psVkNNg0ShtS6so0sGmQ0RDTIaYssqB6cwXc3uo3KTtJ+Ft4Hu3j3Sd9hesHcY58Kx+jxiEKOQvrBZT717weeUiGtWMrstUJvKKVZhwJzz2R5b/jOfojSLYbEU4hPaotrtXxKMGy9+WXvlzPAaujMT9SPrwPnYqIHZddevoRLDYhbESxDmjqrqeqsMwfgYrPISLZFWCIQhMIXmzti0j32l8QM81oWqhfDZQMw/M7yEzq614rvcfjLOO3isQw/CbWy+WU5U9moot1Txs5NA+irnG5JRCEI2tUTtam6b9Bx+GxJ9mq0d5zPcsCln+FmnGAi1dcilY2RhY7Qgg+KNrZzXrtWBAIIIIBBG8EciJQ/wDEhothiMFisvVel8OTyD12FwD5i0/lMl/ZFrwt1KYC9sr6V2cOzH+uoA3J+JRuy5qB0MmWteraaQwzUsQrhhZTYV2xXeoOTEc1IJUjoxyIORHj1ZSPpJjE/hp2jgVYMeHi4XkGrBWv7Nbt+FGb9BJZ2UaFe7TWDQqymi30iwFSCi1KXBIPDMhR/MJOcRozSWHbuf8Ag9t1ueS21XCzBt0fa2dw8GIPXKTbs41FbRq343GtWcdihtXFSBThaB63dK3DLcCTw9VRyzKi3Xa1+0z6JgL3ByssXuKuveWAjMeS7TfyylsFpblYP5gP1H+07faBrV/xC8LWT6NRmtXLvGPtWkeOQA8B4mRgVT0DCqEQU1pB1nZns5Bc/V1e1J1dApFWQwzBBHUbxH+hru7xFDngl1THy2xn8s5FKSyHNSQfDnOjTpQ8HXPxXcfhGJYCQQMwUu2qF1duser9OPw1mGvz2HyIdTlZVYpzS1DyYHf8uBMq/wD9Dadw791WmjsSnBMXYXpbZ5NZWGG/wUH3yztWdMLi8LVcDmSuxZ1Fq7mz/XyInVnnUjDG4sdqMl0zXBzQ4cVGtStTho9LHss7/GYkq2Jv2QinZGSVVr9WtRnl1zJ6ASWEJotlwdeLwmBu6vsVjzLjP5AypiJPO0jSWZqw4Ps/S2eBIKoPhtH3iQVyBvOQHU7hOvwiMsp7nib+noq2eTr25JIiaERDE6WqT620eiet8+E4uO1gsbMVgIOvtP8A7CdBHA9/BaCULrYzSVdIzdsuijex8hI3pPWSy3NU+jQ7jkfXYeJ5eQnPuBJJJJJ4knMmIES1hpGMzOZW+3dYhCEdWF6e7LdI9/onBseKVmg+HdOax/hVfjJXKz7A8VtaOuQn+rxb5eCtVWf12pZk8fxSLdVkrR+Y/XNWDDdoRCEJXLdeObn2mZvtMT8TnNJs65EjoSJrPcBoqxEAIRStYIJW1aR1Wk0rSOq0kD3JV71vRmpDKSrKQVYEhlYHMEEcDLJ1e7XsRUoTFVjEgbhaG7q/L727Zb5HqTK8rSOa0lXV00NS3Zlbf7jxS4qHxm7Srat7Y8Nl6mHvLdGapF+IJ/SQ/WTXjFY8bDEVUZ59zXnk3Tbbi3yHhI8lcXSuVsOG0tO7aY3Pmc1DNXSvFickmtUUWqLpVFVqjheqx0ibCqbdzHYqm3dSPeKIyrtajazeg2lLM/R7iNvn3b8BYB8j4eUtyuxWAZSGVgCrKQVYHgQRxEonup09Eax4rB7qrPUzz7txt15+APD3ZSjxDDRUu3kZs7jyP6q3ocV3I2JMx9lc05WsWsVWBpNthzY5iqoHJ7X6DoOp5fAGB39pONK5KtCH7SoxPwZiPlInpHF23ubLnaxz9Zjmcug6DwERpcEeXgzEAchqVYTYxHs2izKaaT0tffY9tjsXsYs2RIUeAHIAbh5Tl2qTxzPnvnQeuIPXOzj2WizRZVAlJNyVznrjayudGxI2sSNtcmmPXPsSNbEnRsSNbEjbHJ1j0zhN3WaSdMq6/wCHqz6LHLyFmHb4pYP9Mt6U/wDw8r9Hjz1fDD4Lb/vLgnlOP/6hJ4f+Qn4vgCIQhKRSLyLrBhe6xeKq/s8RfX+W1h+0YSWdquj+40vjBlkLHW4ePeIrk/mLD3SJz2ilk3sDH82g+YVc4WJCyBHFaxGsR1UJM4qF5S1ax1WsSrWOqlibykZHJWtI6rSJ1rHVaxR7khI5b1pHCVzFaxzWkUe5JPehK4utU2rrjhK4s56TfIkVqm/dRytUUFMhMiXMqZd1NGqnQNMTaqAkWRIuc9UQeudF643sSTNemGPXOdI3sSdCxI2sWNMcnGPXPsSNbEnQsWNLFjbHJ2NyYWLGtix/asaWrG2FPxuTCxYgY7tEbOI20p5hV7dgGGywOJs+3itn3JUh/wBZloyF9j+j+50Rhsxk1xtuP81hCn8qrJpPJMWk3lbK7+4jyy9FZxizQiEISsW6pD+IHRGzfhcUBusrahzluDVttLn4kWN+SVLPTPavoH0zRd4UZ2YfLFV9c6wdoe9C488p5mnp/Ryp31EGcWG3qPbwSUws5K1CO6hGtUd1S8ekpE6qEd1CNao8qib1XyFOahHVQjeqO6hEnlV8hTitY6rWN6o8qETeUhIUtWsdVpOXj9N4fCjO6xUzGYX2rG8lG/3yN47tURcxh6Wbo9rbA/KuZPxEq56uKLJzs1iKhqan/KYSOeg8yrASuLCqVG3alj+XcL4CrP8AUmYPanpDLLOkeIpXP57pXHEou1MHo9Wn8vn+itxqoy0jiqqENlzrWg+sxyB8B1PgJUeJ7QNI2Ag4hlB/s0rqPxVQfnOFicXZa21Y72N9p2Z2+JkTsUA+FvmnIOjUt/xngDsufvZTnSHad9JlTSGqBy2rCyu46gD2ffnJVo/SCYmlLq89lxwPFWByKnxBzlLyzuz6llwWbcHusZPw5KufxVpJh1ZLLMWvNxbyTWK4dBTQB8YsQba6rt2LGlix9aI0snTsKo4ymVgjS0R7bGlscYVYRlMrRGloj22NLY6xPxlMrREa8O1jpWgzd2VEA4l2OQHxMcWyWdkWgfStKVORnXhAcS/TbXdWPPbIP8hkk9QKeF0p+UEqyhFzZegtE4BcPRTQvs0VV1L4hEC5/KO4QnjjnFxJPFW6IQhMIWCM93X4Tyzr/qydHY++gDKonvcOeRw7klR45b180M9Tyvu2TU/03B+kVLniMGGcAD1rMPxsTxIyDDyIHGdD0frxS1Wy49V+R7+B9PFRSt2mrz7VHdUZ1mO6jPSnqqkTyqO6ozqMd1GJvVfIE8qjyoxjUY7qMSeEhIE9qkd1j12FOdWGIazg1u5krPReTN8h48mWt2sLV/0eo7JKg2uPaAPBB03cT4yGTk8TxItcYoteJ9ArPD8La+0s2nAep9kpdezsXdizMc2ZiWYnqTE44wOAsvcV1IXc8h06k8APEyZaM7MWbI4i4J1SobbeW0dw+BlDFTyzZsF+1XVRWwUo/Edbs4+SgsJb2H7PNHqADW7nq1rgn8pAi47PtG8e5Pl312X+aN/0ybmP34KoPSOlHyu8h7qmothsJZa2zWj2N9lFLt8BLqq1R0ens4and9oGz/MTOhWiVjZRVRfsooRfgN0lZhTj8TktJ0lZb8OM+Jt9rqt9X+zh2Isxn0acRSpHet+Ij2R8/KTtalRQiAKigKqgZBVHACObHjWx5d0tKyAWaPFUVRWzVbtqQ9w4BI2mNLTF7GjWxpaMC2jCb2xpbHFhjS0xxgT8YTe2M7Y6tMaWmOsT8YTW2X72Oas+iYAXOMrsaRcc+IoAyqX4Et/8kqfULVQ6SxqVEHuK8rcS3LugfYz6sfV8szynpRVAAAAAAyAG4AdJy/SWuswUrTmc3d3AevgFdUkfzFZhCE4dPohCEEIhCEELzr2rainR2J76lcsHiWJryHq03cWp8BxK+GY+qZDajPVunNCU43D2Ya9dqu0ZHkyniHU8mB3g+E8061aq36MxLUXbxvam0DJLqs9zjoeRHI+4n0fA8VFXFuZD12/9hz7xx81X1EVsxomVbR3U0YVtHVbS7eFVSNT+to7rac+t45reKPakJGqIa3YdlxLMfZsCsp5blCkfEfMRroXQlmLfZTcoy27CPVQfufCTy7DV2jZsVXHEBhnkeo6R1g6krULWqoo5KMhn1nLS4Lt1Bkc7qk3tx7k+MUdHAGNHWAtfgnGhtF1YVNioZcNpjvdz1Y/tynVSyc5LIutssxEGDZaLBc1KHPcXONyV0Ftm4ujAWzYWzQxpUxJ6bYm1sbG2aNbARrIjSz2RvZZNGtiL2SZrEwyNFjxtY8y9kbWPGWNTbGLWxo1sab2PG1jxtjU9G1JWNEEpax1rRS7uwREUZszk5BQOpJm1jS4uyns/9HC47FLle4/o9TDfRWR/WMOTsDw5A9SQI62tZRQmR2vAcz+9VZ08JebBSbUDVBdGYRazkcRblZiHG/OzLcgP2VG4e885JoQnmE0z55DI83JzKvmtDRYIhCEiWUQhCCEQhMEwQszi616qUaTw5ovGR9qq0Zd5TZluZf3HMTqveBGGJ0wqc5JHI+J4ew2I0KwRfIrzfrJqxiNG3mjEL1Ndi591cn2lP6jiIxreXhrXpLDYulqcQodDvHJ0fk6N9Vv/AA5jdKY0ros0Odlu8rz9V+DAdGHI/KehYZjcdYBHL1X/AEd3dvZ5KrqKYtzGiK3jmt5zq7I4SyXLmqrexdFLIulk5yWRdbYs5iUfGuilsVW2c9bYotshLEs6NdAWzPfRiLZt30j3ai3Sed7NTbGnfTBtgI1kRJw1sRe2ItbEmtkgYpWxpV7I3eyavZEHsk7WJlkazY8bWPB7JoDzi9bXw0TLvNzwHE+w7VY09M6Q5KUamYSiu1cRiAHKENVUd6huTsOZHIe8y18Jrkjc5RFWKYc508HpRhzM88rKyWrk3kh7hwA7FfRxtjbYK+sPp5G5x/VjVMpvRmmm3b5MNF6WY5b4mpFO1sBm+c4+DxZM6Vb5wQloQhBCwxjW+7KOmEa305wQuHpHHkZyHaX0q2/fJlpDR5OcieldCsc90EKEaR0gxz3ziX3EyS6Q0Kwz3ThYnRzDlBC5TV9N3hymAxHGOXoI5RMpOiosfngAZL129uo8ffzSktKx+YyKylsWW2NdiZBInUQYxR1Gj9k8nZfXT6qsko3t4XT5bYoLZzxbNxbLINDhcZpJ0Vk/Fs272MRdM99Nd2o90nvezU2xp301N0NhAiTo2xNrY3Ns1LGJzV9LT/G8dwzPkE1HSSO0CVa2JM8xsmbrh2PIznKvpE53Vpm27Tr4D+VZQ0Abm9Jwj2nRVjcFM6eE1Vtb6pnLySOkcXPNyeJVkAGiwXDSsmdDCYRjyks0fqK5yzElOjdRwuWYmiyohorRTHLdJronRTDLdO9gtW1TlOvTgVXlBCZYPCZTpVplN1QCbQQiEIQQiYImYQQk2pBjW7Rqtyj6EELgYnVpG5CcfF6jI3KTeYyghVjiuzrPgJycR2bvyEuTZEwax0ghUZd2d2jgDGlmoF4+qZfhoXoJqcKnQQQvP7ai3/ZMTOpF/wBk/Ceg/Q06CHoSfZHwm7JHMzaSO5YIB1Xnv/0RiPsmbrqLiPsmegfQk+yJn0NOg+EY/wAbUj/cd/yPutN0z8o8lQSagYg/VMcV9nF55GXsMMvQTYUr0EhfNJJ8bie8krYNaNAqTp7MbTxEf0dljc5bwQdJnZkS2VZ4bsuUcZ1sN2dVLxAk3hBCjuH1OpT6o+E6NOhKl4KJ0YQQkUwijgBFAgm0IIRCEIIRCEIIRCEIIX//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548343"/>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0935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4953000"/>
            <a:ext cx="8077200" cy="1401924"/>
          </a:xfrm>
        </p:spPr>
        <p:txBody>
          <a:bodyPr>
            <a:normAutofit/>
          </a:bodyPr>
          <a:lstStyle/>
          <a:p>
            <a:pPr marL="0" indent="0">
              <a:buNone/>
            </a:pPr>
            <a:r>
              <a:rPr lang="en-US" sz="2800" dirty="0" smtClean="0"/>
              <a:t>At Beecher Prep, we meet Principal Tushman. He asked some students to show me the school. Their names </a:t>
            </a:r>
            <a:r>
              <a:rPr lang="en-US" sz="2800" dirty="0"/>
              <a:t>a</a:t>
            </a:r>
            <a:r>
              <a:rPr lang="en-US" sz="2800" dirty="0" smtClean="0"/>
              <a:t>re Julian, Jack Will, and Charlotte. </a:t>
            </a:r>
            <a:endParaRPr lang="en-US" sz="2800" dirty="0"/>
          </a:p>
        </p:txBody>
      </p:sp>
      <p:pic>
        <p:nvPicPr>
          <p:cNvPr id="7170" name="Picture 2" descr="http://www.photoeditinc.com/pressbox/images/taxtip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97954"/>
            <a:ext cx="3269882" cy="216629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932" y="2877987"/>
            <a:ext cx="1295400" cy="1953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490345" y="808617"/>
            <a:ext cx="1363887" cy="1888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descr="http://cdn.sheknows.com/articles/2012/07/fifth-grade-girl-back-to-school-horiz.jpg"/>
          <p:cNvPicPr>
            <a:picLocks noChangeAspect="1" noChangeArrowheads="1"/>
          </p:cNvPicPr>
          <p:nvPr/>
        </p:nvPicPr>
        <p:blipFill rotWithShape="1">
          <a:blip r:embed="rId5">
            <a:extLst>
              <a:ext uri="{28A0092B-C50C-407E-A947-70E740481C1C}">
                <a14:useLocalDpi xmlns:a14="http://schemas.microsoft.com/office/drawing/2010/main" val="0"/>
              </a:ext>
            </a:extLst>
          </a:blip>
          <a:srcRect l="7009" r="46231"/>
          <a:stretch/>
        </p:blipFill>
        <p:spPr bwMode="auto">
          <a:xfrm>
            <a:off x="4572000" y="808617"/>
            <a:ext cx="1396667" cy="20001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36933" y="3861502"/>
            <a:ext cx="1066800" cy="369332"/>
          </a:xfrm>
          <a:prstGeom prst="rect">
            <a:avLst/>
          </a:prstGeom>
          <a:noFill/>
        </p:spPr>
        <p:txBody>
          <a:bodyPr wrap="square" rtlCol="0">
            <a:spAutoFit/>
          </a:bodyPr>
          <a:lstStyle/>
          <a:p>
            <a:r>
              <a:rPr lang="en-US" dirty="0" smtClean="0"/>
              <a:t>Julian </a:t>
            </a:r>
            <a:r>
              <a:rPr lang="en-US" dirty="0" smtClean="0">
                <a:sym typeface="Wingdings" panose="05000000000000000000" pitchFamily="2" charset="2"/>
              </a:rPr>
              <a:t></a:t>
            </a:r>
            <a:endParaRPr lang="en-US" dirty="0"/>
          </a:p>
        </p:txBody>
      </p:sp>
      <p:sp>
        <p:nvSpPr>
          <p:cNvPr id="6" name="TextBox 5"/>
          <p:cNvSpPr txBox="1"/>
          <p:nvPr/>
        </p:nvSpPr>
        <p:spPr>
          <a:xfrm>
            <a:off x="6042545" y="1568412"/>
            <a:ext cx="1447800" cy="369332"/>
          </a:xfrm>
          <a:prstGeom prst="rect">
            <a:avLst/>
          </a:prstGeom>
          <a:noFill/>
        </p:spPr>
        <p:txBody>
          <a:bodyPr wrap="square" rtlCol="0">
            <a:spAutoFit/>
          </a:bodyPr>
          <a:lstStyle/>
          <a:p>
            <a:r>
              <a:rPr lang="en-US" dirty="0" smtClean="0">
                <a:sym typeface="Wingdings" panose="05000000000000000000" pitchFamily="2" charset="2"/>
              </a:rPr>
              <a:t> Charlotte</a:t>
            </a:r>
            <a:endParaRPr lang="en-US" dirty="0"/>
          </a:p>
        </p:txBody>
      </p:sp>
      <p:sp>
        <p:nvSpPr>
          <p:cNvPr id="13" name="TextBox 12"/>
          <p:cNvSpPr txBox="1"/>
          <p:nvPr/>
        </p:nvSpPr>
        <p:spPr>
          <a:xfrm rot="16200000">
            <a:off x="7988313" y="2796437"/>
            <a:ext cx="457200" cy="369332"/>
          </a:xfrm>
          <a:prstGeom prst="rect">
            <a:avLst/>
          </a:prstGeom>
          <a:noFill/>
        </p:spPr>
        <p:txBody>
          <a:bodyPr wrap="square" rtlCol="0">
            <a:spAutoFit/>
          </a:bodyPr>
          <a:lstStyle/>
          <a:p>
            <a:r>
              <a:rPr lang="en-US" dirty="0" smtClean="0">
                <a:sym typeface="Wingdings" panose="05000000000000000000" pitchFamily="2" charset="2"/>
              </a:rPr>
              <a:t></a:t>
            </a:r>
            <a:endParaRPr lang="en-US" dirty="0"/>
          </a:p>
        </p:txBody>
      </p:sp>
      <p:sp>
        <p:nvSpPr>
          <p:cNvPr id="14" name="TextBox 13"/>
          <p:cNvSpPr txBox="1"/>
          <p:nvPr/>
        </p:nvSpPr>
        <p:spPr>
          <a:xfrm>
            <a:off x="7543800" y="3105652"/>
            <a:ext cx="1447800" cy="369332"/>
          </a:xfrm>
          <a:prstGeom prst="rect">
            <a:avLst/>
          </a:prstGeom>
          <a:noFill/>
        </p:spPr>
        <p:txBody>
          <a:bodyPr wrap="square" rtlCol="0">
            <a:spAutoFit/>
          </a:bodyPr>
          <a:lstStyle/>
          <a:p>
            <a:pPr algn="ctr"/>
            <a:r>
              <a:rPr lang="en-US" dirty="0" smtClean="0"/>
              <a:t>Jack Will</a:t>
            </a:r>
            <a:endParaRPr lang="en-US" dirty="0"/>
          </a:p>
        </p:txBody>
      </p:sp>
    </p:spTree>
    <p:extLst>
      <p:ext uri="{BB962C8B-B14F-4D97-AF65-F5344CB8AC3E}">
        <p14:creationId xmlns:p14="http://schemas.microsoft.com/office/powerpoint/2010/main" val="1296861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386685"/>
            <a:ext cx="7315200" cy="1661315"/>
          </a:xfrm>
        </p:spPr>
        <p:txBody>
          <a:bodyPr>
            <a:noAutofit/>
          </a:bodyPr>
          <a:lstStyle/>
          <a:p>
            <a:pPr marL="0" indent="0">
              <a:buNone/>
            </a:pPr>
            <a:r>
              <a:rPr lang="en-US" sz="2800" dirty="0" smtClean="0"/>
              <a:t>They keep staring at me because of my face. Julian </a:t>
            </a:r>
            <a:r>
              <a:rPr lang="en-US" sz="2800" dirty="0" err="1" smtClean="0"/>
              <a:t>iss</a:t>
            </a:r>
            <a:r>
              <a:rPr lang="en-US" sz="2800" dirty="0" smtClean="0"/>
              <a:t> the meanest to me, asking “what is wrong with your face?”</a:t>
            </a:r>
            <a:endParaRPr lang="en-US" sz="2800" dirty="0"/>
          </a:p>
        </p:txBody>
      </p:sp>
      <p:pic>
        <p:nvPicPr>
          <p:cNvPr id="8194" name="Picture 2" descr="http://blindgossip.com/wp-content/uploads/2010/02/people-staring-2.jpg"/>
          <p:cNvPicPr>
            <a:picLocks noChangeAspect="1" noChangeArrowheads="1"/>
          </p:cNvPicPr>
          <p:nvPr/>
        </p:nvPicPr>
        <p:blipFill rotWithShape="1">
          <a:blip r:embed="rId2">
            <a:extLst>
              <a:ext uri="{28A0092B-C50C-407E-A947-70E740481C1C}">
                <a14:useLocalDpi xmlns:a14="http://schemas.microsoft.com/office/drawing/2010/main" val="0"/>
              </a:ext>
            </a:extLst>
          </a:blip>
          <a:srcRect l="13274" r="17712"/>
          <a:stretch/>
        </p:blipFill>
        <p:spPr bwMode="auto">
          <a:xfrm>
            <a:off x="1371600" y="3810000"/>
            <a:ext cx="6248400" cy="196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9580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2344</TotalTime>
  <Words>1650</Words>
  <Application>Microsoft Office PowerPoint</Application>
  <PresentationFormat>On-screen Show (4:3)</PresentationFormat>
  <Paragraphs>76</Paragraphs>
  <Slides>65</Slides>
  <Notes>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Flow</vt:lpstr>
      <vt:lpstr>Wonder  by  R.J. Palacio</vt:lpstr>
      <vt:lpstr>Part 1: August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2: Olivia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3: Summer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5: Jack Will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5: Justin</vt:lpstr>
      <vt:lpstr>PowerPoint Presentation</vt:lpstr>
      <vt:lpstr>PowerPoint Presentation</vt:lpstr>
      <vt:lpstr>PowerPoint Presentation</vt:lpstr>
      <vt:lpstr>PowerPoint Presentation</vt:lpstr>
      <vt:lpstr>Part 6: Auggie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 </vt:lpstr>
      <vt:lpstr>Definitions: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Kircher</dc:creator>
  <cp:lastModifiedBy>The College of New Jersey</cp:lastModifiedBy>
  <cp:revision>139</cp:revision>
  <dcterms:created xsi:type="dcterms:W3CDTF">2013-11-06T00:20:02Z</dcterms:created>
  <dcterms:modified xsi:type="dcterms:W3CDTF">2016-07-06T20:48:49Z</dcterms:modified>
</cp:coreProperties>
</file>