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1" r:id="rId1"/>
  </p:sldMasterIdLst>
  <p:sldIdLst>
    <p:sldId id="256" r:id="rId2"/>
    <p:sldId id="257" r:id="rId3"/>
    <p:sldId id="276"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75"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395" r:id="rId141"/>
    <p:sldId id="396" r:id="rId142"/>
    <p:sldId id="397" r:id="rId143"/>
    <p:sldId id="398" r:id="rId144"/>
    <p:sldId id="399" r:id="rId145"/>
    <p:sldId id="400" r:id="rId146"/>
    <p:sldId id="401" r:id="rId147"/>
    <p:sldId id="402" r:id="rId148"/>
    <p:sldId id="403" r:id="rId149"/>
    <p:sldId id="404" r:id="rId150"/>
    <p:sldId id="405" r:id="rId151"/>
    <p:sldId id="406" r:id="rId152"/>
    <p:sldId id="407" r:id="rId153"/>
    <p:sldId id="408" r:id="rId154"/>
    <p:sldId id="409" r:id="rId155"/>
    <p:sldId id="410" r:id="rId156"/>
    <p:sldId id="411" r:id="rId157"/>
    <p:sldId id="412" r:id="rId158"/>
    <p:sldId id="413" r:id="rId159"/>
    <p:sldId id="414" r:id="rId160"/>
    <p:sldId id="415" r:id="rId161"/>
    <p:sldId id="416" r:id="rId162"/>
    <p:sldId id="417" r:id="rId163"/>
    <p:sldId id="418" r:id="rId164"/>
    <p:sldId id="419" r:id="rId165"/>
    <p:sldId id="420" r:id="rId166"/>
    <p:sldId id="421" r:id="rId167"/>
    <p:sldId id="422" r:id="rId168"/>
    <p:sldId id="423" r:id="rId169"/>
    <p:sldId id="424" r:id="rId170"/>
    <p:sldId id="425" r:id="rId171"/>
    <p:sldId id="426" r:id="rId172"/>
    <p:sldId id="427" r:id="rId173"/>
    <p:sldId id="428" r:id="rId174"/>
    <p:sldId id="429" r:id="rId175"/>
    <p:sldId id="430" r:id="rId176"/>
    <p:sldId id="431" r:id="rId17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4792" autoAdjust="0"/>
    <p:restoredTop sz="99396" autoAdjust="0"/>
  </p:normalViewPr>
  <p:slideViewPr>
    <p:cSldViewPr snapToGrid="0" snapToObjects="1">
      <p:cViewPr>
        <p:scale>
          <a:sx n="117" d="100"/>
          <a:sy n="117" d="100"/>
        </p:scale>
        <p:origin x="-204" y="-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80"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over-TextureForeGround.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371600" y="1796303"/>
            <a:ext cx="7086600" cy="1847850"/>
          </a:xfrm>
        </p:spPr>
        <p:txBody>
          <a:bodyPr vert="horz" lIns="91440" tIns="45720" rIns="91440" bIns="45720" rtlCol="0" anchor="b" anchorCtr="0">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71600" y="3666565"/>
            <a:ext cx="7086600" cy="1752600"/>
          </a:xfrm>
        </p:spPr>
        <p:txBody>
          <a:bodyPr vert="horz" lIns="91440" tIns="45720" rIns="91440" bIns="45720" rtlCol="0" anchor="t" anchorCtr="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988423" y="6221506"/>
            <a:ext cx="2743200" cy="365125"/>
          </a:xfrm>
        </p:spPr>
        <p:txBody>
          <a:bodyPr/>
          <a:lstStyle/>
          <a:p>
            <a:fld id="{0002F24C-C8A0-C04A-AD3C-B9E8E20211A0}" type="datetimeFigureOut">
              <a:rPr lang="en-US" smtClean="0"/>
              <a:t>7/6/2016</a:t>
            </a:fld>
            <a:endParaRPr lang="en-US"/>
          </a:p>
        </p:txBody>
      </p:sp>
      <p:sp>
        <p:nvSpPr>
          <p:cNvPr id="5" name="Footer Placeholder 4"/>
          <p:cNvSpPr>
            <a:spLocks noGrp="1"/>
          </p:cNvSpPr>
          <p:nvPr>
            <p:ph type="ftr" sz="quarter" idx="11"/>
          </p:nvPr>
        </p:nvSpPr>
        <p:spPr>
          <a:xfrm>
            <a:off x="1295400" y="6221506"/>
            <a:ext cx="2743200" cy="365125"/>
          </a:xfrm>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5" y="3765177"/>
            <a:ext cx="7272338" cy="1098176"/>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578013" y="777240"/>
            <a:ext cx="4294363" cy="2866913"/>
          </a:xfrm>
          <a:ln w="76200" cmpd="dbl">
            <a:solidFill>
              <a:schemeClr val="tx1"/>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1089025" y="4867836"/>
            <a:ext cx="7272338" cy="1264022"/>
          </a:xfrm>
        </p:spPr>
        <p:txBody>
          <a:bodyPr vert="horz" lIns="91440" tIns="45720" rIns="91440" bIns="45720" rtlCol="0">
            <a:normAutofit/>
          </a:bodyPr>
          <a:lstStyle>
            <a:lvl1pPr marL="0" indent="0" algn="ctr">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0002F24C-C8A0-C04A-AD3C-B9E8E20211A0}" type="datetimeFigureOut">
              <a:rPr lang="en-US" smtClean="0"/>
              <a:t>7/6/2016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E985EE-D464-D642-AAA0-02B189C5DDD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002F24C-C8A0-C04A-AD3C-B9E8E20211A0}" type="datetimeFigureOut">
              <a:rPr lang="en-US" smtClean="0"/>
              <a:t>7/6/2016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E985EE-D464-D642-AAA0-02B189C5DDD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7216588" y="609600"/>
            <a:ext cx="1524000" cy="55165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089024" y="609600"/>
            <a:ext cx="5921376" cy="55165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002F24C-C8A0-C04A-AD3C-B9E8E20211A0}" type="datetimeFigureOut">
              <a:rPr lang="en-US" smtClean="0"/>
              <a:t>7/6/2016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E985EE-D464-D642-AAA0-02B189C5DDD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002F24C-C8A0-C04A-AD3C-B9E8E20211A0}" type="datetimeFigureOut">
              <a:rPr lang="en-US" smtClean="0"/>
              <a:t>7/6/2016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E985EE-D464-D642-AAA0-02B189C5DDD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371600" y="1792224"/>
            <a:ext cx="7086600" cy="1847088"/>
          </a:xfrm>
        </p:spPr>
        <p:txBody>
          <a:bodyPr vert="horz" lIns="91440" tIns="45720" rIns="91440" bIns="45720" rtlCol="0" anchor="b" anchorCtr="0">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b="1"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371600" y="3666744"/>
            <a:ext cx="7086600" cy="1755648"/>
          </a:xfrm>
        </p:spPr>
        <p:txBody>
          <a:bodyPr vert="horz" lIns="91440" tIns="45720" rIns="91440" bIns="45720" rtlCol="0" anchor="t" anchorCtr="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Font typeface="Wingdings" pitchFamily="2" charset="2"/>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02F24C-C8A0-C04A-AD3C-B9E8E20211A0}" type="datetimeFigureOut">
              <a:rPr lang="en-US" smtClean="0"/>
              <a:t>7/6/2016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E985EE-D464-D642-AAA0-02B189C5DDD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4" y="274637"/>
            <a:ext cx="7272339" cy="1339009"/>
          </a:xfrm>
        </p:spPr>
        <p:txBody>
          <a:bodyPr/>
          <a:lstStyle/>
          <a:p>
            <a:r>
              <a:rPr lang="en-US" smtClean="0"/>
              <a:t>Click to edit Master title style</a:t>
            </a:r>
            <a:endParaRPr/>
          </a:p>
        </p:txBody>
      </p:sp>
      <p:sp>
        <p:nvSpPr>
          <p:cNvPr id="3" name="Content Placeholder 2"/>
          <p:cNvSpPr>
            <a:spLocks noGrp="1"/>
          </p:cNvSpPr>
          <p:nvPr>
            <p:ph sz="half" idx="1"/>
          </p:nvPr>
        </p:nvSpPr>
        <p:spPr>
          <a:xfrm>
            <a:off x="108902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93236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002F24C-C8A0-C04A-AD3C-B9E8E20211A0}" type="datetimeFigureOut">
              <a:rPr lang="en-US" smtClean="0"/>
              <a:t>7/6/2016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E985EE-D464-D642-AAA0-02B189C5DDD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4" y="274637"/>
            <a:ext cx="7272339" cy="1339009"/>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089024" y="1688679"/>
            <a:ext cx="3429000" cy="827088"/>
          </a:xfrm>
        </p:spPr>
        <p:txBody>
          <a:bodyPr anchor="ctr" anchorCtr="0">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89024"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2363" y="1688679"/>
            <a:ext cx="3429000" cy="827088"/>
          </a:xfrm>
        </p:spPr>
        <p:txBody>
          <a:bodyPr anchor="ctr" anchorCtr="0">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32363"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0002F24C-C8A0-C04A-AD3C-B9E8E20211A0}" type="datetimeFigureOut">
              <a:rPr lang="en-US" smtClean="0"/>
              <a:t>7/6/2016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E985EE-D464-D642-AAA0-02B189C5DDD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002F24C-C8A0-C04A-AD3C-B9E8E20211A0}" type="datetimeFigureOut">
              <a:rPr lang="en-US" smtClean="0"/>
              <a:t>7/6/2016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E985EE-D464-D642-AAA0-02B189C5DDD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Interior-Overlay.pn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0002F24C-C8A0-C04A-AD3C-B9E8E20211A0}" type="datetimeFigureOut">
              <a:rPr lang="en-US" smtClean="0"/>
              <a:t>7/6/2016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E985EE-D464-D642-AAA0-02B189C5DDD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4729" y="381000"/>
            <a:ext cx="3429000" cy="1649506"/>
          </a:xfrm>
        </p:spPr>
        <p:txBody>
          <a:bodyPr anchor="b"/>
          <a:lstStyle>
            <a:lvl1pPr algn="ctr">
              <a:lnSpc>
                <a:spcPct val="100000"/>
              </a:lnSpc>
              <a:defRPr sz="3600" b="1"/>
            </a:lvl1pPr>
          </a:lstStyle>
          <a:p>
            <a:r>
              <a:rPr lang="en-US" smtClean="0"/>
              <a:t>Click to edit Master title style</a:t>
            </a:r>
            <a:endParaRPr/>
          </a:p>
        </p:txBody>
      </p:sp>
      <p:sp>
        <p:nvSpPr>
          <p:cNvPr id="3" name="Content Placeholder 2"/>
          <p:cNvSpPr>
            <a:spLocks noGrp="1"/>
          </p:cNvSpPr>
          <p:nvPr>
            <p:ph idx="1"/>
          </p:nvPr>
        </p:nvSpPr>
        <p:spPr>
          <a:xfrm>
            <a:off x="4930588" y="381000"/>
            <a:ext cx="3429000" cy="574516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1084729" y="2057401"/>
            <a:ext cx="3429000" cy="36576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02F24C-C8A0-C04A-AD3C-B9E8E20211A0}" type="datetimeFigureOut">
              <a:rPr lang="en-US" smtClean="0"/>
              <a:t>7/6/2016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E985EE-D464-D642-AAA0-02B189C5DDD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932363" y="739588"/>
            <a:ext cx="3429000" cy="1290380"/>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n-US" smtClean="0"/>
              <a:t>Click to edit Master title style</a:t>
            </a:r>
            <a:endParaRPr dirty="0"/>
          </a:p>
        </p:txBody>
      </p:sp>
      <p:sp>
        <p:nvSpPr>
          <p:cNvPr id="3" name="Picture Placeholder 2"/>
          <p:cNvSpPr>
            <a:spLocks noGrp="1"/>
          </p:cNvSpPr>
          <p:nvPr>
            <p:ph type="pic" idx="1"/>
          </p:nvPr>
        </p:nvSpPr>
        <p:spPr>
          <a:xfrm>
            <a:off x="1088136" y="779929"/>
            <a:ext cx="3429000" cy="4935071"/>
          </a:xfrm>
          <a:ln w="76200" cmpd="dbl">
            <a:solidFill>
              <a:schemeClr val="tx1"/>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932363" y="2057400"/>
            <a:ext cx="3429000" cy="3657600"/>
          </a:xfrm>
        </p:spPr>
        <p:txBody>
          <a:bodyPr vert="horz" lIns="91440" tIns="45720" rIns="91440" bIns="45720" rtlCol="0">
            <a:normAutofit/>
          </a:bodyPr>
          <a:lstStyle>
            <a:lvl1pPr marL="0" indent="0" algn="ctr">
              <a:spcBef>
                <a:spcPts val="60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0002F24C-C8A0-C04A-AD3C-B9E8E20211A0}" type="datetimeFigureOut">
              <a:rPr lang="en-US" smtClean="0"/>
              <a:t>7/6/2016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E985EE-D464-D642-AAA0-02B189C5DDD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89024" y="274637"/>
            <a:ext cx="7272339" cy="1339009"/>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1089024" y="1801906"/>
            <a:ext cx="7272339" cy="432425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302187" y="6356350"/>
            <a:ext cx="2429435" cy="365125"/>
          </a:xfrm>
          <a:prstGeom prst="rect">
            <a:avLst/>
          </a:prstGeom>
        </p:spPr>
        <p:txBody>
          <a:bodyPr vert="horz" lIns="91440" tIns="45720" rIns="91440" bIns="45720" rtlCol="0" anchor="ctr"/>
          <a:lstStyle>
            <a:lvl1pPr algn="r">
              <a:defRPr sz="1200" b="1">
                <a:solidFill>
                  <a:schemeClr val="tx1">
                    <a:lumMod val="50000"/>
                    <a:lumOff val="50000"/>
                  </a:schemeClr>
                </a:solidFill>
              </a:defRPr>
            </a:lvl1pPr>
          </a:lstStyle>
          <a:p>
            <a:fld id="{0002F24C-C8A0-C04A-AD3C-B9E8E20211A0}" type="datetimeFigureOut">
              <a:rPr lang="en-US" smtClean="0"/>
              <a:t>7/6/2016</a:t>
            </a:fld>
            <a:endParaRPr lang="en-US"/>
          </a:p>
        </p:txBody>
      </p:sp>
      <p:sp>
        <p:nvSpPr>
          <p:cNvPr id="5" name="Footer Placeholder 4"/>
          <p:cNvSpPr>
            <a:spLocks noGrp="1"/>
          </p:cNvSpPr>
          <p:nvPr>
            <p:ph type="ftr" sz="quarter" idx="3"/>
          </p:nvPr>
        </p:nvSpPr>
        <p:spPr>
          <a:xfrm>
            <a:off x="685800" y="6356350"/>
            <a:ext cx="2743200" cy="365125"/>
          </a:xfrm>
          <a:prstGeom prst="rect">
            <a:avLst/>
          </a:prstGeom>
        </p:spPr>
        <p:txBody>
          <a:bodyPr vert="horz" lIns="91440" tIns="45720" rIns="91440" bIns="45720" rtlCol="0" anchor="ctr"/>
          <a:lstStyle>
            <a:lvl1pPr algn="l">
              <a:defRPr sz="12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420393" y="6356350"/>
            <a:ext cx="6096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06E985EE-D464-D642-AAA0-02B189C5DDD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Lst>
  <p:txStyles>
    <p:titleStyle>
      <a:lvl1pPr algn="ctr" defTabSz="914400" rtl="0" eaLnBrk="1" latinLnBrk="0" hangingPunct="1">
        <a:lnSpc>
          <a:spcPts val="5200"/>
        </a:lnSpc>
        <a:spcBef>
          <a:spcPct val="0"/>
        </a:spcBef>
        <a:buNone/>
        <a:defRPr sz="4800" b="1" kern="1200">
          <a:solidFill>
            <a:schemeClr val="tx1">
              <a:lumMod val="75000"/>
              <a:lumOff val="25000"/>
            </a:schemeClr>
          </a:solidFill>
          <a:latin typeface="+mj-lt"/>
          <a:ea typeface="+mj-ea"/>
          <a:cs typeface="+mj-cs"/>
        </a:defRPr>
      </a:lvl1pPr>
    </p:titleStyle>
    <p:bodyStyle>
      <a:lvl1pPr marL="282575" indent="-282575" algn="l" defTabSz="914400" rtl="0" eaLnBrk="1" latinLnBrk="0" hangingPunct="1">
        <a:spcBef>
          <a:spcPts val="2000"/>
        </a:spcBef>
        <a:buFont typeface="Wingdings" pitchFamily="2" charset="2"/>
        <a:buChar char=""/>
        <a:defRPr sz="2400" kern="1200">
          <a:solidFill>
            <a:schemeClr val="tx1">
              <a:lumMod val="75000"/>
              <a:lumOff val="25000"/>
            </a:schemeClr>
          </a:solidFill>
          <a:latin typeface="+mn-lt"/>
          <a:ea typeface="+mn-ea"/>
          <a:cs typeface="+mn-cs"/>
        </a:defRPr>
      </a:lvl1pPr>
      <a:lvl2pPr marL="577850" indent="-295275" algn="l" defTabSz="914400" rtl="0" eaLnBrk="1" latinLnBrk="0" hangingPunct="1">
        <a:spcBef>
          <a:spcPts val="600"/>
        </a:spcBef>
        <a:buFont typeface="Wingdings" pitchFamily="2" charset="2"/>
        <a:buChar char=""/>
        <a:defRPr sz="2200" kern="1200">
          <a:solidFill>
            <a:schemeClr val="tx1">
              <a:lumMod val="75000"/>
              <a:lumOff val="25000"/>
            </a:schemeClr>
          </a:solidFill>
          <a:latin typeface="+mn-lt"/>
          <a:ea typeface="+mn-ea"/>
          <a:cs typeface="+mn-cs"/>
        </a:defRPr>
      </a:lvl2pPr>
      <a:lvl3pPr marL="860425" indent="-282575" algn="l" defTabSz="914400" rtl="0" eaLnBrk="1" latinLnBrk="0" hangingPunct="1">
        <a:spcBef>
          <a:spcPts val="600"/>
        </a:spcBef>
        <a:buFont typeface="Wingdings" pitchFamily="2" charset="2"/>
        <a:buChar char=""/>
        <a:defRPr sz="2000" kern="1200">
          <a:solidFill>
            <a:schemeClr val="tx1">
              <a:lumMod val="75000"/>
              <a:lumOff val="25000"/>
            </a:schemeClr>
          </a:solidFill>
          <a:latin typeface="+mn-lt"/>
          <a:ea typeface="+mn-ea"/>
          <a:cs typeface="+mn-cs"/>
        </a:defRPr>
      </a:lvl3pPr>
      <a:lvl4pPr marL="1143000"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4pPr>
      <a:lvl5pPr marL="1425575"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5pPr>
      <a:lvl6pPr marL="1711325"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2000250"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2290763"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571750" indent="-288925" algn="l" defTabSz="914400" rtl="0" eaLnBrk="1" latinLnBrk="0" hangingPunct="1">
        <a:spcBef>
          <a:spcPct val="20000"/>
        </a:spcBef>
        <a:buFont typeface="Wingdings" pitchFamily="2"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879140"/>
            <a:ext cx="7086600" cy="1847850"/>
          </a:xfrm>
        </p:spPr>
        <p:txBody>
          <a:bodyPr/>
          <a:lstStyle/>
          <a:p>
            <a:r>
              <a:rPr lang="en-US" dirty="0" smtClean="0"/>
              <a:t>Tuesdays With Morrie</a:t>
            </a:r>
            <a:br>
              <a:rPr lang="en-US" dirty="0" smtClean="0"/>
            </a:br>
            <a:r>
              <a:rPr lang="en-US" sz="4400" dirty="0" smtClean="0"/>
              <a:t>By Mitch Albom</a:t>
            </a:r>
            <a:endParaRPr lang="en-US" sz="4400" dirty="0"/>
          </a:p>
        </p:txBody>
      </p:sp>
      <p:sp>
        <p:nvSpPr>
          <p:cNvPr id="3" name="Subtitle 2"/>
          <p:cNvSpPr>
            <a:spLocks noGrp="1"/>
          </p:cNvSpPr>
          <p:nvPr>
            <p:ph type="subTitle" idx="1"/>
          </p:nvPr>
        </p:nvSpPr>
        <p:spPr>
          <a:xfrm>
            <a:off x="1371600" y="2772919"/>
            <a:ext cx="7086600" cy="1752600"/>
          </a:xfrm>
        </p:spPr>
        <p:txBody>
          <a:bodyPr/>
          <a:lstStyle/>
          <a:p>
            <a:endParaRPr lang="en-US" dirty="0"/>
          </a:p>
        </p:txBody>
      </p:sp>
      <p:pic>
        <p:nvPicPr>
          <p:cNvPr id="4" name="Picture 3"/>
          <p:cNvPicPr>
            <a:picLocks noChangeAspect="1"/>
          </p:cNvPicPr>
          <p:nvPr/>
        </p:nvPicPr>
        <p:blipFill>
          <a:blip r:embed="rId2"/>
          <a:stretch>
            <a:fillRect/>
          </a:stretch>
        </p:blipFill>
        <p:spPr>
          <a:xfrm>
            <a:off x="3801591" y="3266589"/>
            <a:ext cx="2192152" cy="3153417"/>
          </a:xfrm>
          <a:prstGeom prst="rect">
            <a:avLst/>
          </a:prstGeom>
        </p:spPr>
      </p:pic>
    </p:spTree>
    <p:extLst>
      <p:ext uri="{BB962C8B-B14F-4D97-AF65-F5344CB8AC3E}">
        <p14:creationId xmlns:p14="http://schemas.microsoft.com/office/powerpoint/2010/main" val="2710371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2270516"/>
            <a:ext cx="7272339" cy="1339009"/>
          </a:xfrm>
        </p:spPr>
        <p:txBody>
          <a:bodyPr/>
          <a:lstStyle/>
          <a:p>
            <a:r>
              <a:rPr lang="en-US" sz="8000" dirty="0" smtClean="0"/>
              <a:t>The Syllabus</a:t>
            </a:r>
            <a:endParaRPr lang="en-US" sz="8000" dirty="0"/>
          </a:p>
        </p:txBody>
      </p:sp>
    </p:spTree>
    <p:extLst>
      <p:ext uri="{BB962C8B-B14F-4D97-AF65-F5344CB8AC3E}">
        <p14:creationId xmlns:p14="http://schemas.microsoft.com/office/powerpoint/2010/main" val="258527353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365357"/>
            <a:ext cx="7872684" cy="1339009"/>
          </a:xfrm>
        </p:spPr>
        <p:txBody>
          <a:bodyPr>
            <a:normAutofit fontScale="90000"/>
          </a:bodyPr>
          <a:lstStyle/>
          <a:p>
            <a:pPr lvl="0" algn="l"/>
            <a:r>
              <a:rPr lang="en-US" dirty="0"/>
              <a:t>When Mitch gets to the front door he is greeted my Charlotte, Morrie’s wife.</a:t>
            </a:r>
          </a:p>
        </p:txBody>
      </p:sp>
    </p:spTree>
    <p:extLst>
      <p:ext uri="{BB962C8B-B14F-4D97-AF65-F5344CB8AC3E}">
        <p14:creationId xmlns:p14="http://schemas.microsoft.com/office/powerpoint/2010/main" val="353570166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1162" y="365358"/>
            <a:ext cx="8229600" cy="1325562"/>
          </a:xfrm>
        </p:spPr>
        <p:txBody>
          <a:bodyPr>
            <a:normAutofit fontScale="90000"/>
          </a:bodyPr>
          <a:lstStyle/>
          <a:p>
            <a:pPr lvl="0" algn="l"/>
            <a:r>
              <a:rPr lang="en-US" dirty="0"/>
              <a:t>Mitch is surprised to see her.  She is usual at work when Mitch visits Morrie.  </a:t>
            </a:r>
          </a:p>
        </p:txBody>
      </p:sp>
    </p:spTree>
    <p:extLst>
      <p:ext uri="{BB962C8B-B14F-4D97-AF65-F5344CB8AC3E}">
        <p14:creationId xmlns:p14="http://schemas.microsoft.com/office/powerpoint/2010/main" val="138799440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2294" y="274638"/>
            <a:ext cx="8229600" cy="1539798"/>
          </a:xfrm>
        </p:spPr>
        <p:txBody>
          <a:bodyPr>
            <a:normAutofit fontScale="90000"/>
          </a:bodyPr>
          <a:lstStyle/>
          <a:p>
            <a:pPr lvl="0" algn="l"/>
            <a:r>
              <a:rPr lang="en-US" dirty="0"/>
              <a:t>Charlotte tells Mitch that Morrie is feeling sick today.  Charlotte looks tired and worried</a:t>
            </a:r>
            <a:r>
              <a:rPr lang="en-US" dirty="0" smtClean="0"/>
              <a:t>.</a:t>
            </a:r>
            <a:endParaRPr lang="en-US" dirty="0"/>
          </a:p>
        </p:txBody>
      </p:sp>
      <p:pic>
        <p:nvPicPr>
          <p:cNvPr id="4" name="Picture 3" descr="sic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7570" y="2753023"/>
            <a:ext cx="2639392" cy="2724730"/>
          </a:xfrm>
          <a:prstGeom prst="rect">
            <a:avLst/>
          </a:prstGeom>
        </p:spPr>
      </p:pic>
    </p:spTree>
    <p:extLst>
      <p:ext uri="{BB962C8B-B14F-4D97-AF65-F5344CB8AC3E}">
        <p14:creationId xmlns:p14="http://schemas.microsoft.com/office/powerpoint/2010/main" val="349406699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7640" y="274638"/>
            <a:ext cx="8229600" cy="2265572"/>
          </a:xfrm>
        </p:spPr>
        <p:txBody>
          <a:bodyPr>
            <a:normAutofit fontScale="90000"/>
          </a:bodyPr>
          <a:lstStyle/>
          <a:p>
            <a:pPr lvl="0" algn="l"/>
            <a:r>
              <a:rPr lang="en-US" dirty="0"/>
              <a:t>Charlotte tells Mitch that Morrie can no longer eat the food Mitch is bringing, Mitch feels bad about bringing the food</a:t>
            </a:r>
            <a:r>
              <a:rPr lang="en-US" dirty="0" smtClean="0"/>
              <a:t>.</a:t>
            </a:r>
            <a:endParaRPr lang="en-US" dirty="0"/>
          </a:p>
        </p:txBody>
      </p:sp>
      <p:pic>
        <p:nvPicPr>
          <p:cNvPr id="4" name="Picture 3" descr="foo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0422" y="3322683"/>
            <a:ext cx="2639392" cy="3090466"/>
          </a:xfrm>
          <a:prstGeom prst="rect">
            <a:avLst/>
          </a:prstGeom>
        </p:spPr>
      </p:pic>
      <p:pic>
        <p:nvPicPr>
          <p:cNvPr id="5" name="Picture 4" descr="sa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8469" y="3207214"/>
            <a:ext cx="3291621" cy="2474811"/>
          </a:xfrm>
          <a:prstGeom prst="rect">
            <a:avLst/>
          </a:prstGeom>
        </p:spPr>
      </p:pic>
    </p:spTree>
    <p:extLst>
      <p:ext uri="{BB962C8B-B14F-4D97-AF65-F5344CB8AC3E}">
        <p14:creationId xmlns:p14="http://schemas.microsoft.com/office/powerpoint/2010/main" val="351373516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546" y="456077"/>
            <a:ext cx="7802119" cy="1339009"/>
          </a:xfrm>
        </p:spPr>
        <p:txBody>
          <a:bodyPr>
            <a:normAutofit fontScale="90000"/>
          </a:bodyPr>
          <a:lstStyle/>
          <a:p>
            <a:pPr lvl="0" algn="l"/>
            <a:r>
              <a:rPr lang="en-US" dirty="0"/>
              <a:t>When Mitch sees Morrie, Morrie is coughing a lot and is having trouble breathing.</a:t>
            </a:r>
          </a:p>
        </p:txBody>
      </p:sp>
      <p:pic>
        <p:nvPicPr>
          <p:cNvPr id="4" name="Picture 3"/>
          <p:cNvPicPr>
            <a:picLocks noChangeAspect="1"/>
          </p:cNvPicPr>
          <p:nvPr/>
        </p:nvPicPr>
        <p:blipFill>
          <a:blip r:embed="rId2"/>
          <a:stretch>
            <a:fillRect/>
          </a:stretch>
        </p:blipFill>
        <p:spPr>
          <a:xfrm>
            <a:off x="3136900" y="2712095"/>
            <a:ext cx="2870200" cy="2832100"/>
          </a:xfrm>
          <a:prstGeom prst="rect">
            <a:avLst/>
          </a:prstGeom>
        </p:spPr>
      </p:pic>
    </p:spTree>
    <p:extLst>
      <p:ext uri="{BB962C8B-B14F-4D97-AF65-F5344CB8AC3E}">
        <p14:creationId xmlns:p14="http://schemas.microsoft.com/office/powerpoint/2010/main" val="318789696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8206" y="569478"/>
            <a:ext cx="8229600" cy="3195470"/>
          </a:xfrm>
        </p:spPr>
        <p:txBody>
          <a:bodyPr>
            <a:normAutofit fontScale="90000"/>
          </a:bodyPr>
          <a:lstStyle/>
          <a:p>
            <a:pPr lvl="0" algn="l"/>
            <a:r>
              <a:rPr lang="en-US" dirty="0"/>
              <a:t>When Morrie stops coughing he tells Mitch that is he trying not to think about the coughing and his trouble breathing.  He explains thinking about it makes him scared.</a:t>
            </a:r>
          </a:p>
        </p:txBody>
      </p:sp>
      <p:pic>
        <p:nvPicPr>
          <p:cNvPr id="4" name="Picture 3"/>
          <p:cNvPicPr>
            <a:picLocks noChangeAspect="1"/>
          </p:cNvPicPr>
          <p:nvPr/>
        </p:nvPicPr>
        <p:blipFill>
          <a:blip r:embed="rId2"/>
          <a:stretch>
            <a:fillRect/>
          </a:stretch>
        </p:blipFill>
        <p:spPr>
          <a:xfrm>
            <a:off x="3149967" y="4108195"/>
            <a:ext cx="2965634" cy="2323590"/>
          </a:xfrm>
          <a:prstGeom prst="rect">
            <a:avLst/>
          </a:prstGeom>
        </p:spPr>
      </p:pic>
    </p:spTree>
    <p:extLst>
      <p:ext uri="{BB962C8B-B14F-4D97-AF65-F5344CB8AC3E}">
        <p14:creationId xmlns:p14="http://schemas.microsoft.com/office/powerpoint/2010/main" val="372949419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250" y="274637"/>
            <a:ext cx="8504508" cy="1517117"/>
          </a:xfrm>
        </p:spPr>
        <p:txBody>
          <a:bodyPr>
            <a:normAutofit fontScale="90000"/>
          </a:bodyPr>
          <a:lstStyle/>
          <a:p>
            <a:pPr lvl="0" algn="l"/>
            <a:r>
              <a:rPr lang="en-US" dirty="0"/>
              <a:t>Morrie starts to cough again.  Mitch tries to help Morrie by slapping him on the back.  </a:t>
            </a:r>
          </a:p>
        </p:txBody>
      </p:sp>
      <p:pic>
        <p:nvPicPr>
          <p:cNvPr id="4" name="Picture 3" descr="cough.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4055" y="2695115"/>
            <a:ext cx="2877120" cy="2840547"/>
          </a:xfrm>
          <a:prstGeom prst="rect">
            <a:avLst/>
          </a:prstGeom>
        </p:spPr>
      </p:pic>
    </p:spTree>
    <p:extLst>
      <p:ext uri="{BB962C8B-B14F-4D97-AF65-F5344CB8AC3E}">
        <p14:creationId xmlns:p14="http://schemas.microsoft.com/office/powerpoint/2010/main" val="288081094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30" y="274637"/>
            <a:ext cx="8229600" cy="2515057"/>
          </a:xfrm>
        </p:spPr>
        <p:txBody>
          <a:bodyPr>
            <a:normAutofit fontScale="90000"/>
          </a:bodyPr>
          <a:lstStyle/>
          <a:p>
            <a:pPr lvl="0" algn="l"/>
            <a:r>
              <a:rPr lang="en-US" dirty="0"/>
              <a:t>After the coughing stops Morrie tells Mitch that he doesn’t want to die when he is coughing and having trouble breathing.  </a:t>
            </a:r>
          </a:p>
        </p:txBody>
      </p:sp>
    </p:spTree>
    <p:extLst>
      <p:ext uri="{BB962C8B-B14F-4D97-AF65-F5344CB8AC3E}">
        <p14:creationId xmlns:p14="http://schemas.microsoft.com/office/powerpoint/2010/main" val="322264013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7766" y="388037"/>
            <a:ext cx="7796234" cy="1339009"/>
          </a:xfrm>
        </p:spPr>
        <p:txBody>
          <a:bodyPr>
            <a:normAutofit fontScale="90000"/>
          </a:bodyPr>
          <a:lstStyle/>
          <a:p>
            <a:pPr lvl="0" algn="l"/>
            <a:r>
              <a:rPr lang="en-US" dirty="0"/>
              <a:t>Morrie wants to die peacefully in his sleep, so he won’t feel any pain.</a:t>
            </a:r>
          </a:p>
        </p:txBody>
      </p:sp>
      <p:pic>
        <p:nvPicPr>
          <p:cNvPr id="4" name="Picture 3"/>
          <p:cNvPicPr>
            <a:picLocks noChangeAspect="1"/>
          </p:cNvPicPr>
          <p:nvPr/>
        </p:nvPicPr>
        <p:blipFill>
          <a:blip r:embed="rId2"/>
          <a:stretch>
            <a:fillRect/>
          </a:stretch>
        </p:blipFill>
        <p:spPr>
          <a:xfrm>
            <a:off x="3225800" y="2811327"/>
            <a:ext cx="2692400" cy="3009900"/>
          </a:xfrm>
          <a:prstGeom prst="rect">
            <a:avLst/>
          </a:prstGeom>
        </p:spPr>
      </p:pic>
    </p:spTree>
    <p:extLst>
      <p:ext uri="{BB962C8B-B14F-4D97-AF65-F5344CB8AC3E}">
        <p14:creationId xmlns:p14="http://schemas.microsoft.com/office/powerpoint/2010/main" val="129498186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Mitch goes home.</a:t>
            </a:r>
            <a:r>
              <a:rPr lang="en-US" dirty="0" smtClean="0">
                <a:effectLst/>
              </a:rPr>
              <a:t> </a:t>
            </a:r>
            <a:endParaRPr lang="en-US" dirty="0"/>
          </a:p>
        </p:txBody>
      </p:sp>
      <p:pic>
        <p:nvPicPr>
          <p:cNvPr id="4" name="Picture 3" descr="hom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7369" y="2363667"/>
            <a:ext cx="3291621" cy="2468716"/>
          </a:xfrm>
          <a:prstGeom prst="rect">
            <a:avLst/>
          </a:prstGeom>
        </p:spPr>
      </p:pic>
    </p:spTree>
    <p:extLst>
      <p:ext uri="{BB962C8B-B14F-4D97-AF65-F5344CB8AC3E}">
        <p14:creationId xmlns:p14="http://schemas.microsoft.com/office/powerpoint/2010/main" val="107923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5" y="592163"/>
            <a:ext cx="7777198" cy="1339009"/>
          </a:xfrm>
        </p:spPr>
        <p:txBody>
          <a:bodyPr>
            <a:normAutofit fontScale="90000"/>
          </a:bodyPr>
          <a:lstStyle/>
          <a:p>
            <a:pPr lvl="0" algn="l"/>
            <a:r>
              <a:rPr lang="en-US" dirty="0"/>
              <a:t>16 years has passed since Mitch and Morrie said goodbye.</a:t>
            </a:r>
            <a:br>
              <a:rPr lang="en-US" dirty="0"/>
            </a:br>
            <a:endParaRPr lang="en-US" dirty="0"/>
          </a:p>
        </p:txBody>
      </p:sp>
    </p:spTree>
    <p:extLst>
      <p:ext uri="{BB962C8B-B14F-4D97-AF65-F5344CB8AC3E}">
        <p14:creationId xmlns:p14="http://schemas.microsoft.com/office/powerpoint/2010/main" val="21015140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2134433"/>
            <a:ext cx="7272339" cy="1339009"/>
          </a:xfrm>
        </p:spPr>
        <p:txBody>
          <a:bodyPr>
            <a:noAutofit/>
          </a:bodyPr>
          <a:lstStyle/>
          <a:p>
            <a:r>
              <a:rPr lang="en-US" dirty="0" smtClean="0"/>
              <a:t>The Seventh Tuesday</a:t>
            </a:r>
            <a:br>
              <a:rPr lang="en-US" dirty="0" smtClean="0"/>
            </a:br>
            <a:r>
              <a:rPr lang="en-US" i="1" dirty="0" smtClean="0"/>
              <a:t>We Talk about the Fear of Aging</a:t>
            </a:r>
            <a:endParaRPr lang="en-US" i="1" dirty="0"/>
          </a:p>
        </p:txBody>
      </p:sp>
    </p:spTree>
    <p:extLst>
      <p:ext uri="{BB962C8B-B14F-4D97-AF65-F5344CB8AC3E}">
        <p14:creationId xmlns:p14="http://schemas.microsoft.com/office/powerpoint/2010/main" val="54366661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816" y="274638"/>
            <a:ext cx="8229600" cy="2855264"/>
          </a:xfrm>
        </p:spPr>
        <p:txBody>
          <a:bodyPr>
            <a:normAutofit fontScale="90000"/>
          </a:bodyPr>
          <a:lstStyle/>
          <a:p>
            <a:pPr lvl="0" algn="l"/>
            <a:r>
              <a:rPr lang="en-US" dirty="0"/>
              <a:t>Mitch visits Morrie again.  Mitch stills bring food because even though Morrie can’t eat it, Mitch still wants to help Morrie in someway.</a:t>
            </a:r>
          </a:p>
        </p:txBody>
      </p:sp>
      <p:pic>
        <p:nvPicPr>
          <p:cNvPr id="4" name="Picture 3" descr="foo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0700" y="3416189"/>
            <a:ext cx="2639392" cy="3090466"/>
          </a:xfrm>
          <a:prstGeom prst="rect">
            <a:avLst/>
          </a:prstGeom>
        </p:spPr>
      </p:pic>
      <p:pic>
        <p:nvPicPr>
          <p:cNvPr id="5" name="Picture 4" descr="Untitl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3268" y="3540486"/>
            <a:ext cx="2106812" cy="2966169"/>
          </a:xfrm>
          <a:prstGeom prst="rect">
            <a:avLst/>
          </a:prstGeom>
        </p:spPr>
      </p:pic>
    </p:spTree>
    <p:extLst>
      <p:ext uri="{BB962C8B-B14F-4D97-AF65-F5344CB8AC3E}">
        <p14:creationId xmlns:p14="http://schemas.microsoft.com/office/powerpoint/2010/main" val="113315849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118" y="841638"/>
            <a:ext cx="8229600" cy="2492376"/>
          </a:xfrm>
        </p:spPr>
        <p:txBody>
          <a:bodyPr>
            <a:normAutofit fontScale="90000"/>
          </a:bodyPr>
          <a:lstStyle/>
          <a:p>
            <a:pPr lvl="0" algn="l"/>
            <a:r>
              <a:rPr lang="en-US" dirty="0"/>
              <a:t>Today Mitch asks Morrie if is jealous of people younger than him. Morrie says no.  He explains that he already was young once and it is other people’s turn to be young.</a:t>
            </a:r>
          </a:p>
        </p:txBody>
      </p:sp>
    </p:spTree>
    <p:extLst>
      <p:ext uri="{BB962C8B-B14F-4D97-AF65-F5344CB8AC3E}">
        <p14:creationId xmlns:p14="http://schemas.microsoft.com/office/powerpoint/2010/main" val="184225249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31084"/>
            <a:ext cx="7272339" cy="1339009"/>
          </a:xfrm>
        </p:spPr>
        <p:txBody>
          <a:bodyPr/>
          <a:lstStyle/>
          <a:p>
            <a:pPr lvl="0" algn="l"/>
            <a:r>
              <a:rPr lang="en-US" dirty="0"/>
              <a:t>Mitch goes home. </a:t>
            </a:r>
          </a:p>
        </p:txBody>
      </p:sp>
      <p:pic>
        <p:nvPicPr>
          <p:cNvPr id="4" name="Picture 3" descr="hom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8146" y="2360180"/>
            <a:ext cx="3291621" cy="2468716"/>
          </a:xfrm>
          <a:prstGeom prst="rect">
            <a:avLst/>
          </a:prstGeom>
        </p:spPr>
      </p:pic>
    </p:spTree>
    <p:extLst>
      <p:ext uri="{BB962C8B-B14F-4D97-AF65-F5344CB8AC3E}">
        <p14:creationId xmlns:p14="http://schemas.microsoft.com/office/powerpoint/2010/main" val="5434781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2202475"/>
            <a:ext cx="7272339" cy="1339009"/>
          </a:xfrm>
        </p:spPr>
        <p:txBody>
          <a:bodyPr>
            <a:noAutofit/>
          </a:bodyPr>
          <a:lstStyle/>
          <a:p>
            <a:r>
              <a:rPr lang="en-US" sz="5400" dirty="0" smtClean="0"/>
              <a:t>The Eighth Tuesday</a:t>
            </a:r>
            <a:br>
              <a:rPr lang="en-US" sz="5400" dirty="0" smtClean="0"/>
            </a:br>
            <a:r>
              <a:rPr lang="en-US" sz="5400" i="1" dirty="0" smtClean="0"/>
              <a:t>We Talk about Money</a:t>
            </a:r>
            <a:endParaRPr lang="en-US" sz="5400" i="1" dirty="0"/>
          </a:p>
        </p:txBody>
      </p:sp>
    </p:spTree>
    <p:extLst>
      <p:ext uri="{BB962C8B-B14F-4D97-AF65-F5344CB8AC3E}">
        <p14:creationId xmlns:p14="http://schemas.microsoft.com/office/powerpoint/2010/main" val="160906585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l"/>
            <a:r>
              <a:rPr lang="en-US" dirty="0"/>
              <a:t>Mitch visits Morrie again and brings food</a:t>
            </a:r>
            <a:r>
              <a:rPr lang="en-US" dirty="0" smtClean="0"/>
              <a:t>.</a:t>
            </a:r>
            <a:endParaRPr lang="en-US" dirty="0"/>
          </a:p>
        </p:txBody>
      </p:sp>
      <p:pic>
        <p:nvPicPr>
          <p:cNvPr id="4" name="Picture 3" descr="foo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7362" y="2043252"/>
            <a:ext cx="3342189" cy="3913371"/>
          </a:xfrm>
          <a:prstGeom prst="rect">
            <a:avLst/>
          </a:prstGeom>
        </p:spPr>
      </p:pic>
      <p:pic>
        <p:nvPicPr>
          <p:cNvPr id="5" name="Picture 4" descr="Untitl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024" y="2043252"/>
            <a:ext cx="2779591" cy="3913371"/>
          </a:xfrm>
          <a:prstGeom prst="rect">
            <a:avLst/>
          </a:prstGeom>
        </p:spPr>
      </p:pic>
    </p:spTree>
    <p:extLst>
      <p:ext uri="{BB962C8B-B14F-4D97-AF65-F5344CB8AC3E}">
        <p14:creationId xmlns:p14="http://schemas.microsoft.com/office/powerpoint/2010/main" val="30376995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796277"/>
            <a:ext cx="7272339" cy="1339009"/>
          </a:xfrm>
        </p:spPr>
        <p:txBody>
          <a:bodyPr>
            <a:normAutofit fontScale="90000"/>
          </a:bodyPr>
          <a:lstStyle/>
          <a:p>
            <a:pPr lvl="0" algn="l"/>
            <a:r>
              <a:rPr lang="en-US" dirty="0"/>
              <a:t>Today Morrie explains to Mitch that money does not make you or other people happy.</a:t>
            </a:r>
          </a:p>
        </p:txBody>
      </p:sp>
      <p:pic>
        <p:nvPicPr>
          <p:cNvPr id="4" name="Picture 3"/>
          <p:cNvPicPr>
            <a:picLocks noChangeAspect="1"/>
          </p:cNvPicPr>
          <p:nvPr/>
        </p:nvPicPr>
        <p:blipFill>
          <a:blip r:embed="rId2"/>
          <a:stretch>
            <a:fillRect/>
          </a:stretch>
        </p:blipFill>
        <p:spPr>
          <a:xfrm>
            <a:off x="1089024" y="3097110"/>
            <a:ext cx="3009900" cy="2705100"/>
          </a:xfrm>
          <a:prstGeom prst="rect">
            <a:avLst/>
          </a:prstGeom>
        </p:spPr>
      </p:pic>
      <p:pic>
        <p:nvPicPr>
          <p:cNvPr id="5" name="Picture 4" descr="sa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9742" y="3327399"/>
            <a:ext cx="3291621" cy="2474811"/>
          </a:xfrm>
          <a:prstGeom prst="rect">
            <a:avLst/>
          </a:prstGeom>
        </p:spPr>
      </p:pic>
    </p:spTree>
    <p:extLst>
      <p:ext uri="{BB962C8B-B14F-4D97-AF65-F5344CB8AC3E}">
        <p14:creationId xmlns:p14="http://schemas.microsoft.com/office/powerpoint/2010/main" val="314766399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932" y="864318"/>
            <a:ext cx="8229600" cy="1880004"/>
          </a:xfrm>
        </p:spPr>
        <p:txBody>
          <a:bodyPr>
            <a:normAutofit fontScale="90000"/>
          </a:bodyPr>
          <a:lstStyle/>
          <a:p>
            <a:pPr lvl="0" algn="l"/>
            <a:r>
              <a:rPr lang="en-US" dirty="0"/>
              <a:t>Morrie explains that giving people your time is better than giving money.  He tells Mitch that he could volunteer and love people more.  </a:t>
            </a:r>
          </a:p>
        </p:txBody>
      </p:sp>
    </p:spTree>
    <p:extLst>
      <p:ext uri="{BB962C8B-B14F-4D97-AF65-F5344CB8AC3E}">
        <p14:creationId xmlns:p14="http://schemas.microsoft.com/office/powerpoint/2010/main" val="407033828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l"/>
            <a:r>
              <a:rPr lang="en-US" dirty="0"/>
              <a:t>Mitch goes home.</a:t>
            </a:r>
          </a:p>
        </p:txBody>
      </p:sp>
      <p:pic>
        <p:nvPicPr>
          <p:cNvPr id="4" name="Picture 3" descr="hom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774" y="2170994"/>
            <a:ext cx="3726601" cy="2794951"/>
          </a:xfrm>
          <a:prstGeom prst="rect">
            <a:avLst/>
          </a:prstGeom>
        </p:spPr>
      </p:pic>
    </p:spTree>
    <p:extLst>
      <p:ext uri="{BB962C8B-B14F-4D97-AF65-F5344CB8AC3E}">
        <p14:creationId xmlns:p14="http://schemas.microsoft.com/office/powerpoint/2010/main" val="303240386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2293189"/>
            <a:ext cx="7272339" cy="1339009"/>
          </a:xfrm>
        </p:spPr>
        <p:txBody>
          <a:bodyPr>
            <a:noAutofit/>
          </a:bodyPr>
          <a:lstStyle/>
          <a:p>
            <a:r>
              <a:rPr lang="en-US" dirty="0" smtClean="0"/>
              <a:t>The Ninth Tuesday</a:t>
            </a:r>
            <a:br>
              <a:rPr lang="en-US" dirty="0" smtClean="0"/>
            </a:br>
            <a:r>
              <a:rPr lang="en-US" i="1" dirty="0" smtClean="0"/>
              <a:t>We Talk about How </a:t>
            </a:r>
            <a:r>
              <a:rPr lang="en-US" i="1" dirty="0"/>
              <a:t>L</a:t>
            </a:r>
            <a:r>
              <a:rPr lang="en-US" i="1" dirty="0" smtClean="0"/>
              <a:t>oves Goes </a:t>
            </a:r>
            <a:r>
              <a:rPr lang="en-US" i="1" dirty="0"/>
              <a:t>O</a:t>
            </a:r>
            <a:r>
              <a:rPr lang="en-US" i="1" dirty="0" smtClean="0"/>
              <a:t>n</a:t>
            </a:r>
            <a:endParaRPr lang="en-US" i="1" dirty="0"/>
          </a:p>
        </p:txBody>
      </p:sp>
    </p:spTree>
    <p:extLst>
      <p:ext uri="{BB962C8B-B14F-4D97-AF65-F5344CB8AC3E}">
        <p14:creationId xmlns:p14="http://schemas.microsoft.com/office/powerpoint/2010/main" val="2498576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728244"/>
            <a:ext cx="7272339" cy="1339009"/>
          </a:xfrm>
        </p:spPr>
        <p:txBody>
          <a:bodyPr>
            <a:normAutofit fontScale="90000"/>
          </a:bodyPr>
          <a:lstStyle/>
          <a:p>
            <a:pPr lvl="0" algn="l"/>
            <a:r>
              <a:rPr lang="en-US" dirty="0"/>
              <a:t>Morrie became very sick.  He got a disease called Lou Gehrig’s disease.</a:t>
            </a:r>
            <a:br>
              <a:rPr lang="en-US" dirty="0"/>
            </a:br>
            <a:endParaRPr lang="en-US" dirty="0"/>
          </a:p>
        </p:txBody>
      </p:sp>
      <p:pic>
        <p:nvPicPr>
          <p:cNvPr id="4" name="Picture 3"/>
          <p:cNvPicPr>
            <a:picLocks noChangeAspect="1"/>
          </p:cNvPicPr>
          <p:nvPr/>
        </p:nvPicPr>
        <p:blipFill>
          <a:blip r:embed="rId2"/>
          <a:stretch>
            <a:fillRect/>
          </a:stretch>
        </p:blipFill>
        <p:spPr>
          <a:xfrm>
            <a:off x="3551262" y="2641600"/>
            <a:ext cx="2634904" cy="2722734"/>
          </a:xfrm>
          <a:prstGeom prst="rect">
            <a:avLst/>
          </a:prstGeom>
        </p:spPr>
      </p:pic>
    </p:spTree>
    <p:extLst>
      <p:ext uri="{BB962C8B-B14F-4D97-AF65-F5344CB8AC3E}">
        <p14:creationId xmlns:p14="http://schemas.microsoft.com/office/powerpoint/2010/main" val="193923939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31084"/>
            <a:ext cx="7272339" cy="1339009"/>
          </a:xfrm>
        </p:spPr>
        <p:txBody>
          <a:bodyPr/>
          <a:lstStyle/>
          <a:p>
            <a:pPr lvl="0" algn="l"/>
            <a:r>
              <a:rPr lang="en-US" dirty="0"/>
              <a:t>Mitch visits Morrie again. </a:t>
            </a:r>
          </a:p>
        </p:txBody>
      </p:sp>
      <p:pic>
        <p:nvPicPr>
          <p:cNvPr id="4" name="Picture 3" descr="Untitl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7416" y="1340560"/>
            <a:ext cx="2779591" cy="3913371"/>
          </a:xfrm>
          <a:prstGeom prst="rect">
            <a:avLst/>
          </a:prstGeom>
        </p:spPr>
      </p:pic>
      <p:pic>
        <p:nvPicPr>
          <p:cNvPr id="5" name="Picture 4" descr="Morri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9445" y="1890597"/>
            <a:ext cx="4090143" cy="3029510"/>
          </a:xfrm>
          <a:prstGeom prst="rect">
            <a:avLst/>
          </a:prstGeom>
        </p:spPr>
      </p:pic>
    </p:spTree>
    <p:extLst>
      <p:ext uri="{BB962C8B-B14F-4D97-AF65-F5344CB8AC3E}">
        <p14:creationId xmlns:p14="http://schemas.microsoft.com/office/powerpoint/2010/main" val="121807067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274637"/>
            <a:ext cx="7731555" cy="1339009"/>
          </a:xfrm>
        </p:spPr>
        <p:txBody>
          <a:bodyPr>
            <a:normAutofit fontScale="90000"/>
          </a:bodyPr>
          <a:lstStyle/>
          <a:p>
            <a:pPr lvl="0" algn="l"/>
            <a:r>
              <a:rPr lang="en-US" dirty="0"/>
              <a:t>When Mitch sees Morrie, Morrie looks very sick.  </a:t>
            </a:r>
          </a:p>
        </p:txBody>
      </p:sp>
      <p:pic>
        <p:nvPicPr>
          <p:cNvPr id="4" name="Picture 3" descr="sic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1887" y="2012286"/>
            <a:ext cx="3454535" cy="3566229"/>
          </a:xfrm>
          <a:prstGeom prst="rect">
            <a:avLst/>
          </a:prstGeom>
        </p:spPr>
      </p:pic>
    </p:spTree>
    <p:extLst>
      <p:ext uri="{BB962C8B-B14F-4D97-AF65-F5344CB8AC3E}">
        <p14:creationId xmlns:p14="http://schemas.microsoft.com/office/powerpoint/2010/main" val="328541439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074" y="909677"/>
            <a:ext cx="8229600" cy="3399595"/>
          </a:xfrm>
        </p:spPr>
        <p:txBody>
          <a:bodyPr>
            <a:normAutofit fontScale="90000"/>
          </a:bodyPr>
          <a:lstStyle/>
          <a:p>
            <a:pPr lvl="0" algn="l"/>
            <a:r>
              <a:rPr lang="en-US" dirty="0"/>
              <a:t>Morrie tells Mitch that he was wondering if people would forget about him when he died.  But Morrie said that he don’t think people will forget about him, since he has so many people who love him</a:t>
            </a:r>
            <a:r>
              <a:rPr lang="en-US" dirty="0" smtClean="0"/>
              <a:t>.</a:t>
            </a:r>
            <a:endParaRPr lang="en-US" dirty="0"/>
          </a:p>
        </p:txBody>
      </p:sp>
    </p:spTree>
    <p:extLst>
      <p:ext uri="{BB962C8B-B14F-4D97-AF65-F5344CB8AC3E}">
        <p14:creationId xmlns:p14="http://schemas.microsoft.com/office/powerpoint/2010/main" val="45387131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4684" y="433398"/>
            <a:ext cx="8229600" cy="1325562"/>
          </a:xfrm>
        </p:spPr>
        <p:txBody>
          <a:bodyPr>
            <a:normAutofit fontScale="90000"/>
          </a:bodyPr>
          <a:lstStyle/>
          <a:p>
            <a:pPr lvl="0" algn="l"/>
            <a:r>
              <a:rPr lang="en-US" dirty="0"/>
              <a:t>Morrie also tells Mitch what he wants written on his tombstone.  He wants “A Teacher to the Last.”</a:t>
            </a:r>
          </a:p>
        </p:txBody>
      </p:sp>
      <p:pic>
        <p:nvPicPr>
          <p:cNvPr id="4" name="Picture 3"/>
          <p:cNvPicPr>
            <a:picLocks noChangeAspect="1"/>
          </p:cNvPicPr>
          <p:nvPr/>
        </p:nvPicPr>
        <p:blipFill>
          <a:blip r:embed="rId2"/>
          <a:stretch>
            <a:fillRect/>
          </a:stretch>
        </p:blipFill>
        <p:spPr>
          <a:xfrm>
            <a:off x="2660985" y="2260599"/>
            <a:ext cx="3527344" cy="4298221"/>
          </a:xfrm>
          <a:prstGeom prst="rect">
            <a:avLst/>
          </a:prstGeom>
        </p:spPr>
      </p:pic>
    </p:spTree>
    <p:extLst>
      <p:ext uri="{BB962C8B-B14F-4D97-AF65-F5344CB8AC3E}">
        <p14:creationId xmlns:p14="http://schemas.microsoft.com/office/powerpoint/2010/main" val="99710336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274637"/>
            <a:ext cx="7272339" cy="1339009"/>
          </a:xfrm>
        </p:spPr>
        <p:txBody>
          <a:bodyPr/>
          <a:lstStyle/>
          <a:p>
            <a:pPr lvl="0" algn="l"/>
            <a:r>
              <a:rPr lang="en-US" dirty="0"/>
              <a:t>Mitch goes home.</a:t>
            </a:r>
          </a:p>
        </p:txBody>
      </p:sp>
      <p:pic>
        <p:nvPicPr>
          <p:cNvPr id="4" name="Picture 3" descr="hom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8146" y="2198020"/>
            <a:ext cx="3952080" cy="2964060"/>
          </a:xfrm>
          <a:prstGeom prst="rect">
            <a:avLst/>
          </a:prstGeom>
        </p:spPr>
      </p:pic>
    </p:spTree>
    <p:extLst>
      <p:ext uri="{BB962C8B-B14F-4D97-AF65-F5344CB8AC3E}">
        <p14:creationId xmlns:p14="http://schemas.microsoft.com/office/powerpoint/2010/main" val="149481374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2204176"/>
            <a:ext cx="7272339" cy="1339009"/>
          </a:xfrm>
        </p:spPr>
        <p:txBody>
          <a:bodyPr>
            <a:noAutofit/>
          </a:bodyPr>
          <a:lstStyle/>
          <a:p>
            <a:r>
              <a:rPr lang="en-US" sz="5400" dirty="0" smtClean="0"/>
              <a:t>The Tenth Tuesday</a:t>
            </a:r>
            <a:br>
              <a:rPr lang="en-US" sz="5400" dirty="0" smtClean="0"/>
            </a:br>
            <a:r>
              <a:rPr lang="en-US" sz="5400" i="1" dirty="0" smtClean="0"/>
              <a:t>We Talk about Marriage</a:t>
            </a:r>
            <a:endParaRPr lang="en-US" sz="5400" i="1" dirty="0"/>
          </a:p>
        </p:txBody>
      </p:sp>
    </p:spTree>
    <p:extLst>
      <p:ext uri="{BB962C8B-B14F-4D97-AF65-F5344CB8AC3E}">
        <p14:creationId xmlns:p14="http://schemas.microsoft.com/office/powerpoint/2010/main" val="323851872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614837"/>
            <a:ext cx="7802119" cy="1339009"/>
          </a:xfrm>
        </p:spPr>
        <p:txBody>
          <a:bodyPr>
            <a:normAutofit fontScale="90000"/>
          </a:bodyPr>
          <a:lstStyle/>
          <a:p>
            <a:pPr lvl="0" algn="l"/>
            <a:r>
              <a:rPr lang="en-US" dirty="0"/>
              <a:t>Mitch and his wife Janine go to visit Morrie.  Mitch brings more food with them.</a:t>
            </a:r>
          </a:p>
        </p:txBody>
      </p:sp>
      <p:pic>
        <p:nvPicPr>
          <p:cNvPr id="4" name="Picture 3" descr="wif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7281" y="2558027"/>
            <a:ext cx="5647329" cy="3600737"/>
          </a:xfrm>
          <a:prstGeom prst="rect">
            <a:avLst/>
          </a:prstGeom>
        </p:spPr>
      </p:pic>
    </p:spTree>
    <p:extLst>
      <p:ext uri="{BB962C8B-B14F-4D97-AF65-F5344CB8AC3E}">
        <p14:creationId xmlns:p14="http://schemas.microsoft.com/office/powerpoint/2010/main" val="278095237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904" y="297317"/>
            <a:ext cx="8229600" cy="2129489"/>
          </a:xfrm>
        </p:spPr>
        <p:txBody>
          <a:bodyPr>
            <a:normAutofit fontScale="90000"/>
          </a:bodyPr>
          <a:lstStyle/>
          <a:p>
            <a:pPr lvl="0" algn="l"/>
            <a:r>
              <a:rPr lang="en-US" dirty="0"/>
              <a:t>Morrie and Janine talk about their lives.  Morrie knows that Janine is a singer.  He asks Janine to sing a song for him.</a:t>
            </a:r>
          </a:p>
        </p:txBody>
      </p:sp>
    </p:spTree>
    <p:extLst>
      <p:ext uri="{BB962C8B-B14F-4D97-AF65-F5344CB8AC3E}">
        <p14:creationId xmlns:p14="http://schemas.microsoft.com/office/powerpoint/2010/main" val="376651805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365357"/>
            <a:ext cx="7802119" cy="1339009"/>
          </a:xfrm>
        </p:spPr>
        <p:txBody>
          <a:bodyPr>
            <a:normAutofit fontScale="90000"/>
          </a:bodyPr>
          <a:lstStyle/>
          <a:p>
            <a:pPr lvl="0" algn="l"/>
            <a:r>
              <a:rPr lang="en-US" dirty="0"/>
              <a:t>Usually Janine does not like to sing for people, but she sings a beautiful song for Morrie</a:t>
            </a:r>
            <a:r>
              <a:rPr lang="en-US" dirty="0" smtClean="0"/>
              <a:t>.</a:t>
            </a:r>
            <a:endParaRPr lang="en-US" dirty="0"/>
          </a:p>
        </p:txBody>
      </p:sp>
      <p:pic>
        <p:nvPicPr>
          <p:cNvPr id="4" name="Picture 3"/>
          <p:cNvPicPr>
            <a:picLocks noChangeAspect="1"/>
          </p:cNvPicPr>
          <p:nvPr/>
        </p:nvPicPr>
        <p:blipFill>
          <a:blip r:embed="rId2"/>
          <a:stretch>
            <a:fillRect/>
          </a:stretch>
        </p:blipFill>
        <p:spPr>
          <a:xfrm>
            <a:off x="2801257" y="2434084"/>
            <a:ext cx="3089816" cy="3979308"/>
          </a:xfrm>
          <a:prstGeom prst="rect">
            <a:avLst/>
          </a:prstGeom>
        </p:spPr>
      </p:pic>
    </p:spTree>
    <p:extLst>
      <p:ext uri="{BB962C8B-B14F-4D97-AF65-F5344CB8AC3E}">
        <p14:creationId xmlns:p14="http://schemas.microsoft.com/office/powerpoint/2010/main" val="45435770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7640" y="864318"/>
            <a:ext cx="8229600" cy="3082068"/>
          </a:xfrm>
        </p:spPr>
        <p:txBody>
          <a:bodyPr>
            <a:normAutofit fontScale="90000"/>
          </a:bodyPr>
          <a:lstStyle/>
          <a:p>
            <a:pPr lvl="0" algn="l"/>
            <a:r>
              <a:rPr lang="en-US" dirty="0"/>
              <a:t>After the song Mitch, Morrie and Janine talk about marriage.  Morrie says for a marriage to work you need to respect the other person.  Learn how to compromise and you need to be truthful</a:t>
            </a:r>
            <a:r>
              <a:rPr lang="en-US" dirty="0" smtClean="0"/>
              <a:t>.</a:t>
            </a:r>
            <a:endParaRPr lang="en-US" dirty="0"/>
          </a:p>
        </p:txBody>
      </p:sp>
    </p:spTree>
    <p:extLst>
      <p:ext uri="{BB962C8B-B14F-4D97-AF65-F5344CB8AC3E}">
        <p14:creationId xmlns:p14="http://schemas.microsoft.com/office/powerpoint/2010/main" val="2174053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942" y="456077"/>
            <a:ext cx="8229600" cy="2515057"/>
          </a:xfrm>
        </p:spPr>
        <p:txBody>
          <a:bodyPr>
            <a:normAutofit fontScale="90000"/>
          </a:bodyPr>
          <a:lstStyle/>
          <a:p>
            <a:pPr lvl="0" algn="l"/>
            <a:r>
              <a:rPr lang="en-US" dirty="0"/>
              <a:t>Morrie would die because of his disease.  This disease also made it hard or impossible to do things Morrie used to.</a:t>
            </a:r>
            <a:br>
              <a:rPr lang="en-US" dirty="0"/>
            </a:br>
            <a:endParaRPr lang="en-US" dirty="0"/>
          </a:p>
        </p:txBody>
      </p:sp>
    </p:spTree>
    <p:extLst>
      <p:ext uri="{BB962C8B-B14F-4D97-AF65-F5344CB8AC3E}">
        <p14:creationId xmlns:p14="http://schemas.microsoft.com/office/powerpoint/2010/main" val="409624631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433397"/>
            <a:ext cx="8319593" cy="1339009"/>
          </a:xfrm>
        </p:spPr>
        <p:txBody>
          <a:bodyPr>
            <a:normAutofit fontScale="90000"/>
          </a:bodyPr>
          <a:lstStyle/>
          <a:p>
            <a:pPr lvl="0" algn="l"/>
            <a:r>
              <a:rPr lang="en-US" dirty="0"/>
              <a:t>Morrie also stresses that people need to realize that marriage is important.</a:t>
            </a:r>
          </a:p>
        </p:txBody>
      </p:sp>
    </p:spTree>
    <p:extLst>
      <p:ext uri="{BB962C8B-B14F-4D97-AF65-F5344CB8AC3E}">
        <p14:creationId xmlns:p14="http://schemas.microsoft.com/office/powerpoint/2010/main" val="61943942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728237"/>
            <a:ext cx="7272339" cy="1339009"/>
          </a:xfrm>
        </p:spPr>
        <p:txBody>
          <a:bodyPr>
            <a:normAutofit fontScale="90000"/>
          </a:bodyPr>
          <a:lstStyle/>
          <a:p>
            <a:pPr lvl="0" algn="l"/>
            <a:r>
              <a:rPr lang="en-US" dirty="0"/>
              <a:t>Morrie explains that people who do not get married will wish they did when they are older.</a:t>
            </a:r>
          </a:p>
        </p:txBody>
      </p:sp>
    </p:spTree>
    <p:extLst>
      <p:ext uri="{BB962C8B-B14F-4D97-AF65-F5344CB8AC3E}">
        <p14:creationId xmlns:p14="http://schemas.microsoft.com/office/powerpoint/2010/main" val="329988043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Mitch and Janine go home.</a:t>
            </a:r>
          </a:p>
        </p:txBody>
      </p:sp>
      <p:pic>
        <p:nvPicPr>
          <p:cNvPr id="4" name="Picture 3" descr="hom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2848" y="2387207"/>
            <a:ext cx="3936896" cy="2952672"/>
          </a:xfrm>
          <a:prstGeom prst="rect">
            <a:avLst/>
          </a:prstGeom>
        </p:spPr>
      </p:pic>
    </p:spTree>
    <p:extLst>
      <p:ext uri="{BB962C8B-B14F-4D97-AF65-F5344CB8AC3E}">
        <p14:creationId xmlns:p14="http://schemas.microsoft.com/office/powerpoint/2010/main" val="303306652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2179473"/>
            <a:ext cx="7272339" cy="1339009"/>
          </a:xfrm>
        </p:spPr>
        <p:txBody>
          <a:bodyPr>
            <a:normAutofit fontScale="90000"/>
          </a:bodyPr>
          <a:lstStyle/>
          <a:p>
            <a:r>
              <a:rPr lang="en-US" dirty="0" smtClean="0"/>
              <a:t>The Eleventh Tuesday</a:t>
            </a:r>
            <a:br>
              <a:rPr lang="en-US" dirty="0" smtClean="0"/>
            </a:br>
            <a:r>
              <a:rPr lang="en-US" i="1" dirty="0" smtClean="0"/>
              <a:t>We Talk about our Culture</a:t>
            </a:r>
            <a:endParaRPr lang="en-US" i="1" dirty="0"/>
          </a:p>
        </p:txBody>
      </p:sp>
    </p:spTree>
    <p:extLst>
      <p:ext uri="{BB962C8B-B14F-4D97-AF65-F5344CB8AC3E}">
        <p14:creationId xmlns:p14="http://schemas.microsoft.com/office/powerpoint/2010/main" val="229727824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l"/>
            <a:r>
              <a:rPr lang="en-US" dirty="0"/>
              <a:t>Mitch visits Morrie again.</a:t>
            </a:r>
          </a:p>
        </p:txBody>
      </p:sp>
      <p:pic>
        <p:nvPicPr>
          <p:cNvPr id="5" name="Picture 4" descr="Untitl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024" y="2135536"/>
            <a:ext cx="2779591" cy="3913371"/>
          </a:xfrm>
          <a:prstGeom prst="rect">
            <a:avLst/>
          </a:prstGeom>
        </p:spPr>
      </p:pic>
      <p:pic>
        <p:nvPicPr>
          <p:cNvPr id="6" name="Picture 5" descr="Morri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8262" y="2521023"/>
            <a:ext cx="4090143" cy="3029510"/>
          </a:xfrm>
          <a:prstGeom prst="rect">
            <a:avLst/>
          </a:prstGeom>
        </p:spPr>
      </p:pic>
    </p:spTree>
    <p:extLst>
      <p:ext uri="{BB962C8B-B14F-4D97-AF65-F5344CB8AC3E}">
        <p14:creationId xmlns:p14="http://schemas.microsoft.com/office/powerpoint/2010/main" val="328595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3552" y="274638"/>
            <a:ext cx="8229600" cy="2855264"/>
          </a:xfrm>
        </p:spPr>
        <p:txBody>
          <a:bodyPr>
            <a:normAutofit fontScale="90000"/>
          </a:bodyPr>
          <a:lstStyle/>
          <a:p>
            <a:pPr lvl="0" algn="l"/>
            <a:r>
              <a:rPr lang="en-US" dirty="0"/>
              <a:t>Morrie is getting very sick and is having a very hard time breathing.  Morrie starts to cough very badly and Mitch has to hit in on the back to make him stop</a:t>
            </a:r>
            <a:r>
              <a:rPr lang="en-US" dirty="0" smtClean="0"/>
              <a:t>.</a:t>
            </a:r>
            <a:endParaRPr lang="en-US" dirty="0"/>
          </a:p>
        </p:txBody>
      </p:sp>
      <p:pic>
        <p:nvPicPr>
          <p:cNvPr id="4" name="Picture 3" descr="cough.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7662" y="3433950"/>
            <a:ext cx="2877120" cy="2840547"/>
          </a:xfrm>
          <a:prstGeom prst="rect">
            <a:avLst/>
          </a:prstGeom>
        </p:spPr>
      </p:pic>
    </p:spTree>
    <p:extLst>
      <p:ext uri="{BB962C8B-B14F-4D97-AF65-F5344CB8AC3E}">
        <p14:creationId xmlns:p14="http://schemas.microsoft.com/office/powerpoint/2010/main" val="116801802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6068" y="387525"/>
            <a:ext cx="7272339" cy="1339009"/>
          </a:xfrm>
        </p:spPr>
        <p:txBody>
          <a:bodyPr>
            <a:normAutofit fontScale="90000"/>
          </a:bodyPr>
          <a:lstStyle/>
          <a:p>
            <a:pPr lvl="0" algn="l"/>
            <a:r>
              <a:rPr lang="en-US" dirty="0"/>
              <a:t>When Morrie stops coughing Mitch and him talk about the culture of America.  </a:t>
            </a:r>
          </a:p>
        </p:txBody>
      </p:sp>
      <p:pic>
        <p:nvPicPr>
          <p:cNvPr id="4" name="Picture 3"/>
          <p:cNvPicPr>
            <a:picLocks noChangeAspect="1"/>
          </p:cNvPicPr>
          <p:nvPr/>
        </p:nvPicPr>
        <p:blipFill>
          <a:blip r:embed="rId2"/>
          <a:stretch>
            <a:fillRect/>
          </a:stretch>
        </p:blipFill>
        <p:spPr>
          <a:xfrm>
            <a:off x="2321277" y="2754489"/>
            <a:ext cx="5013168" cy="2635956"/>
          </a:xfrm>
          <a:prstGeom prst="rect">
            <a:avLst/>
          </a:prstGeom>
        </p:spPr>
      </p:pic>
    </p:spTree>
    <p:extLst>
      <p:ext uri="{BB962C8B-B14F-4D97-AF65-F5344CB8AC3E}">
        <p14:creationId xmlns:p14="http://schemas.microsoft.com/office/powerpoint/2010/main" val="78874621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721460"/>
            <a:ext cx="7272339" cy="1339009"/>
          </a:xfrm>
        </p:spPr>
        <p:txBody>
          <a:bodyPr>
            <a:normAutofit fontScale="90000"/>
          </a:bodyPr>
          <a:lstStyle/>
          <a:p>
            <a:pPr lvl="0" algn="l"/>
            <a:r>
              <a:rPr lang="en-US" dirty="0"/>
              <a:t>Mitch feels that Americans are selfish and Morrie explains to him that to fix this we need to invest in people.</a:t>
            </a:r>
          </a:p>
        </p:txBody>
      </p:sp>
    </p:spTree>
    <p:extLst>
      <p:ext uri="{BB962C8B-B14F-4D97-AF65-F5344CB8AC3E}">
        <p14:creationId xmlns:p14="http://schemas.microsoft.com/office/powerpoint/2010/main" val="420993168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157052"/>
            <a:ext cx="7272339" cy="1339009"/>
          </a:xfrm>
        </p:spPr>
        <p:txBody>
          <a:bodyPr/>
          <a:lstStyle/>
          <a:p>
            <a:pPr lvl="0" algn="l"/>
            <a:r>
              <a:rPr lang="en-US" dirty="0"/>
              <a:t>Mitch goes home.</a:t>
            </a:r>
          </a:p>
        </p:txBody>
      </p:sp>
      <p:pic>
        <p:nvPicPr>
          <p:cNvPr id="4" name="Picture 3" descr="hom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3214" y="2152309"/>
            <a:ext cx="3902784" cy="2927088"/>
          </a:xfrm>
          <a:prstGeom prst="rect">
            <a:avLst/>
          </a:prstGeom>
        </p:spPr>
      </p:pic>
    </p:spTree>
    <p:extLst>
      <p:ext uri="{BB962C8B-B14F-4D97-AF65-F5344CB8AC3E}">
        <p14:creationId xmlns:p14="http://schemas.microsoft.com/office/powerpoint/2010/main" val="393093904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2320573"/>
            <a:ext cx="7272339" cy="1339009"/>
          </a:xfrm>
        </p:spPr>
        <p:txBody>
          <a:bodyPr/>
          <a:lstStyle/>
          <a:p>
            <a:r>
              <a:rPr lang="en-US" sz="6000" dirty="0" smtClean="0"/>
              <a:t>The Audiovisual, Part Three</a:t>
            </a:r>
            <a:endParaRPr lang="en-US" sz="6000" dirty="0"/>
          </a:p>
        </p:txBody>
      </p:sp>
    </p:spTree>
    <p:extLst>
      <p:ext uri="{BB962C8B-B14F-4D97-AF65-F5344CB8AC3E}">
        <p14:creationId xmlns:p14="http://schemas.microsoft.com/office/powerpoint/2010/main" val="2095425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3112" y="274637"/>
            <a:ext cx="7272339" cy="1339009"/>
          </a:xfrm>
        </p:spPr>
        <p:txBody>
          <a:bodyPr>
            <a:normAutofit fontScale="90000"/>
          </a:bodyPr>
          <a:lstStyle/>
          <a:p>
            <a:pPr lvl="0" algn="l"/>
            <a:r>
              <a:rPr lang="en-US" dirty="0"/>
              <a:t>Morrie could no longer walk on his own.  He had to use a wheelchair.</a:t>
            </a:r>
          </a:p>
        </p:txBody>
      </p:sp>
      <p:pic>
        <p:nvPicPr>
          <p:cNvPr id="4" name="Picture 3"/>
          <p:cNvPicPr>
            <a:picLocks noChangeAspect="1"/>
          </p:cNvPicPr>
          <p:nvPr/>
        </p:nvPicPr>
        <p:blipFill>
          <a:blip r:embed="rId2"/>
          <a:stretch>
            <a:fillRect/>
          </a:stretch>
        </p:blipFill>
        <p:spPr>
          <a:xfrm>
            <a:off x="3136900" y="2335782"/>
            <a:ext cx="3166898" cy="3166898"/>
          </a:xfrm>
          <a:prstGeom prst="rect">
            <a:avLst/>
          </a:prstGeom>
        </p:spPr>
      </p:pic>
    </p:spTree>
    <p:extLst>
      <p:ext uri="{BB962C8B-B14F-4D97-AF65-F5344CB8AC3E}">
        <p14:creationId xmlns:p14="http://schemas.microsoft.com/office/powerpoint/2010/main" val="341051745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546" y="251120"/>
            <a:ext cx="7272339" cy="1339009"/>
          </a:xfrm>
        </p:spPr>
        <p:txBody>
          <a:bodyPr>
            <a:normAutofit fontScale="90000"/>
          </a:bodyPr>
          <a:lstStyle/>
          <a:p>
            <a:pPr lvl="0" algn="l"/>
            <a:r>
              <a:rPr lang="en-US" dirty="0"/>
              <a:t>Ted Koppel interviews Morrie again</a:t>
            </a:r>
            <a:r>
              <a:rPr lang="en-US" dirty="0" smtClean="0"/>
              <a:t>.</a:t>
            </a:r>
            <a:endParaRPr lang="en-US" dirty="0"/>
          </a:p>
        </p:txBody>
      </p:sp>
      <p:pic>
        <p:nvPicPr>
          <p:cNvPr id="4" name="Picture 3" descr="t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1578" y="2277871"/>
            <a:ext cx="2505289" cy="3346481"/>
          </a:xfrm>
          <a:prstGeom prst="rect">
            <a:avLst/>
          </a:prstGeom>
        </p:spPr>
      </p:pic>
    </p:spTree>
    <p:extLst>
      <p:ext uri="{BB962C8B-B14F-4D97-AF65-F5344CB8AC3E}">
        <p14:creationId xmlns:p14="http://schemas.microsoft.com/office/powerpoint/2010/main" val="89395999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l"/>
            <a:r>
              <a:rPr lang="en-US" dirty="0"/>
              <a:t>Ted and Morrie are friends now.</a:t>
            </a:r>
          </a:p>
        </p:txBody>
      </p:sp>
      <p:pic>
        <p:nvPicPr>
          <p:cNvPr id="4" name="Picture 3" descr="t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2023" y="2193204"/>
            <a:ext cx="2505289" cy="3346481"/>
          </a:xfrm>
          <a:prstGeom prst="rect">
            <a:avLst/>
          </a:prstGeom>
        </p:spPr>
      </p:pic>
      <p:pic>
        <p:nvPicPr>
          <p:cNvPr id="5" name="Picture 4" descr="Morri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1373" y="2492801"/>
            <a:ext cx="4090143" cy="3029510"/>
          </a:xfrm>
          <a:prstGeom prst="rect">
            <a:avLst/>
          </a:prstGeom>
        </p:spPr>
      </p:pic>
    </p:spTree>
    <p:extLst>
      <p:ext uri="{BB962C8B-B14F-4D97-AF65-F5344CB8AC3E}">
        <p14:creationId xmlns:p14="http://schemas.microsoft.com/office/powerpoint/2010/main" val="424777901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546" y="697943"/>
            <a:ext cx="7272339" cy="1339009"/>
          </a:xfrm>
        </p:spPr>
        <p:txBody>
          <a:bodyPr>
            <a:normAutofit fontScale="90000"/>
          </a:bodyPr>
          <a:lstStyle/>
          <a:p>
            <a:pPr lvl="0" algn="l"/>
            <a:r>
              <a:rPr lang="en-US" dirty="0"/>
              <a:t>During the interview Morrie tells Ted that he is ready to die and that he admires other people who have ALS.</a:t>
            </a:r>
          </a:p>
        </p:txBody>
      </p:sp>
    </p:spTree>
    <p:extLst>
      <p:ext uri="{BB962C8B-B14F-4D97-AF65-F5344CB8AC3E}">
        <p14:creationId xmlns:p14="http://schemas.microsoft.com/office/powerpoint/2010/main" val="258116633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l"/>
            <a:r>
              <a:rPr lang="en-US" dirty="0"/>
              <a:t>At the end of the interview Morrie tells Ted he has been talking to God.</a:t>
            </a:r>
          </a:p>
        </p:txBody>
      </p:sp>
      <p:pic>
        <p:nvPicPr>
          <p:cNvPr id="4" name="Picture 3"/>
          <p:cNvPicPr>
            <a:picLocks noChangeAspect="1"/>
          </p:cNvPicPr>
          <p:nvPr/>
        </p:nvPicPr>
        <p:blipFill>
          <a:blip r:embed="rId2"/>
          <a:stretch>
            <a:fillRect/>
          </a:stretch>
        </p:blipFill>
        <p:spPr>
          <a:xfrm>
            <a:off x="2160410" y="2286000"/>
            <a:ext cx="4801877" cy="3048000"/>
          </a:xfrm>
          <a:prstGeom prst="rect">
            <a:avLst/>
          </a:prstGeom>
        </p:spPr>
      </p:pic>
    </p:spTree>
    <p:extLst>
      <p:ext uri="{BB962C8B-B14F-4D97-AF65-F5344CB8AC3E}">
        <p14:creationId xmlns:p14="http://schemas.microsoft.com/office/powerpoint/2010/main" val="161626613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l"/>
            <a:r>
              <a:rPr lang="en-US" dirty="0"/>
              <a:t>The interview is over and Ted goes home.</a:t>
            </a:r>
          </a:p>
        </p:txBody>
      </p:sp>
    </p:spTree>
    <p:extLst>
      <p:ext uri="{BB962C8B-B14F-4D97-AF65-F5344CB8AC3E}">
        <p14:creationId xmlns:p14="http://schemas.microsoft.com/office/powerpoint/2010/main" val="223639967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2250023"/>
            <a:ext cx="7272339" cy="1339009"/>
          </a:xfrm>
        </p:spPr>
        <p:txBody>
          <a:bodyPr>
            <a:noAutofit/>
          </a:bodyPr>
          <a:lstStyle/>
          <a:p>
            <a:r>
              <a:rPr lang="en-US" dirty="0" smtClean="0"/>
              <a:t>The Twelfth Tuesday</a:t>
            </a:r>
            <a:br>
              <a:rPr lang="en-US" dirty="0" smtClean="0"/>
            </a:br>
            <a:r>
              <a:rPr lang="en-US" i="1" dirty="0" smtClean="0"/>
              <a:t>We Talk about Forgiveness</a:t>
            </a:r>
            <a:endParaRPr lang="en-US" i="1" dirty="0"/>
          </a:p>
        </p:txBody>
      </p:sp>
    </p:spTree>
    <p:extLst>
      <p:ext uri="{BB962C8B-B14F-4D97-AF65-F5344CB8AC3E}">
        <p14:creationId xmlns:p14="http://schemas.microsoft.com/office/powerpoint/2010/main" val="55707949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l"/>
            <a:r>
              <a:rPr lang="en-US" dirty="0"/>
              <a:t>Mitch visits Morrie again.</a:t>
            </a:r>
          </a:p>
        </p:txBody>
      </p:sp>
      <p:pic>
        <p:nvPicPr>
          <p:cNvPr id="5" name="Picture 4" descr="Untitl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7381" y="1909759"/>
            <a:ext cx="2779591" cy="3913371"/>
          </a:xfrm>
          <a:prstGeom prst="rect">
            <a:avLst/>
          </a:prstGeom>
        </p:spPr>
      </p:pic>
      <p:pic>
        <p:nvPicPr>
          <p:cNvPr id="6" name="Picture 5" descr="Morri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5596" y="2125912"/>
            <a:ext cx="4090143" cy="3029510"/>
          </a:xfrm>
          <a:prstGeom prst="rect">
            <a:avLst/>
          </a:prstGeom>
        </p:spPr>
      </p:pic>
    </p:spTree>
    <p:extLst>
      <p:ext uri="{BB962C8B-B14F-4D97-AF65-F5344CB8AC3E}">
        <p14:creationId xmlns:p14="http://schemas.microsoft.com/office/powerpoint/2010/main" val="137171975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l"/>
            <a:r>
              <a:rPr lang="en-US" dirty="0"/>
              <a:t>Morrie talks to Mitch about forgiveness</a:t>
            </a:r>
            <a:r>
              <a:rPr lang="en-US" dirty="0" smtClean="0"/>
              <a:t>.</a:t>
            </a:r>
            <a:endParaRPr lang="en-US" dirty="0"/>
          </a:p>
        </p:txBody>
      </p:sp>
    </p:spTree>
    <p:extLst>
      <p:ext uri="{BB962C8B-B14F-4D97-AF65-F5344CB8AC3E}">
        <p14:creationId xmlns:p14="http://schemas.microsoft.com/office/powerpoint/2010/main" val="249936834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2860" y="415740"/>
            <a:ext cx="8229600" cy="1325562"/>
          </a:xfrm>
        </p:spPr>
        <p:txBody>
          <a:bodyPr>
            <a:normAutofit fontScale="90000"/>
          </a:bodyPr>
          <a:lstStyle/>
          <a:p>
            <a:pPr lvl="0" algn="l"/>
            <a:r>
              <a:rPr lang="en-US" dirty="0"/>
              <a:t>Morrie stresses that everyone needs to forgive themselves and then forgive everyone else.</a:t>
            </a:r>
          </a:p>
        </p:txBody>
      </p:sp>
    </p:spTree>
    <p:extLst>
      <p:ext uri="{BB962C8B-B14F-4D97-AF65-F5344CB8AC3E}">
        <p14:creationId xmlns:p14="http://schemas.microsoft.com/office/powerpoint/2010/main" val="351954292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1162" y="815528"/>
            <a:ext cx="8229600" cy="2537737"/>
          </a:xfrm>
        </p:spPr>
        <p:txBody>
          <a:bodyPr>
            <a:normAutofit fontScale="90000"/>
          </a:bodyPr>
          <a:lstStyle/>
          <a:p>
            <a:pPr lvl="0" algn="l"/>
            <a:r>
              <a:rPr lang="en-US" dirty="0"/>
              <a:t>Morrie explains to Mitch you should never not forgive someone.  Morrie had a friend Norman.  Norman made Morrie mad one day and Morrie never forgave him.</a:t>
            </a:r>
          </a:p>
        </p:txBody>
      </p:sp>
    </p:spTree>
    <p:extLst>
      <p:ext uri="{BB962C8B-B14F-4D97-AF65-F5344CB8AC3E}">
        <p14:creationId xmlns:p14="http://schemas.microsoft.com/office/powerpoint/2010/main" val="404795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250" y="388038"/>
            <a:ext cx="8229600" cy="2084128"/>
          </a:xfrm>
        </p:spPr>
        <p:txBody>
          <a:bodyPr>
            <a:normAutofit fontScale="90000"/>
          </a:bodyPr>
          <a:lstStyle/>
          <a:p>
            <a:pPr lvl="0" algn="l"/>
            <a:r>
              <a:rPr lang="en-US" dirty="0"/>
              <a:t>Morrie had people who would help him with other stuff.  Like eating and getting dressed.</a:t>
            </a:r>
            <a:br>
              <a:rPr lang="en-US" dirty="0"/>
            </a:br>
            <a:endParaRPr lang="en-US" dirty="0"/>
          </a:p>
        </p:txBody>
      </p:sp>
    </p:spTree>
    <p:extLst>
      <p:ext uri="{BB962C8B-B14F-4D97-AF65-F5344CB8AC3E}">
        <p14:creationId xmlns:p14="http://schemas.microsoft.com/office/powerpoint/2010/main" val="2754769766"/>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6068" y="274637"/>
            <a:ext cx="8007932" cy="1339009"/>
          </a:xfrm>
        </p:spPr>
        <p:txBody>
          <a:bodyPr>
            <a:normAutofit fontScale="90000"/>
          </a:bodyPr>
          <a:lstStyle/>
          <a:p>
            <a:pPr lvl="0" algn="l"/>
            <a:r>
              <a:rPr lang="en-US" dirty="0"/>
              <a:t>Norman died and Morrie is very sad that he never forgave him.</a:t>
            </a:r>
          </a:p>
        </p:txBody>
      </p:sp>
      <p:pic>
        <p:nvPicPr>
          <p:cNvPr id="4" name="Picture 3" descr="sa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8412" y="2318595"/>
            <a:ext cx="3291621" cy="2474811"/>
          </a:xfrm>
          <a:prstGeom prst="rect">
            <a:avLst/>
          </a:prstGeom>
        </p:spPr>
      </p:pic>
    </p:spTree>
    <p:extLst>
      <p:ext uri="{BB962C8B-B14F-4D97-AF65-F5344CB8AC3E}">
        <p14:creationId xmlns:p14="http://schemas.microsoft.com/office/powerpoint/2010/main" val="111327841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8772" y="274637"/>
            <a:ext cx="8229600" cy="2310933"/>
          </a:xfrm>
        </p:spPr>
        <p:txBody>
          <a:bodyPr>
            <a:normAutofit fontScale="90000"/>
          </a:bodyPr>
          <a:lstStyle/>
          <a:p>
            <a:pPr lvl="0" algn="l"/>
            <a:r>
              <a:rPr lang="en-US" dirty="0"/>
              <a:t>Later on in the day Morrie tells Mitch that if he could have another son he would pick Mitch.  This made Mitch happy.</a:t>
            </a:r>
          </a:p>
        </p:txBody>
      </p:sp>
      <p:pic>
        <p:nvPicPr>
          <p:cNvPr id="4" name="Picture 3" descr="happ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0120" y="3511487"/>
            <a:ext cx="3498871" cy="2346804"/>
          </a:xfrm>
          <a:prstGeom prst="rect">
            <a:avLst/>
          </a:prstGeom>
        </p:spPr>
      </p:pic>
    </p:spTree>
    <p:extLst>
      <p:ext uri="{BB962C8B-B14F-4D97-AF65-F5344CB8AC3E}">
        <p14:creationId xmlns:p14="http://schemas.microsoft.com/office/powerpoint/2010/main" val="280192504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744977"/>
            <a:ext cx="7272339" cy="1339009"/>
          </a:xfrm>
        </p:spPr>
        <p:txBody>
          <a:bodyPr>
            <a:normAutofit fontScale="90000"/>
          </a:bodyPr>
          <a:lstStyle/>
          <a:p>
            <a:pPr lvl="0" algn="l"/>
            <a:r>
              <a:rPr lang="en-US" dirty="0"/>
              <a:t>Morrie then tells Mitch he picked a spot to be buried.  He wants to be buried on a hill under a tree by a pond.</a:t>
            </a:r>
          </a:p>
        </p:txBody>
      </p:sp>
      <p:pic>
        <p:nvPicPr>
          <p:cNvPr id="4" name="Picture 3"/>
          <p:cNvPicPr>
            <a:picLocks noChangeAspect="1"/>
          </p:cNvPicPr>
          <p:nvPr/>
        </p:nvPicPr>
        <p:blipFill>
          <a:blip r:embed="rId2"/>
          <a:stretch>
            <a:fillRect/>
          </a:stretch>
        </p:blipFill>
        <p:spPr>
          <a:xfrm>
            <a:off x="3009900" y="3062112"/>
            <a:ext cx="3124200" cy="2540000"/>
          </a:xfrm>
          <a:prstGeom prst="rect">
            <a:avLst/>
          </a:prstGeom>
        </p:spPr>
      </p:pic>
    </p:spTree>
    <p:extLst>
      <p:ext uri="{BB962C8B-B14F-4D97-AF65-F5344CB8AC3E}">
        <p14:creationId xmlns:p14="http://schemas.microsoft.com/office/powerpoint/2010/main" val="51468054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674426"/>
            <a:ext cx="7272339" cy="1339009"/>
          </a:xfrm>
        </p:spPr>
        <p:txBody>
          <a:bodyPr>
            <a:normAutofit fontScale="90000"/>
          </a:bodyPr>
          <a:lstStyle/>
          <a:p>
            <a:pPr lvl="0" algn="l"/>
            <a:r>
              <a:rPr lang="en-US" dirty="0"/>
              <a:t>Morrie asks Mitch if he will visit his grave.  Mitch says he will, he also tells Morrie is will visit on a Tuesday.</a:t>
            </a:r>
          </a:p>
        </p:txBody>
      </p:sp>
      <p:pic>
        <p:nvPicPr>
          <p:cNvPr id="4" name="Picture 3" descr="calend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3297" y="3003297"/>
            <a:ext cx="3419628" cy="3419628"/>
          </a:xfrm>
          <a:prstGeom prst="rect">
            <a:avLst/>
          </a:prstGeom>
        </p:spPr>
      </p:pic>
    </p:spTree>
    <p:extLst>
      <p:ext uri="{BB962C8B-B14F-4D97-AF65-F5344CB8AC3E}">
        <p14:creationId xmlns:p14="http://schemas.microsoft.com/office/powerpoint/2010/main" val="180057172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l"/>
            <a:r>
              <a:rPr lang="en-US" dirty="0"/>
              <a:t>Mitch went home</a:t>
            </a:r>
            <a:r>
              <a:rPr lang="en-US" dirty="0" smtClean="0"/>
              <a:t>.</a:t>
            </a:r>
            <a:endParaRPr lang="en-US" dirty="0"/>
          </a:p>
        </p:txBody>
      </p:sp>
      <p:pic>
        <p:nvPicPr>
          <p:cNvPr id="4" name="Picture 3" descr="hom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0412" y="2208753"/>
            <a:ext cx="3903588" cy="2927691"/>
          </a:xfrm>
          <a:prstGeom prst="rect">
            <a:avLst/>
          </a:prstGeom>
        </p:spPr>
      </p:pic>
    </p:spTree>
    <p:extLst>
      <p:ext uri="{BB962C8B-B14F-4D97-AF65-F5344CB8AC3E}">
        <p14:creationId xmlns:p14="http://schemas.microsoft.com/office/powerpoint/2010/main" val="202446592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2226507"/>
            <a:ext cx="7272339" cy="1339009"/>
          </a:xfrm>
        </p:spPr>
        <p:txBody>
          <a:bodyPr>
            <a:noAutofit/>
          </a:bodyPr>
          <a:lstStyle/>
          <a:p>
            <a:r>
              <a:rPr lang="en-US" dirty="0" smtClean="0"/>
              <a:t>The Thirteenth Tuesday</a:t>
            </a:r>
            <a:br>
              <a:rPr lang="en-US" dirty="0" smtClean="0"/>
            </a:br>
            <a:r>
              <a:rPr lang="en-US" i="1" dirty="0" smtClean="0"/>
              <a:t>We Talk about the Perfect Day</a:t>
            </a:r>
            <a:endParaRPr lang="en-US" i="1" dirty="0"/>
          </a:p>
        </p:txBody>
      </p:sp>
    </p:spTree>
    <p:extLst>
      <p:ext uri="{BB962C8B-B14F-4D97-AF65-F5344CB8AC3E}">
        <p14:creationId xmlns:p14="http://schemas.microsoft.com/office/powerpoint/2010/main" val="142283701"/>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l"/>
            <a:r>
              <a:rPr lang="en-US" dirty="0"/>
              <a:t>Mitch visits Morrie again.</a:t>
            </a:r>
          </a:p>
        </p:txBody>
      </p:sp>
      <p:pic>
        <p:nvPicPr>
          <p:cNvPr id="4" name="Picture 3" descr="Untitl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7761" y="1937982"/>
            <a:ext cx="2779591" cy="3913371"/>
          </a:xfrm>
          <a:prstGeom prst="rect">
            <a:avLst/>
          </a:prstGeom>
        </p:spPr>
      </p:pic>
      <p:pic>
        <p:nvPicPr>
          <p:cNvPr id="5" name="Picture 4" descr="Morri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9412" y="2295245"/>
            <a:ext cx="4090143" cy="3029510"/>
          </a:xfrm>
          <a:prstGeom prst="rect">
            <a:avLst/>
          </a:prstGeom>
        </p:spPr>
      </p:pic>
    </p:spTree>
    <p:extLst>
      <p:ext uri="{BB962C8B-B14F-4D97-AF65-F5344CB8AC3E}">
        <p14:creationId xmlns:p14="http://schemas.microsoft.com/office/powerpoint/2010/main" val="2366347221"/>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415739"/>
            <a:ext cx="7660990" cy="1339009"/>
          </a:xfrm>
        </p:spPr>
        <p:txBody>
          <a:bodyPr>
            <a:normAutofit fontScale="90000"/>
          </a:bodyPr>
          <a:lstStyle/>
          <a:p>
            <a:pPr lvl="0" algn="l"/>
            <a:r>
              <a:rPr lang="en-US" dirty="0"/>
              <a:t>When Mitch sees Morrie, Morrie is very sick and using the machine to breath.</a:t>
            </a:r>
          </a:p>
        </p:txBody>
      </p:sp>
      <p:pic>
        <p:nvPicPr>
          <p:cNvPr id="4" name="Picture 3" descr="sic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8303" y="2532302"/>
            <a:ext cx="3041251" cy="3139582"/>
          </a:xfrm>
          <a:prstGeom prst="rect">
            <a:avLst/>
          </a:prstGeom>
        </p:spPr>
      </p:pic>
    </p:spTree>
    <p:extLst>
      <p:ext uri="{BB962C8B-B14F-4D97-AF65-F5344CB8AC3E}">
        <p14:creationId xmlns:p14="http://schemas.microsoft.com/office/powerpoint/2010/main" val="109964601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274637"/>
            <a:ext cx="7731555" cy="1339009"/>
          </a:xfrm>
        </p:spPr>
        <p:txBody>
          <a:bodyPr>
            <a:normAutofit fontScale="90000"/>
          </a:bodyPr>
          <a:lstStyle/>
          <a:p>
            <a:pPr lvl="0" algn="l"/>
            <a:r>
              <a:rPr lang="en-US" dirty="0"/>
              <a:t>Morrie tells Mitch that he wants to be cremated.</a:t>
            </a:r>
          </a:p>
        </p:txBody>
      </p:sp>
      <p:pic>
        <p:nvPicPr>
          <p:cNvPr id="4" name="Picture 3"/>
          <p:cNvPicPr>
            <a:picLocks noChangeAspect="1"/>
          </p:cNvPicPr>
          <p:nvPr/>
        </p:nvPicPr>
        <p:blipFill>
          <a:blip r:embed="rId2"/>
          <a:stretch>
            <a:fillRect/>
          </a:stretch>
        </p:blipFill>
        <p:spPr>
          <a:xfrm>
            <a:off x="3033888" y="2285999"/>
            <a:ext cx="3386667" cy="3386667"/>
          </a:xfrm>
          <a:prstGeom prst="rect">
            <a:avLst/>
          </a:prstGeom>
        </p:spPr>
      </p:pic>
    </p:spTree>
    <p:extLst>
      <p:ext uri="{BB962C8B-B14F-4D97-AF65-F5344CB8AC3E}">
        <p14:creationId xmlns:p14="http://schemas.microsoft.com/office/powerpoint/2010/main" val="312595713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439256"/>
            <a:ext cx="7872684" cy="1339009"/>
          </a:xfrm>
        </p:spPr>
        <p:txBody>
          <a:bodyPr>
            <a:normAutofit fontScale="90000"/>
          </a:bodyPr>
          <a:lstStyle/>
          <a:p>
            <a:pPr lvl="0" algn="l"/>
            <a:r>
              <a:rPr lang="en-US" dirty="0"/>
              <a:t>Mitch asks Morrie what Morrie would do if he was healthy again for one day.</a:t>
            </a:r>
          </a:p>
        </p:txBody>
      </p:sp>
    </p:spTree>
    <p:extLst>
      <p:ext uri="{BB962C8B-B14F-4D97-AF65-F5344CB8AC3E}">
        <p14:creationId xmlns:p14="http://schemas.microsoft.com/office/powerpoint/2010/main" val="1109850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898" y="413229"/>
            <a:ext cx="8229600" cy="2038768"/>
          </a:xfrm>
        </p:spPr>
        <p:txBody>
          <a:bodyPr>
            <a:normAutofit fontScale="90000"/>
          </a:bodyPr>
          <a:lstStyle/>
          <a:p>
            <a:pPr lvl="0" algn="l"/>
            <a:r>
              <a:rPr lang="en-US" dirty="0"/>
              <a:t>Even though he was sick Morrie always had many visitors.  Like his family, friends, and people he worked with.</a:t>
            </a:r>
          </a:p>
        </p:txBody>
      </p:sp>
      <p:pic>
        <p:nvPicPr>
          <p:cNvPr id="4" name="Picture 3"/>
          <p:cNvPicPr>
            <a:picLocks noChangeAspect="1"/>
          </p:cNvPicPr>
          <p:nvPr/>
        </p:nvPicPr>
        <p:blipFill>
          <a:blip r:embed="rId2"/>
          <a:stretch>
            <a:fillRect/>
          </a:stretch>
        </p:blipFill>
        <p:spPr>
          <a:xfrm>
            <a:off x="2819848" y="2945861"/>
            <a:ext cx="3607651" cy="2914982"/>
          </a:xfrm>
          <a:prstGeom prst="rect">
            <a:avLst/>
          </a:prstGeom>
        </p:spPr>
      </p:pic>
    </p:spTree>
    <p:extLst>
      <p:ext uri="{BB962C8B-B14F-4D97-AF65-F5344CB8AC3E}">
        <p14:creationId xmlns:p14="http://schemas.microsoft.com/office/powerpoint/2010/main" val="411218558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1162" y="70552"/>
            <a:ext cx="8229600" cy="3470107"/>
          </a:xfrm>
        </p:spPr>
        <p:txBody>
          <a:bodyPr>
            <a:normAutofit fontScale="90000"/>
          </a:bodyPr>
          <a:lstStyle/>
          <a:p>
            <a:pPr lvl="0" algn="l"/>
            <a:r>
              <a:rPr lang="en-US" dirty="0"/>
              <a:t>Morrie answers that he would exercise, go out to lunch with friends, take a walk in the evening, enjoy a good dinner, and dance for the rest of the night.</a:t>
            </a:r>
          </a:p>
        </p:txBody>
      </p:sp>
      <p:pic>
        <p:nvPicPr>
          <p:cNvPr id="4" name="Picture 3"/>
          <p:cNvPicPr>
            <a:picLocks noChangeAspect="1"/>
          </p:cNvPicPr>
          <p:nvPr/>
        </p:nvPicPr>
        <p:blipFill>
          <a:blip r:embed="rId2"/>
          <a:stretch>
            <a:fillRect/>
          </a:stretch>
        </p:blipFill>
        <p:spPr>
          <a:xfrm>
            <a:off x="3644900" y="3422650"/>
            <a:ext cx="2079360" cy="3068461"/>
          </a:xfrm>
          <a:prstGeom prst="rect">
            <a:avLst/>
          </a:prstGeom>
        </p:spPr>
      </p:pic>
    </p:spTree>
    <p:extLst>
      <p:ext uri="{BB962C8B-B14F-4D97-AF65-F5344CB8AC3E}">
        <p14:creationId xmlns:p14="http://schemas.microsoft.com/office/powerpoint/2010/main" val="396709111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1162" y="721460"/>
            <a:ext cx="8229600" cy="2038769"/>
          </a:xfrm>
        </p:spPr>
        <p:txBody>
          <a:bodyPr>
            <a:normAutofit fontScale="90000"/>
          </a:bodyPr>
          <a:lstStyle/>
          <a:p>
            <a:pPr lvl="0" algn="l"/>
            <a:r>
              <a:rPr lang="en-US" dirty="0"/>
              <a:t>Mitch realizes that Morrie used to do that everyday.  Thus Mitch realizes that Morrie is telling Mitch that everyday is a perfect day.</a:t>
            </a:r>
          </a:p>
        </p:txBody>
      </p:sp>
    </p:spTree>
    <p:extLst>
      <p:ext uri="{BB962C8B-B14F-4D97-AF65-F5344CB8AC3E}">
        <p14:creationId xmlns:p14="http://schemas.microsoft.com/office/powerpoint/2010/main" val="215810607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62984"/>
            <a:ext cx="7272339" cy="1339009"/>
          </a:xfrm>
        </p:spPr>
        <p:txBody>
          <a:bodyPr/>
          <a:lstStyle/>
          <a:p>
            <a:pPr lvl="0" algn="l"/>
            <a:r>
              <a:rPr lang="en-US" dirty="0"/>
              <a:t>Then Mitch went home.</a:t>
            </a:r>
          </a:p>
        </p:txBody>
      </p:sp>
      <p:pic>
        <p:nvPicPr>
          <p:cNvPr id="4" name="Picture 3" descr="hom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8222" y="1883834"/>
            <a:ext cx="4214033" cy="3160525"/>
          </a:xfrm>
          <a:prstGeom prst="rect">
            <a:avLst/>
          </a:prstGeom>
        </p:spPr>
      </p:pic>
    </p:spTree>
    <p:extLst>
      <p:ext uri="{BB962C8B-B14F-4D97-AF65-F5344CB8AC3E}">
        <p14:creationId xmlns:p14="http://schemas.microsoft.com/office/powerpoint/2010/main" val="364933532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2202990"/>
            <a:ext cx="7272339" cy="1339009"/>
          </a:xfrm>
        </p:spPr>
        <p:txBody>
          <a:bodyPr>
            <a:noAutofit/>
          </a:bodyPr>
          <a:lstStyle/>
          <a:p>
            <a:r>
              <a:rPr lang="en-US" dirty="0" smtClean="0"/>
              <a:t>The Fourteenth Tuesday</a:t>
            </a:r>
            <a:br>
              <a:rPr lang="en-US" dirty="0" smtClean="0"/>
            </a:br>
            <a:r>
              <a:rPr lang="en-US" i="1" dirty="0" smtClean="0"/>
              <a:t>We Say </a:t>
            </a:r>
            <a:r>
              <a:rPr lang="en-US" i="1" dirty="0"/>
              <a:t>G</a:t>
            </a:r>
            <a:r>
              <a:rPr lang="en-US" i="1" dirty="0" smtClean="0"/>
              <a:t>ood-Bye</a:t>
            </a:r>
            <a:endParaRPr lang="en-US" i="1" dirty="0"/>
          </a:p>
        </p:txBody>
      </p:sp>
    </p:spTree>
    <p:extLst>
      <p:ext uri="{BB962C8B-B14F-4D97-AF65-F5344CB8AC3E}">
        <p14:creationId xmlns:p14="http://schemas.microsoft.com/office/powerpoint/2010/main" val="1662048528"/>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l"/>
            <a:r>
              <a:rPr lang="en-US" dirty="0"/>
              <a:t>Mitch visits Morrie again</a:t>
            </a:r>
            <a:r>
              <a:rPr lang="en-US" dirty="0" smtClean="0"/>
              <a:t>.</a:t>
            </a:r>
            <a:endParaRPr lang="en-US" dirty="0"/>
          </a:p>
        </p:txBody>
      </p:sp>
      <p:pic>
        <p:nvPicPr>
          <p:cNvPr id="4" name="Picture 3" descr="Untitl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8427" y="1825093"/>
            <a:ext cx="2779591" cy="3913371"/>
          </a:xfrm>
          <a:prstGeom prst="rect">
            <a:avLst/>
          </a:prstGeom>
        </p:spPr>
      </p:pic>
      <p:pic>
        <p:nvPicPr>
          <p:cNvPr id="5" name="Picture 4" descr="Morri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5374" y="2295244"/>
            <a:ext cx="4090143" cy="3029510"/>
          </a:xfrm>
          <a:prstGeom prst="rect">
            <a:avLst/>
          </a:prstGeom>
        </p:spPr>
      </p:pic>
    </p:spTree>
    <p:extLst>
      <p:ext uri="{BB962C8B-B14F-4D97-AF65-F5344CB8AC3E}">
        <p14:creationId xmlns:p14="http://schemas.microsoft.com/office/powerpoint/2010/main" val="21745320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6068" y="415739"/>
            <a:ext cx="7272339" cy="1339009"/>
          </a:xfrm>
        </p:spPr>
        <p:txBody>
          <a:bodyPr>
            <a:normAutofit fontScale="90000"/>
          </a:bodyPr>
          <a:lstStyle/>
          <a:p>
            <a:pPr lvl="0" algn="l"/>
            <a:r>
              <a:rPr lang="en-US" dirty="0"/>
              <a:t>When Mitch sees Morrie he is lying in his bed.  Morrie is closed to dying.</a:t>
            </a:r>
          </a:p>
        </p:txBody>
      </p:sp>
      <p:pic>
        <p:nvPicPr>
          <p:cNvPr id="4" name="Picture 3"/>
          <p:cNvPicPr>
            <a:picLocks noChangeAspect="1"/>
          </p:cNvPicPr>
          <p:nvPr/>
        </p:nvPicPr>
        <p:blipFill>
          <a:blip r:embed="rId2"/>
          <a:stretch>
            <a:fillRect/>
          </a:stretch>
        </p:blipFill>
        <p:spPr>
          <a:xfrm>
            <a:off x="2681111" y="2582333"/>
            <a:ext cx="3911600" cy="3259667"/>
          </a:xfrm>
          <a:prstGeom prst="rect">
            <a:avLst/>
          </a:prstGeom>
        </p:spPr>
      </p:pic>
    </p:spTree>
    <p:extLst>
      <p:ext uri="{BB962C8B-B14F-4D97-AF65-F5344CB8AC3E}">
        <p14:creationId xmlns:p14="http://schemas.microsoft.com/office/powerpoint/2010/main" val="150687526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792011"/>
            <a:ext cx="7849162" cy="1339009"/>
          </a:xfrm>
        </p:spPr>
        <p:txBody>
          <a:bodyPr>
            <a:normAutofit fontScale="90000"/>
          </a:bodyPr>
          <a:lstStyle/>
          <a:p>
            <a:pPr lvl="0" algn="l"/>
            <a:r>
              <a:rPr lang="en-US" dirty="0"/>
              <a:t>Morrie is barely able to speak to Mitch.  Morrie and Mitch tell each other that they love one another.</a:t>
            </a:r>
          </a:p>
        </p:txBody>
      </p:sp>
      <p:pic>
        <p:nvPicPr>
          <p:cNvPr id="4" name="Picture 3"/>
          <p:cNvPicPr>
            <a:picLocks noChangeAspect="1"/>
          </p:cNvPicPr>
          <p:nvPr/>
        </p:nvPicPr>
        <p:blipFill>
          <a:blip r:embed="rId2"/>
          <a:stretch>
            <a:fillRect/>
          </a:stretch>
        </p:blipFill>
        <p:spPr>
          <a:xfrm>
            <a:off x="3073400" y="3170766"/>
            <a:ext cx="2997200" cy="2717800"/>
          </a:xfrm>
          <a:prstGeom prst="rect">
            <a:avLst/>
          </a:prstGeom>
        </p:spPr>
      </p:pic>
    </p:spTree>
    <p:extLst>
      <p:ext uri="{BB962C8B-B14F-4D97-AF65-F5344CB8AC3E}">
        <p14:creationId xmlns:p14="http://schemas.microsoft.com/office/powerpoint/2010/main" val="858845327"/>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708976"/>
            <a:ext cx="7660990" cy="1339009"/>
          </a:xfrm>
        </p:spPr>
        <p:txBody>
          <a:bodyPr>
            <a:normAutofit fontScale="90000"/>
          </a:bodyPr>
          <a:lstStyle/>
          <a:p>
            <a:pPr lvl="0" algn="l"/>
            <a:r>
              <a:rPr lang="en-US" dirty="0"/>
              <a:t>Mitch tells Morrie he will see him next Tuesday but Mitch knows Morrie is going to die before then.</a:t>
            </a:r>
          </a:p>
        </p:txBody>
      </p:sp>
    </p:spTree>
    <p:extLst>
      <p:ext uri="{BB962C8B-B14F-4D97-AF65-F5344CB8AC3E}">
        <p14:creationId xmlns:p14="http://schemas.microsoft.com/office/powerpoint/2010/main" val="1119607791"/>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274637"/>
            <a:ext cx="7731555" cy="1339009"/>
          </a:xfrm>
        </p:spPr>
        <p:txBody>
          <a:bodyPr>
            <a:normAutofit fontScale="90000"/>
          </a:bodyPr>
          <a:lstStyle/>
          <a:p>
            <a:pPr lvl="0" algn="l"/>
            <a:r>
              <a:rPr lang="en-US" dirty="0"/>
              <a:t>Mitch kisses Morrie on the head and then cries.</a:t>
            </a:r>
          </a:p>
        </p:txBody>
      </p:sp>
      <p:pic>
        <p:nvPicPr>
          <p:cNvPr id="4" name="Picture 3" descr="sa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3269" y="2459707"/>
            <a:ext cx="4160784" cy="3128293"/>
          </a:xfrm>
          <a:prstGeom prst="rect">
            <a:avLst/>
          </a:prstGeom>
        </p:spPr>
      </p:pic>
    </p:spTree>
    <p:extLst>
      <p:ext uri="{BB962C8B-B14F-4D97-AF65-F5344CB8AC3E}">
        <p14:creationId xmlns:p14="http://schemas.microsoft.com/office/powerpoint/2010/main" val="1947850153"/>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7567"/>
            <a:ext cx="7272339" cy="1339009"/>
          </a:xfrm>
        </p:spPr>
        <p:txBody>
          <a:bodyPr>
            <a:normAutofit/>
          </a:bodyPr>
          <a:lstStyle/>
          <a:p>
            <a:pPr lvl="0" algn="l"/>
            <a:r>
              <a:rPr lang="en-US" dirty="0"/>
              <a:t>Mitch goes home</a:t>
            </a:r>
            <a:r>
              <a:rPr lang="en-US" dirty="0" smtClean="0"/>
              <a:t>.</a:t>
            </a:r>
            <a:endParaRPr lang="en-US" dirty="0"/>
          </a:p>
        </p:txBody>
      </p:sp>
      <p:pic>
        <p:nvPicPr>
          <p:cNvPr id="4" name="Picture 3" descr="hom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5853" y="2039421"/>
            <a:ext cx="4204625" cy="3153469"/>
          </a:xfrm>
          <a:prstGeom prst="rect">
            <a:avLst/>
          </a:prstGeom>
        </p:spPr>
      </p:pic>
    </p:spTree>
    <p:extLst>
      <p:ext uri="{BB962C8B-B14F-4D97-AF65-F5344CB8AC3E}">
        <p14:creationId xmlns:p14="http://schemas.microsoft.com/office/powerpoint/2010/main" val="1793519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2497321"/>
            <a:ext cx="7272339" cy="1339009"/>
          </a:xfrm>
        </p:spPr>
        <p:txBody>
          <a:bodyPr/>
          <a:lstStyle/>
          <a:p>
            <a:r>
              <a:rPr lang="en-US" sz="8800" dirty="0" smtClean="0"/>
              <a:t>The Student</a:t>
            </a:r>
            <a:endParaRPr lang="en-US" sz="8800" dirty="0"/>
          </a:p>
        </p:txBody>
      </p:sp>
    </p:spTree>
    <p:extLst>
      <p:ext uri="{BB962C8B-B14F-4D97-AF65-F5344CB8AC3E}">
        <p14:creationId xmlns:p14="http://schemas.microsoft.com/office/powerpoint/2010/main" val="289298479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2414639"/>
            <a:ext cx="7272339" cy="1339009"/>
          </a:xfrm>
        </p:spPr>
        <p:txBody>
          <a:bodyPr/>
          <a:lstStyle/>
          <a:p>
            <a:r>
              <a:rPr lang="en-US" sz="8000" dirty="0" smtClean="0"/>
              <a:t>Graduation</a:t>
            </a:r>
            <a:endParaRPr lang="en-US" sz="8000" dirty="0"/>
          </a:p>
        </p:txBody>
      </p:sp>
    </p:spTree>
    <p:extLst>
      <p:ext uri="{BB962C8B-B14F-4D97-AF65-F5344CB8AC3E}">
        <p14:creationId xmlns:p14="http://schemas.microsoft.com/office/powerpoint/2010/main" val="288106997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274637"/>
            <a:ext cx="7684512" cy="1339009"/>
          </a:xfrm>
        </p:spPr>
        <p:txBody>
          <a:bodyPr>
            <a:normAutofit fontScale="90000"/>
          </a:bodyPr>
          <a:lstStyle/>
          <a:p>
            <a:pPr lvl="0" algn="l"/>
            <a:r>
              <a:rPr lang="en-US" dirty="0"/>
              <a:t>Morrie dies that Saturday in the morning.  </a:t>
            </a:r>
          </a:p>
        </p:txBody>
      </p:sp>
      <p:pic>
        <p:nvPicPr>
          <p:cNvPr id="4" name="Picture 3"/>
          <p:cNvPicPr>
            <a:picLocks noChangeAspect="1"/>
          </p:cNvPicPr>
          <p:nvPr/>
        </p:nvPicPr>
        <p:blipFill>
          <a:blip r:embed="rId2"/>
          <a:stretch>
            <a:fillRect/>
          </a:stretch>
        </p:blipFill>
        <p:spPr>
          <a:xfrm>
            <a:off x="1571255" y="1978377"/>
            <a:ext cx="6383837" cy="4286956"/>
          </a:xfrm>
          <a:prstGeom prst="rect">
            <a:avLst/>
          </a:prstGeom>
        </p:spPr>
      </p:pic>
    </p:spTree>
    <p:extLst>
      <p:ext uri="{BB962C8B-B14F-4D97-AF65-F5344CB8AC3E}">
        <p14:creationId xmlns:p14="http://schemas.microsoft.com/office/powerpoint/2010/main" val="3802092772"/>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274637"/>
            <a:ext cx="7708033" cy="1339009"/>
          </a:xfrm>
        </p:spPr>
        <p:txBody>
          <a:bodyPr>
            <a:normAutofit fontScale="90000"/>
          </a:bodyPr>
          <a:lstStyle/>
          <a:p>
            <a:pPr lvl="0" algn="l"/>
            <a:r>
              <a:rPr lang="en-US" dirty="0"/>
              <a:t>The funeral for Morrie was small and everyone was sad.</a:t>
            </a:r>
          </a:p>
        </p:txBody>
      </p:sp>
      <p:pic>
        <p:nvPicPr>
          <p:cNvPr id="4" name="Picture 3" descr="sa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5301" y="2149261"/>
            <a:ext cx="4947810" cy="3720020"/>
          </a:xfrm>
          <a:prstGeom prst="rect">
            <a:avLst/>
          </a:prstGeom>
        </p:spPr>
      </p:pic>
    </p:spTree>
    <p:extLst>
      <p:ext uri="{BB962C8B-B14F-4D97-AF65-F5344CB8AC3E}">
        <p14:creationId xmlns:p14="http://schemas.microsoft.com/office/powerpoint/2010/main" val="1350708846"/>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118" y="777913"/>
            <a:ext cx="8229600" cy="2242892"/>
          </a:xfrm>
        </p:spPr>
        <p:txBody>
          <a:bodyPr>
            <a:normAutofit fontScale="90000"/>
          </a:bodyPr>
          <a:lstStyle/>
          <a:p>
            <a:pPr lvl="0" algn="l"/>
            <a:r>
              <a:rPr lang="en-US" dirty="0"/>
              <a:t>Mitch talked to Morrie in his head during the funeral.  Even though Morrie could not respond to Mitch, this made Mitch feel better.</a:t>
            </a:r>
          </a:p>
        </p:txBody>
      </p:sp>
    </p:spTree>
    <p:extLst>
      <p:ext uri="{BB962C8B-B14F-4D97-AF65-F5344CB8AC3E}">
        <p14:creationId xmlns:p14="http://schemas.microsoft.com/office/powerpoint/2010/main" val="3472239978"/>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2461672"/>
            <a:ext cx="7272339" cy="1339009"/>
          </a:xfrm>
        </p:spPr>
        <p:txBody>
          <a:bodyPr/>
          <a:lstStyle/>
          <a:p>
            <a:r>
              <a:rPr lang="en-US" sz="8800" dirty="0" smtClean="0"/>
              <a:t>Conclusion</a:t>
            </a:r>
            <a:endParaRPr lang="en-US" sz="8800" dirty="0"/>
          </a:p>
        </p:txBody>
      </p:sp>
    </p:spTree>
    <p:extLst>
      <p:ext uri="{BB962C8B-B14F-4D97-AF65-F5344CB8AC3E}">
        <p14:creationId xmlns:p14="http://schemas.microsoft.com/office/powerpoint/2010/main" val="2011721182"/>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486281"/>
            <a:ext cx="7272339" cy="1339009"/>
          </a:xfrm>
        </p:spPr>
        <p:txBody>
          <a:bodyPr>
            <a:normAutofit fontScale="90000"/>
          </a:bodyPr>
          <a:lstStyle/>
          <a:p>
            <a:pPr lvl="0" algn="l"/>
            <a:r>
              <a:rPr lang="en-US" dirty="0"/>
              <a:t>Mitch turned all of his talks with Morrie into the book you just read.</a:t>
            </a:r>
          </a:p>
        </p:txBody>
      </p:sp>
    </p:spTree>
    <p:extLst>
      <p:ext uri="{BB962C8B-B14F-4D97-AF65-F5344CB8AC3E}">
        <p14:creationId xmlns:p14="http://schemas.microsoft.com/office/powerpoint/2010/main" val="3073321523"/>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274637"/>
            <a:ext cx="7755076" cy="1339009"/>
          </a:xfrm>
        </p:spPr>
        <p:txBody>
          <a:bodyPr>
            <a:normAutofit fontScale="90000"/>
          </a:bodyPr>
          <a:lstStyle/>
          <a:p>
            <a:pPr lvl="0" algn="l"/>
            <a:r>
              <a:rPr lang="en-US" dirty="0"/>
              <a:t>Morrie and Mitch came up with the title together.</a:t>
            </a:r>
          </a:p>
        </p:txBody>
      </p:sp>
    </p:spTree>
    <p:extLst>
      <p:ext uri="{BB962C8B-B14F-4D97-AF65-F5344CB8AC3E}">
        <p14:creationId xmlns:p14="http://schemas.microsoft.com/office/powerpoint/2010/main" val="3017484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8229" y="274637"/>
            <a:ext cx="8229600" cy="1721241"/>
          </a:xfrm>
        </p:spPr>
        <p:txBody>
          <a:bodyPr>
            <a:normAutofit/>
          </a:bodyPr>
          <a:lstStyle/>
          <a:p>
            <a:pPr lvl="0" algn="l"/>
            <a:r>
              <a:rPr lang="en-US" sz="4000" dirty="0"/>
              <a:t>Mitch did not keep in touch with Morrie for the 16 years</a:t>
            </a:r>
            <a:r>
              <a:rPr lang="en-US" sz="4000" dirty="0" smtClean="0"/>
              <a:t>.</a:t>
            </a:r>
            <a:endParaRPr lang="en-US" sz="4000" dirty="0"/>
          </a:p>
        </p:txBody>
      </p:sp>
    </p:spTree>
    <p:extLst>
      <p:ext uri="{BB962C8B-B14F-4D97-AF65-F5344CB8AC3E}">
        <p14:creationId xmlns:p14="http://schemas.microsoft.com/office/powerpoint/2010/main" val="3671989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7640" y="525792"/>
            <a:ext cx="8229600" cy="1948046"/>
          </a:xfrm>
        </p:spPr>
        <p:txBody>
          <a:bodyPr>
            <a:normAutofit fontScale="90000"/>
          </a:bodyPr>
          <a:lstStyle/>
          <a:p>
            <a:pPr lvl="0" algn="l"/>
            <a:r>
              <a:rPr lang="en-US" dirty="0"/>
              <a:t>Since graduating from college a lot of things have happened to Mitch.</a:t>
            </a:r>
            <a:br>
              <a:rPr lang="en-US" dirty="0"/>
            </a:br>
            <a:endParaRPr lang="en-US" dirty="0"/>
          </a:p>
        </p:txBody>
      </p:sp>
    </p:spTree>
    <p:extLst>
      <p:ext uri="{BB962C8B-B14F-4D97-AF65-F5344CB8AC3E}">
        <p14:creationId xmlns:p14="http://schemas.microsoft.com/office/powerpoint/2010/main" val="3605604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This is a true story.  Mitch and Morrie were real people.</a:t>
            </a:r>
            <a:endParaRPr lang="en-US" dirty="0"/>
          </a:p>
        </p:txBody>
      </p:sp>
      <p:pic>
        <p:nvPicPr>
          <p:cNvPr id="4" name="Picture 3"/>
          <p:cNvPicPr>
            <a:picLocks noChangeAspect="1"/>
          </p:cNvPicPr>
          <p:nvPr/>
        </p:nvPicPr>
        <p:blipFill>
          <a:blip r:embed="rId2"/>
          <a:stretch>
            <a:fillRect/>
          </a:stretch>
        </p:blipFill>
        <p:spPr>
          <a:xfrm>
            <a:off x="4274475" y="2550817"/>
            <a:ext cx="4086888" cy="3022594"/>
          </a:xfrm>
          <a:prstGeom prst="rect">
            <a:avLst/>
          </a:prstGeom>
        </p:spPr>
      </p:pic>
      <p:pic>
        <p:nvPicPr>
          <p:cNvPr id="5" name="Picture 4"/>
          <p:cNvPicPr>
            <a:picLocks noChangeAspect="1"/>
          </p:cNvPicPr>
          <p:nvPr/>
        </p:nvPicPr>
        <p:blipFill>
          <a:blip r:embed="rId3"/>
          <a:stretch>
            <a:fillRect/>
          </a:stretch>
        </p:blipFill>
        <p:spPr>
          <a:xfrm>
            <a:off x="1089024" y="2044699"/>
            <a:ext cx="2774358" cy="3909323"/>
          </a:xfrm>
          <a:prstGeom prst="rect">
            <a:avLst/>
          </a:prstGeom>
        </p:spPr>
      </p:pic>
    </p:spTree>
    <p:extLst>
      <p:ext uri="{BB962C8B-B14F-4D97-AF65-F5344CB8AC3E}">
        <p14:creationId xmlns:p14="http://schemas.microsoft.com/office/powerpoint/2010/main" val="23917976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080" y="410718"/>
            <a:ext cx="8229600" cy="1325562"/>
          </a:xfrm>
        </p:spPr>
        <p:txBody>
          <a:bodyPr>
            <a:normAutofit fontScale="90000"/>
          </a:bodyPr>
          <a:lstStyle/>
          <a:p>
            <a:pPr lvl="0" algn="l"/>
            <a:r>
              <a:rPr lang="en-US" dirty="0"/>
              <a:t>First Mitch’s favorite uncle died from cancer.  This made Mitch very sad.</a:t>
            </a:r>
          </a:p>
        </p:txBody>
      </p:sp>
      <p:pic>
        <p:nvPicPr>
          <p:cNvPr id="4" name="Picture 3" descr="sa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4861" y="2452871"/>
            <a:ext cx="4089076" cy="3074379"/>
          </a:xfrm>
          <a:prstGeom prst="rect">
            <a:avLst/>
          </a:prstGeom>
        </p:spPr>
      </p:pic>
    </p:spTree>
    <p:extLst>
      <p:ext uri="{BB962C8B-B14F-4D97-AF65-F5344CB8AC3E}">
        <p14:creationId xmlns:p14="http://schemas.microsoft.com/office/powerpoint/2010/main" val="986688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2860" y="298155"/>
            <a:ext cx="8229600" cy="1675880"/>
          </a:xfrm>
        </p:spPr>
        <p:txBody>
          <a:bodyPr>
            <a:normAutofit fontScale="90000"/>
          </a:bodyPr>
          <a:lstStyle/>
          <a:p>
            <a:pPr lvl="0" algn="l"/>
            <a:r>
              <a:rPr lang="en-US" dirty="0"/>
              <a:t>Then Mitch got a job writing about sports.</a:t>
            </a:r>
            <a:br>
              <a:rPr lang="en-US" dirty="0"/>
            </a:br>
            <a:endParaRPr lang="en-US" dirty="0"/>
          </a:p>
        </p:txBody>
      </p:sp>
      <p:pic>
        <p:nvPicPr>
          <p:cNvPr id="4" name="Picture 3"/>
          <p:cNvPicPr>
            <a:picLocks noChangeAspect="1"/>
          </p:cNvPicPr>
          <p:nvPr/>
        </p:nvPicPr>
        <p:blipFill>
          <a:blip r:embed="rId2"/>
          <a:stretch>
            <a:fillRect/>
          </a:stretch>
        </p:blipFill>
        <p:spPr>
          <a:xfrm>
            <a:off x="3263900" y="2094821"/>
            <a:ext cx="3166532" cy="3766021"/>
          </a:xfrm>
          <a:prstGeom prst="rect">
            <a:avLst/>
          </a:prstGeom>
        </p:spPr>
      </p:pic>
    </p:spTree>
    <p:extLst>
      <p:ext uri="{BB962C8B-B14F-4D97-AF65-F5344CB8AC3E}">
        <p14:creationId xmlns:p14="http://schemas.microsoft.com/office/powerpoint/2010/main" val="7290911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410717"/>
            <a:ext cx="7272339" cy="1339009"/>
          </a:xfrm>
        </p:spPr>
        <p:txBody>
          <a:bodyPr>
            <a:normAutofit fontScale="90000"/>
          </a:bodyPr>
          <a:lstStyle/>
          <a:p>
            <a:pPr lvl="0" algn="l"/>
            <a:r>
              <a:rPr lang="en-US" dirty="0"/>
              <a:t>Next he bought a big house, a new car, and made a lot of money.</a:t>
            </a:r>
          </a:p>
        </p:txBody>
      </p:sp>
      <p:pic>
        <p:nvPicPr>
          <p:cNvPr id="4" name="Picture 3"/>
          <p:cNvPicPr>
            <a:picLocks noChangeAspect="1"/>
          </p:cNvPicPr>
          <p:nvPr/>
        </p:nvPicPr>
        <p:blipFill>
          <a:blip r:embed="rId2"/>
          <a:stretch>
            <a:fillRect/>
          </a:stretch>
        </p:blipFill>
        <p:spPr>
          <a:xfrm>
            <a:off x="776492" y="2761496"/>
            <a:ext cx="3289300" cy="2463800"/>
          </a:xfrm>
          <a:prstGeom prst="rect">
            <a:avLst/>
          </a:prstGeom>
        </p:spPr>
      </p:pic>
      <p:pic>
        <p:nvPicPr>
          <p:cNvPr id="5" name="Picture 4"/>
          <p:cNvPicPr>
            <a:picLocks noChangeAspect="1"/>
          </p:cNvPicPr>
          <p:nvPr/>
        </p:nvPicPr>
        <p:blipFill>
          <a:blip r:embed="rId3"/>
          <a:stretch>
            <a:fillRect/>
          </a:stretch>
        </p:blipFill>
        <p:spPr>
          <a:xfrm>
            <a:off x="5207898" y="1745496"/>
            <a:ext cx="3606800" cy="2247900"/>
          </a:xfrm>
          <a:prstGeom prst="rect">
            <a:avLst/>
          </a:prstGeom>
        </p:spPr>
      </p:pic>
      <p:pic>
        <p:nvPicPr>
          <p:cNvPr id="6" name="Picture 5"/>
          <p:cNvPicPr>
            <a:picLocks noChangeAspect="1"/>
          </p:cNvPicPr>
          <p:nvPr/>
        </p:nvPicPr>
        <p:blipFill>
          <a:blip r:embed="rId4"/>
          <a:stretch>
            <a:fillRect/>
          </a:stretch>
        </p:blipFill>
        <p:spPr>
          <a:xfrm>
            <a:off x="4253964" y="4214085"/>
            <a:ext cx="2566471" cy="2337127"/>
          </a:xfrm>
          <a:prstGeom prst="rect">
            <a:avLst/>
          </a:prstGeom>
        </p:spPr>
      </p:pic>
    </p:spTree>
    <p:extLst>
      <p:ext uri="{BB962C8B-B14F-4D97-AF65-F5344CB8AC3E}">
        <p14:creationId xmlns:p14="http://schemas.microsoft.com/office/powerpoint/2010/main" val="41222330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388037"/>
            <a:ext cx="7618468" cy="1339009"/>
          </a:xfrm>
        </p:spPr>
        <p:txBody>
          <a:bodyPr>
            <a:normAutofit fontScale="90000"/>
          </a:bodyPr>
          <a:lstStyle/>
          <a:p>
            <a:pPr lvl="0" algn="l"/>
            <a:r>
              <a:rPr lang="en-US" dirty="0"/>
              <a:t>He also married a girl named Janine.  Janine loves Mitch a lot. </a:t>
            </a:r>
          </a:p>
        </p:txBody>
      </p:sp>
      <p:pic>
        <p:nvPicPr>
          <p:cNvPr id="4" name="Picture 3"/>
          <p:cNvPicPr>
            <a:picLocks noChangeAspect="1"/>
          </p:cNvPicPr>
          <p:nvPr/>
        </p:nvPicPr>
        <p:blipFill>
          <a:blip r:embed="rId2"/>
          <a:stretch>
            <a:fillRect/>
          </a:stretch>
        </p:blipFill>
        <p:spPr>
          <a:xfrm>
            <a:off x="2730499" y="2311400"/>
            <a:ext cx="4493755" cy="2721132"/>
          </a:xfrm>
          <a:prstGeom prst="rect">
            <a:avLst/>
          </a:prstGeom>
        </p:spPr>
      </p:pic>
    </p:spTree>
    <p:extLst>
      <p:ext uri="{BB962C8B-B14F-4D97-AF65-F5344CB8AC3E}">
        <p14:creationId xmlns:p14="http://schemas.microsoft.com/office/powerpoint/2010/main" val="29136793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8772" y="456078"/>
            <a:ext cx="8229600" cy="1325562"/>
          </a:xfrm>
        </p:spPr>
        <p:txBody>
          <a:bodyPr>
            <a:normAutofit fontScale="90000"/>
          </a:bodyPr>
          <a:lstStyle/>
          <a:p>
            <a:pPr lvl="0" algn="l"/>
            <a:r>
              <a:rPr lang="en-US" dirty="0"/>
              <a:t>Even with all things Mitch was sad.  </a:t>
            </a:r>
            <a:br>
              <a:rPr lang="en-US" dirty="0"/>
            </a:br>
            <a:endParaRPr lang="en-US" dirty="0"/>
          </a:p>
        </p:txBody>
      </p:sp>
      <p:pic>
        <p:nvPicPr>
          <p:cNvPr id="4" name="Picture 3" descr="sa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9835" y="2337103"/>
            <a:ext cx="3928881" cy="2953936"/>
          </a:xfrm>
          <a:prstGeom prst="rect">
            <a:avLst/>
          </a:prstGeom>
        </p:spPr>
      </p:pic>
    </p:spTree>
    <p:extLst>
      <p:ext uri="{BB962C8B-B14F-4D97-AF65-F5344CB8AC3E}">
        <p14:creationId xmlns:p14="http://schemas.microsoft.com/office/powerpoint/2010/main" val="37609177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2111717"/>
            <a:ext cx="7272339" cy="1339009"/>
          </a:xfrm>
        </p:spPr>
        <p:txBody>
          <a:bodyPr/>
          <a:lstStyle/>
          <a:p>
            <a:r>
              <a:rPr lang="en-US" sz="7200" dirty="0" smtClean="0"/>
              <a:t>The Audiovisual</a:t>
            </a:r>
            <a:endParaRPr lang="en-US" sz="7200" dirty="0"/>
          </a:p>
        </p:txBody>
      </p:sp>
    </p:spTree>
    <p:extLst>
      <p:ext uri="{BB962C8B-B14F-4D97-AF65-F5344CB8AC3E}">
        <p14:creationId xmlns:p14="http://schemas.microsoft.com/office/powerpoint/2010/main" val="31972074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2294" y="274638"/>
            <a:ext cx="8229600" cy="1675880"/>
          </a:xfrm>
        </p:spPr>
        <p:txBody>
          <a:bodyPr>
            <a:normAutofit fontScale="90000"/>
          </a:bodyPr>
          <a:lstStyle/>
          <a:p>
            <a:pPr lvl="0" algn="l"/>
            <a:r>
              <a:rPr lang="en-US" dirty="0"/>
              <a:t>Back at Morrie’s house, Morrie was getting ready to go on TV.</a:t>
            </a:r>
            <a:br>
              <a:rPr lang="en-US" dirty="0"/>
            </a:br>
            <a:endParaRPr lang="en-US" dirty="0"/>
          </a:p>
        </p:txBody>
      </p:sp>
      <p:pic>
        <p:nvPicPr>
          <p:cNvPr id="4" name="Picture 3"/>
          <p:cNvPicPr>
            <a:picLocks noChangeAspect="1"/>
          </p:cNvPicPr>
          <p:nvPr/>
        </p:nvPicPr>
        <p:blipFill>
          <a:blip r:embed="rId2"/>
          <a:stretch>
            <a:fillRect/>
          </a:stretch>
        </p:blipFill>
        <p:spPr>
          <a:xfrm>
            <a:off x="1406677" y="1453504"/>
            <a:ext cx="6825863" cy="5154633"/>
          </a:xfrm>
          <a:prstGeom prst="rect">
            <a:avLst/>
          </a:prstGeom>
        </p:spPr>
      </p:pic>
      <p:pic>
        <p:nvPicPr>
          <p:cNvPr id="5" name="Picture 4" descr="Morri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0777" y="2647666"/>
            <a:ext cx="3174106" cy="2351015"/>
          </a:xfrm>
          <a:prstGeom prst="rect">
            <a:avLst/>
          </a:prstGeom>
        </p:spPr>
      </p:pic>
    </p:spTree>
    <p:extLst>
      <p:ext uri="{BB962C8B-B14F-4D97-AF65-F5344CB8AC3E}">
        <p14:creationId xmlns:p14="http://schemas.microsoft.com/office/powerpoint/2010/main" val="13792169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2294" y="932358"/>
            <a:ext cx="8229600" cy="2492376"/>
          </a:xfrm>
        </p:spPr>
        <p:txBody>
          <a:bodyPr>
            <a:normAutofit fontScale="90000"/>
          </a:bodyPr>
          <a:lstStyle/>
          <a:p>
            <a:pPr lvl="0" algn="l"/>
            <a:r>
              <a:rPr lang="en-US" dirty="0"/>
              <a:t>For someone was who dying, Morrie was still happy.  He wanted to share all of his lessons he learned throughout his life.  Morrie was very wise.</a:t>
            </a:r>
            <a:br>
              <a:rPr lang="en-US" dirty="0"/>
            </a:br>
            <a:endParaRPr lang="en-US" dirty="0"/>
          </a:p>
        </p:txBody>
      </p:sp>
      <p:pic>
        <p:nvPicPr>
          <p:cNvPr id="4" name="Picture 3"/>
          <p:cNvPicPr>
            <a:picLocks noChangeAspect="1"/>
          </p:cNvPicPr>
          <p:nvPr/>
        </p:nvPicPr>
        <p:blipFill>
          <a:blip r:embed="rId2"/>
          <a:stretch>
            <a:fillRect/>
          </a:stretch>
        </p:blipFill>
        <p:spPr>
          <a:xfrm>
            <a:off x="2819400" y="3768806"/>
            <a:ext cx="3492500" cy="2336800"/>
          </a:xfrm>
          <a:prstGeom prst="rect">
            <a:avLst/>
          </a:prstGeom>
        </p:spPr>
      </p:pic>
    </p:spTree>
    <p:extLst>
      <p:ext uri="{BB962C8B-B14F-4D97-AF65-F5344CB8AC3E}">
        <p14:creationId xmlns:p14="http://schemas.microsoft.com/office/powerpoint/2010/main" val="35096114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250" y="274637"/>
            <a:ext cx="8229600" cy="2741861"/>
          </a:xfrm>
        </p:spPr>
        <p:txBody>
          <a:bodyPr>
            <a:normAutofit fontScale="90000"/>
          </a:bodyPr>
          <a:lstStyle/>
          <a:p>
            <a:pPr lvl="0" algn="l"/>
            <a:r>
              <a:rPr lang="en-US" dirty="0"/>
              <a:t>When a man named Ted Koppel found out about Morrie, he wanted to interview Morrie for his TV show called “Nightline.”</a:t>
            </a:r>
          </a:p>
        </p:txBody>
      </p:sp>
      <p:pic>
        <p:nvPicPr>
          <p:cNvPr id="4" name="Picture 3"/>
          <p:cNvPicPr>
            <a:picLocks noChangeAspect="1"/>
          </p:cNvPicPr>
          <p:nvPr/>
        </p:nvPicPr>
        <p:blipFill>
          <a:blip r:embed="rId2"/>
          <a:stretch>
            <a:fillRect/>
          </a:stretch>
        </p:blipFill>
        <p:spPr>
          <a:xfrm>
            <a:off x="3657600" y="3016498"/>
            <a:ext cx="2505044" cy="3340059"/>
          </a:xfrm>
          <a:prstGeom prst="rect">
            <a:avLst/>
          </a:prstGeom>
        </p:spPr>
      </p:pic>
    </p:spTree>
    <p:extLst>
      <p:ext uri="{BB962C8B-B14F-4D97-AF65-F5344CB8AC3E}">
        <p14:creationId xmlns:p14="http://schemas.microsoft.com/office/powerpoint/2010/main" val="6246977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2294" y="274637"/>
            <a:ext cx="8229600" cy="3626399"/>
          </a:xfrm>
        </p:spPr>
        <p:txBody>
          <a:bodyPr>
            <a:normAutofit fontScale="90000"/>
          </a:bodyPr>
          <a:lstStyle/>
          <a:p>
            <a:pPr lvl="0" algn="l"/>
            <a:r>
              <a:rPr lang="en-US" dirty="0"/>
              <a:t>Mitch was watching TV at his home.  Mitch ended up watching the show  “Nightline.”  When he heard his professor’s name and that he was dying, he froze.  </a:t>
            </a:r>
            <a:br>
              <a:rPr lang="en-US" dirty="0"/>
            </a:br>
            <a:endParaRPr lang="en-US" dirty="0"/>
          </a:p>
        </p:txBody>
      </p:sp>
      <p:pic>
        <p:nvPicPr>
          <p:cNvPr id="4" name="Picture 3"/>
          <p:cNvPicPr>
            <a:picLocks noChangeAspect="1"/>
          </p:cNvPicPr>
          <p:nvPr/>
        </p:nvPicPr>
        <p:blipFill>
          <a:blip r:embed="rId2"/>
          <a:stretch>
            <a:fillRect/>
          </a:stretch>
        </p:blipFill>
        <p:spPr>
          <a:xfrm>
            <a:off x="3259939" y="3579001"/>
            <a:ext cx="3043834" cy="3043834"/>
          </a:xfrm>
          <a:prstGeom prst="rect">
            <a:avLst/>
          </a:prstGeom>
        </p:spPr>
      </p:pic>
    </p:spTree>
    <p:extLst>
      <p:ext uri="{BB962C8B-B14F-4D97-AF65-F5344CB8AC3E}">
        <p14:creationId xmlns:p14="http://schemas.microsoft.com/office/powerpoint/2010/main" val="1464179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2429280"/>
            <a:ext cx="7272339" cy="1339009"/>
          </a:xfrm>
        </p:spPr>
        <p:txBody>
          <a:bodyPr/>
          <a:lstStyle/>
          <a:p>
            <a:r>
              <a:rPr lang="en-US" sz="8000" dirty="0" smtClean="0"/>
              <a:t>The Curriculum</a:t>
            </a:r>
            <a:endParaRPr lang="en-US" sz="8000" dirty="0"/>
          </a:p>
        </p:txBody>
      </p:sp>
    </p:spTree>
    <p:extLst>
      <p:ext uri="{BB962C8B-B14F-4D97-AF65-F5344CB8AC3E}">
        <p14:creationId xmlns:p14="http://schemas.microsoft.com/office/powerpoint/2010/main" val="37492606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816" y="501438"/>
            <a:ext cx="8229600" cy="1970726"/>
          </a:xfrm>
        </p:spPr>
        <p:txBody>
          <a:bodyPr>
            <a:normAutofit fontScale="90000"/>
          </a:bodyPr>
          <a:lstStyle/>
          <a:p>
            <a:pPr lvl="0" algn="l"/>
            <a:r>
              <a:rPr lang="en-US" dirty="0"/>
              <a:t>Mitch became very sad and felt very guilty for not keeping in touch with Morrie.</a:t>
            </a:r>
            <a:br>
              <a:rPr lang="en-US" dirty="0"/>
            </a:br>
            <a:endParaRPr lang="en-US" dirty="0"/>
          </a:p>
        </p:txBody>
      </p:sp>
      <p:pic>
        <p:nvPicPr>
          <p:cNvPr id="4" name="Picture 3" descr="sa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0890" y="2925015"/>
            <a:ext cx="3678889" cy="2765979"/>
          </a:xfrm>
          <a:prstGeom prst="rect">
            <a:avLst/>
          </a:prstGeom>
        </p:spPr>
      </p:pic>
    </p:spTree>
    <p:extLst>
      <p:ext uri="{BB962C8B-B14F-4D97-AF65-F5344CB8AC3E}">
        <p14:creationId xmlns:p14="http://schemas.microsoft.com/office/powerpoint/2010/main" val="23873174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2361234"/>
            <a:ext cx="7272339" cy="1339009"/>
          </a:xfrm>
        </p:spPr>
        <p:txBody>
          <a:bodyPr/>
          <a:lstStyle/>
          <a:p>
            <a:r>
              <a:rPr lang="en-US" sz="8000" dirty="0" smtClean="0"/>
              <a:t>The Orientation</a:t>
            </a:r>
            <a:endParaRPr lang="en-US" sz="8000" dirty="0"/>
          </a:p>
        </p:txBody>
      </p:sp>
    </p:spTree>
    <p:extLst>
      <p:ext uri="{BB962C8B-B14F-4D97-AF65-F5344CB8AC3E}">
        <p14:creationId xmlns:p14="http://schemas.microsoft.com/office/powerpoint/2010/main" val="21588014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1728" y="459426"/>
            <a:ext cx="8229600" cy="2061448"/>
          </a:xfrm>
        </p:spPr>
        <p:txBody>
          <a:bodyPr>
            <a:normAutofit fontScale="90000"/>
          </a:bodyPr>
          <a:lstStyle/>
          <a:p>
            <a:pPr lvl="0" algn="l"/>
            <a:r>
              <a:rPr lang="en-US" dirty="0"/>
              <a:t>After seeing Morrie on TV Mitch called him.  They made plans for Mitch to come and visit Morrie.</a:t>
            </a:r>
            <a:br>
              <a:rPr lang="en-US" dirty="0"/>
            </a:br>
            <a:endParaRPr lang="en-US" dirty="0"/>
          </a:p>
        </p:txBody>
      </p:sp>
      <p:pic>
        <p:nvPicPr>
          <p:cNvPr id="4" name="Picture 3" descr="Untitl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8065" y="2520874"/>
            <a:ext cx="2779591" cy="3913371"/>
          </a:xfrm>
          <a:prstGeom prst="rect">
            <a:avLst/>
          </a:prstGeom>
        </p:spPr>
      </p:pic>
      <p:pic>
        <p:nvPicPr>
          <p:cNvPr id="5" name="Picture 4"/>
          <p:cNvPicPr>
            <a:picLocks noChangeAspect="1"/>
          </p:cNvPicPr>
          <p:nvPr/>
        </p:nvPicPr>
        <p:blipFill>
          <a:blip r:embed="rId3"/>
          <a:stretch>
            <a:fillRect/>
          </a:stretch>
        </p:blipFill>
        <p:spPr>
          <a:xfrm>
            <a:off x="1021728" y="3429000"/>
            <a:ext cx="3289300" cy="2463800"/>
          </a:xfrm>
          <a:prstGeom prst="rect">
            <a:avLst/>
          </a:prstGeom>
        </p:spPr>
      </p:pic>
    </p:spTree>
    <p:extLst>
      <p:ext uri="{BB962C8B-B14F-4D97-AF65-F5344CB8AC3E}">
        <p14:creationId xmlns:p14="http://schemas.microsoft.com/office/powerpoint/2010/main" val="28752902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118" y="661872"/>
            <a:ext cx="8229600" cy="2242892"/>
          </a:xfrm>
        </p:spPr>
        <p:txBody>
          <a:bodyPr>
            <a:normAutofit fontScale="90000"/>
          </a:bodyPr>
          <a:lstStyle/>
          <a:p>
            <a:pPr lvl="0" algn="l"/>
            <a:r>
              <a:rPr lang="en-US" dirty="0"/>
              <a:t>When Mitch got to Morrie’s house, Morrie was so happy to see Mitch that he gave Mitch a big hug.</a:t>
            </a:r>
            <a:br>
              <a:rPr lang="en-US" dirty="0"/>
            </a:br>
            <a:endParaRPr lang="en-US" dirty="0"/>
          </a:p>
        </p:txBody>
      </p:sp>
      <p:pic>
        <p:nvPicPr>
          <p:cNvPr id="4" name="Picture 3"/>
          <p:cNvPicPr>
            <a:picLocks noChangeAspect="1"/>
          </p:cNvPicPr>
          <p:nvPr/>
        </p:nvPicPr>
        <p:blipFill>
          <a:blip r:embed="rId2"/>
          <a:stretch>
            <a:fillRect/>
          </a:stretch>
        </p:blipFill>
        <p:spPr>
          <a:xfrm>
            <a:off x="3200400" y="2904764"/>
            <a:ext cx="2730500" cy="2984500"/>
          </a:xfrm>
          <a:prstGeom prst="rect">
            <a:avLst/>
          </a:prstGeom>
        </p:spPr>
      </p:pic>
    </p:spTree>
    <p:extLst>
      <p:ext uri="{BB962C8B-B14F-4D97-AF65-F5344CB8AC3E}">
        <p14:creationId xmlns:p14="http://schemas.microsoft.com/office/powerpoint/2010/main" val="22625018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1728" y="503949"/>
            <a:ext cx="8229600" cy="1880004"/>
          </a:xfrm>
        </p:spPr>
        <p:txBody>
          <a:bodyPr>
            <a:normAutofit fontScale="90000"/>
          </a:bodyPr>
          <a:lstStyle/>
          <a:p>
            <a:pPr lvl="0" algn="l"/>
            <a:r>
              <a:rPr lang="en-US" dirty="0"/>
              <a:t>Mitch was glad he got to see his friend, but he was very sad to see how sick Morrie looked.</a:t>
            </a:r>
            <a:br>
              <a:rPr lang="en-US" dirty="0"/>
            </a:br>
            <a:endParaRPr lang="en-US" dirty="0"/>
          </a:p>
        </p:txBody>
      </p:sp>
      <p:pic>
        <p:nvPicPr>
          <p:cNvPr id="4" name="Picture 3" descr="sic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1552" y="2313587"/>
            <a:ext cx="2639392" cy="2724730"/>
          </a:xfrm>
          <a:prstGeom prst="rect">
            <a:avLst/>
          </a:prstGeom>
        </p:spPr>
      </p:pic>
      <p:pic>
        <p:nvPicPr>
          <p:cNvPr id="5" name="Picture 4" descr="sa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4947" y="2563506"/>
            <a:ext cx="3291621" cy="2474811"/>
          </a:xfrm>
          <a:prstGeom prst="rect">
            <a:avLst/>
          </a:prstGeom>
        </p:spPr>
      </p:pic>
      <p:sp>
        <p:nvSpPr>
          <p:cNvPr id="6" name="TextBox 5"/>
          <p:cNvSpPr txBox="1"/>
          <p:nvPr/>
        </p:nvSpPr>
        <p:spPr>
          <a:xfrm>
            <a:off x="6252231" y="5643961"/>
            <a:ext cx="1501358" cy="646331"/>
          </a:xfrm>
          <a:prstGeom prst="rect">
            <a:avLst/>
          </a:prstGeom>
          <a:noFill/>
        </p:spPr>
        <p:txBody>
          <a:bodyPr wrap="none" rtlCol="0">
            <a:spAutoFit/>
          </a:bodyPr>
          <a:lstStyle/>
          <a:p>
            <a:r>
              <a:rPr lang="en-US" sz="3600" dirty="0" smtClean="0"/>
              <a:t>Morrie</a:t>
            </a:r>
            <a:endParaRPr lang="en-US" sz="3600" dirty="0"/>
          </a:p>
        </p:txBody>
      </p:sp>
      <p:sp>
        <p:nvSpPr>
          <p:cNvPr id="7" name="TextBox 6"/>
          <p:cNvSpPr txBox="1"/>
          <p:nvPr/>
        </p:nvSpPr>
        <p:spPr>
          <a:xfrm>
            <a:off x="2211025" y="5643961"/>
            <a:ext cx="1303437" cy="646331"/>
          </a:xfrm>
          <a:prstGeom prst="rect">
            <a:avLst/>
          </a:prstGeom>
          <a:noFill/>
        </p:spPr>
        <p:txBody>
          <a:bodyPr wrap="none" rtlCol="0">
            <a:spAutoFit/>
          </a:bodyPr>
          <a:lstStyle/>
          <a:p>
            <a:r>
              <a:rPr lang="en-US" sz="3600" dirty="0" smtClean="0"/>
              <a:t>Mitch</a:t>
            </a:r>
            <a:endParaRPr lang="en-US" sz="3600" dirty="0"/>
          </a:p>
        </p:txBody>
      </p:sp>
    </p:spTree>
    <p:extLst>
      <p:ext uri="{BB962C8B-B14F-4D97-AF65-F5344CB8AC3E}">
        <p14:creationId xmlns:p14="http://schemas.microsoft.com/office/powerpoint/2010/main" val="17539988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2451960"/>
            <a:ext cx="7272339" cy="1339009"/>
          </a:xfrm>
        </p:spPr>
        <p:txBody>
          <a:bodyPr/>
          <a:lstStyle/>
          <a:p>
            <a:r>
              <a:rPr lang="en-US" sz="8000" dirty="0" smtClean="0"/>
              <a:t>The Classroom</a:t>
            </a:r>
            <a:endParaRPr lang="en-US" sz="8000" dirty="0"/>
          </a:p>
        </p:txBody>
      </p:sp>
    </p:spTree>
    <p:extLst>
      <p:ext uri="{BB962C8B-B14F-4D97-AF65-F5344CB8AC3E}">
        <p14:creationId xmlns:p14="http://schemas.microsoft.com/office/powerpoint/2010/main" val="14708061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4810" y="410717"/>
            <a:ext cx="7272339" cy="1339009"/>
          </a:xfrm>
        </p:spPr>
        <p:txBody>
          <a:bodyPr>
            <a:normAutofit fontScale="90000"/>
          </a:bodyPr>
          <a:lstStyle/>
          <a:p>
            <a:pPr lvl="0" algn="l"/>
            <a:r>
              <a:rPr lang="en-US" dirty="0"/>
              <a:t>Mitch and Morrie talked for hours.</a:t>
            </a:r>
            <a:br>
              <a:rPr lang="en-US" dirty="0"/>
            </a:br>
            <a:endParaRPr lang="en-US" dirty="0"/>
          </a:p>
        </p:txBody>
      </p:sp>
      <p:pic>
        <p:nvPicPr>
          <p:cNvPr id="4" name="Picture 3"/>
          <p:cNvPicPr>
            <a:picLocks noChangeAspect="1"/>
          </p:cNvPicPr>
          <p:nvPr/>
        </p:nvPicPr>
        <p:blipFill>
          <a:blip r:embed="rId2"/>
          <a:stretch>
            <a:fillRect/>
          </a:stretch>
        </p:blipFill>
        <p:spPr>
          <a:xfrm>
            <a:off x="2339577" y="2349499"/>
            <a:ext cx="4958256" cy="2847647"/>
          </a:xfrm>
          <a:prstGeom prst="rect">
            <a:avLst/>
          </a:prstGeom>
        </p:spPr>
      </p:pic>
    </p:spTree>
    <p:extLst>
      <p:ext uri="{BB962C8B-B14F-4D97-AF65-F5344CB8AC3E}">
        <p14:creationId xmlns:p14="http://schemas.microsoft.com/office/powerpoint/2010/main" val="11802028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7766" y="274637"/>
            <a:ext cx="7272339" cy="1339009"/>
          </a:xfrm>
        </p:spPr>
        <p:txBody>
          <a:bodyPr>
            <a:normAutofit fontScale="90000"/>
          </a:bodyPr>
          <a:lstStyle/>
          <a:p>
            <a:pPr lvl="0" algn="l"/>
            <a:r>
              <a:rPr lang="en-US" dirty="0"/>
              <a:t>They talked about many different things.</a:t>
            </a:r>
          </a:p>
        </p:txBody>
      </p:sp>
    </p:spTree>
    <p:extLst>
      <p:ext uri="{BB962C8B-B14F-4D97-AF65-F5344CB8AC3E}">
        <p14:creationId xmlns:p14="http://schemas.microsoft.com/office/powerpoint/2010/main" val="37396622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8772" y="458588"/>
            <a:ext cx="8229600" cy="1494437"/>
          </a:xfrm>
        </p:spPr>
        <p:txBody>
          <a:bodyPr>
            <a:normAutofit fontScale="90000"/>
          </a:bodyPr>
          <a:lstStyle/>
          <a:p>
            <a:pPr lvl="0" algn="l"/>
            <a:r>
              <a:rPr lang="en-US" dirty="0"/>
              <a:t>Morrie talked about his disease and how it was going to kill him.</a:t>
            </a:r>
            <a:br>
              <a:rPr lang="en-US" dirty="0"/>
            </a:br>
            <a:endParaRPr lang="en-US" dirty="0"/>
          </a:p>
        </p:txBody>
      </p:sp>
      <p:pic>
        <p:nvPicPr>
          <p:cNvPr id="4" name="Picture 3"/>
          <p:cNvPicPr>
            <a:picLocks noChangeAspect="1"/>
          </p:cNvPicPr>
          <p:nvPr/>
        </p:nvPicPr>
        <p:blipFill>
          <a:blip r:embed="rId2"/>
          <a:stretch>
            <a:fillRect/>
          </a:stretch>
        </p:blipFill>
        <p:spPr>
          <a:xfrm>
            <a:off x="3324541" y="2260599"/>
            <a:ext cx="2579366" cy="3143069"/>
          </a:xfrm>
          <a:prstGeom prst="rect">
            <a:avLst/>
          </a:prstGeom>
        </p:spPr>
      </p:pic>
    </p:spTree>
    <p:extLst>
      <p:ext uri="{BB962C8B-B14F-4D97-AF65-F5344CB8AC3E}">
        <p14:creationId xmlns:p14="http://schemas.microsoft.com/office/powerpoint/2010/main" val="31981876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2860" y="591321"/>
            <a:ext cx="8229600" cy="1675880"/>
          </a:xfrm>
        </p:spPr>
        <p:txBody>
          <a:bodyPr>
            <a:normAutofit fontScale="90000"/>
          </a:bodyPr>
          <a:lstStyle/>
          <a:p>
            <a:pPr lvl="0" algn="l"/>
            <a:r>
              <a:rPr lang="en-US" dirty="0"/>
              <a:t>Morrie predicted that he would die from choking.  Since the disease made it very hard to breath.</a:t>
            </a:r>
          </a:p>
        </p:txBody>
      </p:sp>
    </p:spTree>
    <p:extLst>
      <p:ext uri="{BB962C8B-B14F-4D97-AF65-F5344CB8AC3E}">
        <p14:creationId xmlns:p14="http://schemas.microsoft.com/office/powerpoint/2010/main" val="3607635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682885"/>
            <a:ext cx="7272339" cy="1339009"/>
          </a:xfrm>
        </p:spPr>
        <p:txBody>
          <a:bodyPr>
            <a:normAutofit fontScale="90000"/>
          </a:bodyPr>
          <a:lstStyle/>
          <a:p>
            <a:pPr lvl="0" algn="l"/>
            <a:r>
              <a:rPr lang="en-US" dirty="0"/>
              <a:t>Mitch just graduated from college.</a:t>
            </a:r>
            <a:br>
              <a:rPr lang="en-US" dirty="0"/>
            </a:br>
            <a:endParaRPr lang="en-US" dirty="0"/>
          </a:p>
        </p:txBody>
      </p:sp>
      <p:pic>
        <p:nvPicPr>
          <p:cNvPr id="4" name="Picture 3"/>
          <p:cNvPicPr>
            <a:picLocks noChangeAspect="1"/>
          </p:cNvPicPr>
          <p:nvPr/>
        </p:nvPicPr>
        <p:blipFill>
          <a:blip r:embed="rId2"/>
          <a:stretch>
            <a:fillRect/>
          </a:stretch>
        </p:blipFill>
        <p:spPr>
          <a:xfrm>
            <a:off x="2603499" y="2582960"/>
            <a:ext cx="4454747" cy="2349915"/>
          </a:xfrm>
          <a:prstGeom prst="rect">
            <a:avLst/>
          </a:prstGeom>
        </p:spPr>
      </p:pic>
    </p:spTree>
    <p:extLst>
      <p:ext uri="{BB962C8B-B14F-4D97-AF65-F5344CB8AC3E}">
        <p14:creationId xmlns:p14="http://schemas.microsoft.com/office/powerpoint/2010/main" val="9369751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8206" y="547634"/>
            <a:ext cx="8229600" cy="1811963"/>
          </a:xfrm>
        </p:spPr>
        <p:txBody>
          <a:bodyPr>
            <a:normAutofit fontScale="90000"/>
          </a:bodyPr>
          <a:lstStyle/>
          <a:p>
            <a:pPr lvl="0" algn="l"/>
            <a:r>
              <a:rPr lang="en-US" dirty="0"/>
              <a:t>After they finished talking Morrie asked Mitch to come visit him again.  Mitch promised he would.  </a:t>
            </a:r>
            <a:br>
              <a:rPr lang="en-US" dirty="0"/>
            </a:br>
            <a:endParaRPr lang="en-US" dirty="0"/>
          </a:p>
        </p:txBody>
      </p:sp>
    </p:spTree>
    <p:extLst>
      <p:ext uri="{BB962C8B-B14F-4D97-AF65-F5344CB8AC3E}">
        <p14:creationId xmlns:p14="http://schemas.microsoft.com/office/powerpoint/2010/main" val="22978616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3112" y="204086"/>
            <a:ext cx="7272339" cy="1339009"/>
          </a:xfrm>
        </p:spPr>
        <p:txBody>
          <a:bodyPr>
            <a:normAutofit/>
          </a:bodyPr>
          <a:lstStyle/>
          <a:p>
            <a:pPr lvl="0" algn="l"/>
            <a:r>
              <a:rPr lang="en-US" dirty="0"/>
              <a:t>Then Mitch went home.</a:t>
            </a:r>
          </a:p>
        </p:txBody>
      </p:sp>
      <p:pic>
        <p:nvPicPr>
          <p:cNvPr id="4" name="Picture 3" descr="hom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1589" y="1940370"/>
            <a:ext cx="4248304" cy="3186228"/>
          </a:xfrm>
          <a:prstGeom prst="rect">
            <a:avLst/>
          </a:prstGeom>
        </p:spPr>
      </p:pic>
    </p:spTree>
    <p:extLst>
      <p:ext uri="{BB962C8B-B14F-4D97-AF65-F5344CB8AC3E}">
        <p14:creationId xmlns:p14="http://schemas.microsoft.com/office/powerpoint/2010/main" val="8282197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0156" y="2425933"/>
            <a:ext cx="7272339" cy="1339009"/>
          </a:xfrm>
        </p:spPr>
        <p:txBody>
          <a:bodyPr/>
          <a:lstStyle/>
          <a:p>
            <a:r>
              <a:rPr lang="en-US" sz="6600" dirty="0" smtClean="0"/>
              <a:t>Taking Attendance</a:t>
            </a:r>
            <a:endParaRPr lang="en-US" sz="6600" dirty="0"/>
          </a:p>
        </p:txBody>
      </p:sp>
    </p:spTree>
    <p:extLst>
      <p:ext uri="{BB962C8B-B14F-4D97-AF65-F5344CB8AC3E}">
        <p14:creationId xmlns:p14="http://schemas.microsoft.com/office/powerpoint/2010/main" val="31247750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410717"/>
            <a:ext cx="7272339" cy="1339009"/>
          </a:xfrm>
        </p:spPr>
        <p:txBody>
          <a:bodyPr>
            <a:normAutofit fontScale="90000"/>
          </a:bodyPr>
          <a:lstStyle/>
          <a:p>
            <a:pPr lvl="0" algn="l"/>
            <a:r>
              <a:rPr lang="en-US" dirty="0"/>
              <a:t>When Mitch went back home we had to go on a business trip to London.</a:t>
            </a:r>
          </a:p>
        </p:txBody>
      </p:sp>
      <p:pic>
        <p:nvPicPr>
          <p:cNvPr id="4" name="Picture 3"/>
          <p:cNvPicPr>
            <a:picLocks noChangeAspect="1"/>
          </p:cNvPicPr>
          <p:nvPr/>
        </p:nvPicPr>
        <p:blipFill>
          <a:blip r:embed="rId2"/>
          <a:stretch>
            <a:fillRect/>
          </a:stretch>
        </p:blipFill>
        <p:spPr>
          <a:xfrm>
            <a:off x="2413662" y="2733062"/>
            <a:ext cx="4936522" cy="2704497"/>
          </a:xfrm>
          <a:prstGeom prst="rect">
            <a:avLst/>
          </a:prstGeom>
        </p:spPr>
      </p:pic>
    </p:spTree>
    <p:extLst>
      <p:ext uri="{BB962C8B-B14F-4D97-AF65-F5344CB8AC3E}">
        <p14:creationId xmlns:p14="http://schemas.microsoft.com/office/powerpoint/2010/main" val="22682609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1728" y="274638"/>
            <a:ext cx="8229600" cy="2242892"/>
          </a:xfrm>
        </p:spPr>
        <p:txBody>
          <a:bodyPr>
            <a:normAutofit fontScale="90000"/>
          </a:bodyPr>
          <a:lstStyle/>
          <a:p>
            <a:pPr lvl="0" algn="l"/>
            <a:r>
              <a:rPr lang="en-US" dirty="0"/>
              <a:t>While there he realized how busy everyone seemed to be.  He thought about what Morrie said during their last visit.  </a:t>
            </a:r>
          </a:p>
        </p:txBody>
      </p:sp>
      <p:pic>
        <p:nvPicPr>
          <p:cNvPr id="5" name="Picture 4"/>
          <p:cNvPicPr>
            <a:picLocks noChangeAspect="1"/>
          </p:cNvPicPr>
          <p:nvPr/>
        </p:nvPicPr>
        <p:blipFill>
          <a:blip r:embed="rId2"/>
          <a:stretch>
            <a:fillRect/>
          </a:stretch>
        </p:blipFill>
        <p:spPr>
          <a:xfrm>
            <a:off x="3941817" y="2944628"/>
            <a:ext cx="4407019" cy="2934497"/>
          </a:xfrm>
          <a:prstGeom prst="rect">
            <a:avLst/>
          </a:prstGeom>
        </p:spPr>
      </p:pic>
      <p:pic>
        <p:nvPicPr>
          <p:cNvPr id="6" name="Picture 5" descr="Untitl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3919" y="3433408"/>
            <a:ext cx="2165167" cy="3048327"/>
          </a:xfrm>
          <a:prstGeom prst="rect">
            <a:avLst/>
          </a:prstGeom>
        </p:spPr>
      </p:pic>
      <p:pic>
        <p:nvPicPr>
          <p:cNvPr id="7" name="Picture 6" descr="Morri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7696" y="3511655"/>
            <a:ext cx="1894588" cy="1403294"/>
          </a:xfrm>
          <a:prstGeom prst="rect">
            <a:avLst/>
          </a:prstGeom>
        </p:spPr>
      </p:pic>
    </p:spTree>
    <p:extLst>
      <p:ext uri="{BB962C8B-B14F-4D97-AF65-F5344CB8AC3E}">
        <p14:creationId xmlns:p14="http://schemas.microsoft.com/office/powerpoint/2010/main" val="34449224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3552" y="319997"/>
            <a:ext cx="8229600" cy="3308874"/>
          </a:xfrm>
        </p:spPr>
        <p:txBody>
          <a:bodyPr>
            <a:normAutofit fontScale="90000"/>
          </a:bodyPr>
          <a:lstStyle/>
          <a:p>
            <a:pPr lvl="0" algn="l"/>
            <a:r>
              <a:rPr lang="en-US" dirty="0"/>
              <a:t>Morrie said that people think always being busy will make them happy.  But that is not true.  By being so busy you miss the small things in life that make you happy.</a:t>
            </a:r>
            <a:br>
              <a:rPr lang="en-US" dirty="0"/>
            </a:br>
            <a:endParaRPr lang="en-US" dirty="0"/>
          </a:p>
        </p:txBody>
      </p:sp>
    </p:spTree>
    <p:extLst>
      <p:ext uri="{BB962C8B-B14F-4D97-AF65-F5344CB8AC3E}">
        <p14:creationId xmlns:p14="http://schemas.microsoft.com/office/powerpoint/2010/main" val="18904419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0596" y="274637"/>
            <a:ext cx="8229600" cy="1811963"/>
          </a:xfrm>
        </p:spPr>
        <p:txBody>
          <a:bodyPr>
            <a:normAutofit fontScale="90000"/>
          </a:bodyPr>
          <a:lstStyle/>
          <a:p>
            <a:pPr lvl="0" algn="l"/>
            <a:r>
              <a:rPr lang="en-US" dirty="0"/>
              <a:t>Mitch missed Morrie.  So he called Morrie and they planed to meet on Tuesday. </a:t>
            </a:r>
          </a:p>
        </p:txBody>
      </p:sp>
      <p:pic>
        <p:nvPicPr>
          <p:cNvPr id="4" name="Picture 3" descr="pho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596" y="3480442"/>
            <a:ext cx="3297716" cy="2468716"/>
          </a:xfrm>
          <a:prstGeom prst="rect">
            <a:avLst/>
          </a:prstGeom>
        </p:spPr>
      </p:pic>
      <p:pic>
        <p:nvPicPr>
          <p:cNvPr id="5" name="Picture 4" descr="Untitl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1021" y="2035787"/>
            <a:ext cx="2779591" cy="3913371"/>
          </a:xfrm>
          <a:prstGeom prst="rect">
            <a:avLst/>
          </a:prstGeom>
        </p:spPr>
      </p:pic>
    </p:spTree>
    <p:extLst>
      <p:ext uri="{BB962C8B-B14F-4D97-AF65-F5344CB8AC3E}">
        <p14:creationId xmlns:p14="http://schemas.microsoft.com/office/powerpoint/2010/main" val="34489221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2315877"/>
            <a:ext cx="7272339" cy="1339009"/>
          </a:xfrm>
        </p:spPr>
        <p:txBody>
          <a:bodyPr>
            <a:noAutofit/>
          </a:bodyPr>
          <a:lstStyle/>
          <a:p>
            <a:r>
              <a:rPr lang="en-US" dirty="0" smtClean="0"/>
              <a:t>The First Tuesday</a:t>
            </a:r>
            <a:br>
              <a:rPr lang="en-US" dirty="0" smtClean="0"/>
            </a:br>
            <a:r>
              <a:rPr lang="en-US" i="1" dirty="0" smtClean="0"/>
              <a:t>We Talked about the World</a:t>
            </a:r>
            <a:endParaRPr lang="en-US" i="1" dirty="0"/>
          </a:p>
        </p:txBody>
      </p:sp>
    </p:spTree>
    <p:extLst>
      <p:ext uri="{BB962C8B-B14F-4D97-AF65-F5344CB8AC3E}">
        <p14:creationId xmlns:p14="http://schemas.microsoft.com/office/powerpoint/2010/main" val="40333300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0596" y="274638"/>
            <a:ext cx="8229600" cy="2877944"/>
          </a:xfrm>
        </p:spPr>
        <p:txBody>
          <a:bodyPr>
            <a:normAutofit fontScale="90000"/>
          </a:bodyPr>
          <a:lstStyle/>
          <a:p>
            <a:pPr lvl="0" algn="l"/>
            <a:r>
              <a:rPr lang="en-US" dirty="0"/>
              <a:t>Mitch went to see Morrie.  Mitch brought a lot of food with him, because when Mitch was in college, Morrie and him would eat lunch together.</a:t>
            </a:r>
          </a:p>
        </p:txBody>
      </p:sp>
      <p:pic>
        <p:nvPicPr>
          <p:cNvPr id="5" name="Picture 4" descr="Untitl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124" y="3346517"/>
            <a:ext cx="2054249" cy="2892166"/>
          </a:xfrm>
          <a:prstGeom prst="rect">
            <a:avLst/>
          </a:prstGeom>
        </p:spPr>
      </p:pic>
      <p:pic>
        <p:nvPicPr>
          <p:cNvPr id="6" name="Picture 5"/>
          <p:cNvPicPr>
            <a:picLocks noChangeAspect="1"/>
          </p:cNvPicPr>
          <p:nvPr/>
        </p:nvPicPr>
        <p:blipFill>
          <a:blip r:embed="rId3"/>
          <a:stretch>
            <a:fillRect/>
          </a:stretch>
        </p:blipFill>
        <p:spPr>
          <a:xfrm>
            <a:off x="5321096" y="3152582"/>
            <a:ext cx="2628900" cy="3086100"/>
          </a:xfrm>
          <a:prstGeom prst="rect">
            <a:avLst/>
          </a:prstGeom>
        </p:spPr>
      </p:pic>
    </p:spTree>
    <p:extLst>
      <p:ext uri="{BB962C8B-B14F-4D97-AF65-F5344CB8AC3E}">
        <p14:creationId xmlns:p14="http://schemas.microsoft.com/office/powerpoint/2010/main" val="14193352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1162" y="274637"/>
            <a:ext cx="8229600" cy="1721241"/>
          </a:xfrm>
        </p:spPr>
        <p:txBody>
          <a:bodyPr>
            <a:normAutofit fontScale="90000"/>
          </a:bodyPr>
          <a:lstStyle/>
          <a:p>
            <a:pPr lvl="0" algn="l"/>
            <a:r>
              <a:rPr lang="en-US" dirty="0"/>
              <a:t>Morrie wanted to share some of his wisdom with Mitch.</a:t>
            </a:r>
            <a:br>
              <a:rPr lang="en-US" dirty="0"/>
            </a:br>
            <a:endParaRPr lang="en-US" dirty="0"/>
          </a:p>
        </p:txBody>
      </p:sp>
      <p:pic>
        <p:nvPicPr>
          <p:cNvPr id="4" name="Picture 3"/>
          <p:cNvPicPr>
            <a:picLocks noChangeAspect="1"/>
          </p:cNvPicPr>
          <p:nvPr/>
        </p:nvPicPr>
        <p:blipFill>
          <a:blip r:embed="rId2"/>
          <a:stretch>
            <a:fillRect/>
          </a:stretch>
        </p:blipFill>
        <p:spPr>
          <a:xfrm>
            <a:off x="2587880" y="2247899"/>
            <a:ext cx="4562758" cy="3091979"/>
          </a:xfrm>
          <a:prstGeom prst="rect">
            <a:avLst/>
          </a:prstGeom>
        </p:spPr>
      </p:pic>
    </p:spTree>
    <p:extLst>
      <p:ext uri="{BB962C8B-B14F-4D97-AF65-F5344CB8AC3E}">
        <p14:creationId xmlns:p14="http://schemas.microsoft.com/office/powerpoint/2010/main" val="2904335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l"/>
            <a:r>
              <a:rPr lang="en-US" dirty="0"/>
              <a:t>After the ceremony he went to find his favorite professor.</a:t>
            </a:r>
          </a:p>
        </p:txBody>
      </p:sp>
    </p:spTree>
    <p:extLst>
      <p:ext uri="{BB962C8B-B14F-4D97-AF65-F5344CB8AC3E}">
        <p14:creationId xmlns:p14="http://schemas.microsoft.com/office/powerpoint/2010/main" val="4473070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074" y="321671"/>
            <a:ext cx="8229600" cy="2809903"/>
          </a:xfrm>
        </p:spPr>
        <p:txBody>
          <a:bodyPr>
            <a:normAutofit fontScale="90000"/>
          </a:bodyPr>
          <a:lstStyle/>
          <a:p>
            <a:pPr lvl="0" algn="l"/>
            <a:r>
              <a:rPr lang="en-US" dirty="0"/>
              <a:t>Morrie told Mitch that people need to love other people.  People also have to let people love them.  Everyone deserves love.</a:t>
            </a:r>
            <a:br>
              <a:rPr lang="en-US" dirty="0"/>
            </a:br>
            <a:endParaRPr lang="en-US" dirty="0"/>
          </a:p>
        </p:txBody>
      </p:sp>
      <p:pic>
        <p:nvPicPr>
          <p:cNvPr id="4" name="Picture 3"/>
          <p:cNvPicPr>
            <a:picLocks noChangeAspect="1"/>
          </p:cNvPicPr>
          <p:nvPr/>
        </p:nvPicPr>
        <p:blipFill>
          <a:blip r:embed="rId2"/>
          <a:stretch>
            <a:fillRect/>
          </a:stretch>
        </p:blipFill>
        <p:spPr>
          <a:xfrm>
            <a:off x="3073400" y="3131574"/>
            <a:ext cx="2997200" cy="2717800"/>
          </a:xfrm>
          <a:prstGeom prst="rect">
            <a:avLst/>
          </a:prstGeom>
        </p:spPr>
      </p:pic>
    </p:spTree>
    <p:extLst>
      <p:ext uri="{BB962C8B-B14F-4D97-AF65-F5344CB8AC3E}">
        <p14:creationId xmlns:p14="http://schemas.microsoft.com/office/powerpoint/2010/main" val="5133954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6634" y="274637"/>
            <a:ext cx="7272339" cy="1339009"/>
          </a:xfrm>
        </p:spPr>
        <p:txBody>
          <a:bodyPr>
            <a:normAutofit fontScale="90000"/>
          </a:bodyPr>
          <a:lstStyle/>
          <a:p>
            <a:pPr lvl="0" algn="l"/>
            <a:r>
              <a:rPr lang="en-US" dirty="0"/>
              <a:t>Mitch told Morrie he would see him next Tuesday.</a:t>
            </a:r>
          </a:p>
        </p:txBody>
      </p:sp>
      <p:pic>
        <p:nvPicPr>
          <p:cNvPr id="4" name="Picture 3"/>
          <p:cNvPicPr>
            <a:picLocks noChangeAspect="1"/>
          </p:cNvPicPr>
          <p:nvPr/>
        </p:nvPicPr>
        <p:blipFill>
          <a:blip r:embed="rId2"/>
          <a:stretch>
            <a:fillRect/>
          </a:stretch>
        </p:blipFill>
        <p:spPr>
          <a:xfrm>
            <a:off x="2948728" y="2440713"/>
            <a:ext cx="3414896" cy="3414896"/>
          </a:xfrm>
          <a:prstGeom prst="rect">
            <a:avLst/>
          </a:prstGeom>
        </p:spPr>
      </p:pic>
    </p:spTree>
    <p:extLst>
      <p:ext uri="{BB962C8B-B14F-4D97-AF65-F5344CB8AC3E}">
        <p14:creationId xmlns:p14="http://schemas.microsoft.com/office/powerpoint/2010/main" val="33003543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0156" y="274637"/>
            <a:ext cx="7272339" cy="1339009"/>
          </a:xfrm>
        </p:spPr>
        <p:txBody>
          <a:bodyPr>
            <a:normAutofit/>
          </a:bodyPr>
          <a:lstStyle/>
          <a:p>
            <a:pPr lvl="0" algn="l"/>
            <a:r>
              <a:rPr lang="en-US" dirty="0"/>
              <a:t>Mitch went home</a:t>
            </a:r>
            <a:r>
              <a:rPr lang="en-US" dirty="0" smtClean="0"/>
              <a:t>.</a:t>
            </a:r>
            <a:endParaRPr lang="en-US" dirty="0"/>
          </a:p>
        </p:txBody>
      </p:sp>
      <p:pic>
        <p:nvPicPr>
          <p:cNvPr id="4" name="Picture 3" descr="hom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7370" y="2340150"/>
            <a:ext cx="3291621" cy="2468716"/>
          </a:xfrm>
          <a:prstGeom prst="rect">
            <a:avLst/>
          </a:prstGeom>
        </p:spPr>
      </p:pic>
    </p:spTree>
    <p:extLst>
      <p:ext uri="{BB962C8B-B14F-4D97-AF65-F5344CB8AC3E}">
        <p14:creationId xmlns:p14="http://schemas.microsoft.com/office/powerpoint/2010/main" val="16112624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7322"/>
            <a:ext cx="8229600" cy="1675880"/>
          </a:xfrm>
        </p:spPr>
        <p:txBody>
          <a:bodyPr>
            <a:noAutofit/>
          </a:bodyPr>
          <a:lstStyle/>
          <a:p>
            <a:r>
              <a:rPr lang="en-US" dirty="0" smtClean="0"/>
              <a:t>The Second Tuesday</a:t>
            </a:r>
            <a:br>
              <a:rPr lang="en-US" dirty="0" smtClean="0"/>
            </a:br>
            <a:r>
              <a:rPr lang="en-US" i="1" dirty="0" smtClean="0"/>
              <a:t>We Talked about Feeling </a:t>
            </a:r>
            <a:r>
              <a:rPr lang="en-US" i="1" dirty="0"/>
              <a:t>S</a:t>
            </a:r>
            <a:r>
              <a:rPr lang="en-US" i="1" dirty="0" smtClean="0"/>
              <a:t>orry for Yourself</a:t>
            </a:r>
            <a:endParaRPr lang="en-US" i="1" dirty="0"/>
          </a:p>
        </p:txBody>
      </p:sp>
    </p:spTree>
    <p:extLst>
      <p:ext uri="{BB962C8B-B14F-4D97-AF65-F5344CB8AC3E}">
        <p14:creationId xmlns:p14="http://schemas.microsoft.com/office/powerpoint/2010/main" val="23613813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8772" y="274638"/>
            <a:ext cx="8229600" cy="1630520"/>
          </a:xfrm>
        </p:spPr>
        <p:txBody>
          <a:bodyPr>
            <a:normAutofit fontScale="90000"/>
          </a:bodyPr>
          <a:lstStyle/>
          <a:p>
            <a:pPr lvl="0" algn="l"/>
            <a:r>
              <a:rPr lang="en-US" dirty="0"/>
              <a:t>Mitch went to see Morrie again.  Mitch brought more food.</a:t>
            </a:r>
            <a:br>
              <a:rPr lang="en-US" dirty="0"/>
            </a:br>
            <a:endParaRPr lang="en-US" dirty="0"/>
          </a:p>
        </p:txBody>
      </p:sp>
      <p:pic>
        <p:nvPicPr>
          <p:cNvPr id="4" name="Picture 3" descr="Untitl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816" y="2041120"/>
            <a:ext cx="2779591" cy="3913371"/>
          </a:xfrm>
          <a:prstGeom prst="rect">
            <a:avLst/>
          </a:prstGeom>
        </p:spPr>
      </p:pic>
      <p:pic>
        <p:nvPicPr>
          <p:cNvPr id="5" name="Picture 4" descr="foo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6901" y="2664221"/>
            <a:ext cx="2639392" cy="3090466"/>
          </a:xfrm>
          <a:prstGeom prst="rect">
            <a:avLst/>
          </a:prstGeom>
        </p:spPr>
      </p:pic>
    </p:spTree>
    <p:extLst>
      <p:ext uri="{BB962C8B-B14F-4D97-AF65-F5344CB8AC3E}">
        <p14:creationId xmlns:p14="http://schemas.microsoft.com/office/powerpoint/2010/main" val="23848373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l"/>
            <a:r>
              <a:rPr lang="en-US" dirty="0"/>
              <a:t>Morrie talked to Mitch about being sad about dying</a:t>
            </a:r>
            <a:r>
              <a:rPr lang="en-US" dirty="0" smtClean="0"/>
              <a:t>.</a:t>
            </a:r>
            <a:endParaRPr lang="en-US" dirty="0"/>
          </a:p>
        </p:txBody>
      </p:sp>
      <p:pic>
        <p:nvPicPr>
          <p:cNvPr id="4" name="Picture 3" descr="sa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5111" y="2290071"/>
            <a:ext cx="4092050" cy="3076615"/>
          </a:xfrm>
          <a:prstGeom prst="rect">
            <a:avLst/>
          </a:prstGeom>
        </p:spPr>
      </p:pic>
    </p:spTree>
    <p:extLst>
      <p:ext uri="{BB962C8B-B14F-4D97-AF65-F5344CB8AC3E}">
        <p14:creationId xmlns:p14="http://schemas.microsoft.com/office/powerpoint/2010/main" val="3451712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816" y="274638"/>
            <a:ext cx="8229600" cy="1857324"/>
          </a:xfrm>
        </p:spPr>
        <p:txBody>
          <a:bodyPr>
            <a:normAutofit fontScale="90000"/>
          </a:bodyPr>
          <a:lstStyle/>
          <a:p>
            <a:pPr lvl="0" algn="l"/>
            <a:r>
              <a:rPr lang="en-US" dirty="0"/>
              <a:t>Morrie said that he cried sometimes and would feel sad.  But it was okay to feel that way.</a:t>
            </a:r>
          </a:p>
        </p:txBody>
      </p:sp>
      <p:pic>
        <p:nvPicPr>
          <p:cNvPr id="4" name="Picture 3" descr="sa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816" y="2551174"/>
            <a:ext cx="3291621" cy="2474811"/>
          </a:xfrm>
          <a:prstGeom prst="rect">
            <a:avLst/>
          </a:prstGeom>
        </p:spPr>
      </p:pic>
      <p:pic>
        <p:nvPicPr>
          <p:cNvPr id="5" name="Picture 4" descr="happ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8856" y="4023745"/>
            <a:ext cx="3498871" cy="2346804"/>
          </a:xfrm>
          <a:prstGeom prst="rect">
            <a:avLst/>
          </a:prstGeom>
        </p:spPr>
      </p:pic>
    </p:spTree>
    <p:extLst>
      <p:ext uri="{BB962C8B-B14F-4D97-AF65-F5344CB8AC3E}">
        <p14:creationId xmlns:p14="http://schemas.microsoft.com/office/powerpoint/2010/main" val="1829456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074" y="274638"/>
            <a:ext cx="8229600" cy="2174850"/>
          </a:xfrm>
        </p:spPr>
        <p:txBody>
          <a:bodyPr>
            <a:normAutofit fontScale="90000"/>
          </a:bodyPr>
          <a:lstStyle/>
          <a:p>
            <a:pPr lvl="0" algn="l"/>
            <a:r>
              <a:rPr lang="en-US" dirty="0"/>
              <a:t>Morrie tries to stay happy though.  He says he is lucky because it gets to say goodbye to his friends and family before he dies.</a:t>
            </a:r>
          </a:p>
        </p:txBody>
      </p:sp>
      <p:pic>
        <p:nvPicPr>
          <p:cNvPr id="4" name="Picture 3" descr="happ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3744" y="3224184"/>
            <a:ext cx="3498871" cy="2346804"/>
          </a:xfrm>
          <a:prstGeom prst="rect">
            <a:avLst/>
          </a:prstGeom>
        </p:spPr>
      </p:pic>
    </p:spTree>
    <p:extLst>
      <p:ext uri="{BB962C8B-B14F-4D97-AF65-F5344CB8AC3E}">
        <p14:creationId xmlns:p14="http://schemas.microsoft.com/office/powerpoint/2010/main" val="9841094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6068" y="157052"/>
            <a:ext cx="7272339" cy="1339009"/>
          </a:xfrm>
        </p:spPr>
        <p:txBody>
          <a:bodyPr/>
          <a:lstStyle/>
          <a:p>
            <a:pPr algn="l"/>
            <a:r>
              <a:rPr lang="en-US" dirty="0"/>
              <a:t>Mitch went home.</a:t>
            </a:r>
            <a:r>
              <a:rPr lang="en-US" dirty="0" smtClean="0">
                <a:effectLst/>
              </a:rPr>
              <a:t> </a:t>
            </a:r>
            <a:endParaRPr lang="en-US" dirty="0"/>
          </a:p>
        </p:txBody>
      </p:sp>
      <p:pic>
        <p:nvPicPr>
          <p:cNvPr id="4" name="Picture 3" descr="hom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5542" y="2222568"/>
            <a:ext cx="3291621" cy="2468716"/>
          </a:xfrm>
          <a:prstGeom prst="rect">
            <a:avLst/>
          </a:prstGeom>
        </p:spPr>
      </p:pic>
    </p:spTree>
    <p:extLst>
      <p:ext uri="{BB962C8B-B14F-4D97-AF65-F5344CB8AC3E}">
        <p14:creationId xmlns:p14="http://schemas.microsoft.com/office/powerpoint/2010/main" val="13926038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2247836"/>
            <a:ext cx="7272339" cy="1339009"/>
          </a:xfrm>
        </p:spPr>
        <p:txBody>
          <a:bodyPr>
            <a:noAutofit/>
          </a:bodyPr>
          <a:lstStyle/>
          <a:p>
            <a:r>
              <a:rPr lang="en-US" sz="5400" dirty="0" smtClean="0"/>
              <a:t>The Third Tuesday</a:t>
            </a:r>
            <a:br>
              <a:rPr lang="en-US" sz="5400" dirty="0" smtClean="0"/>
            </a:br>
            <a:r>
              <a:rPr lang="en-US" sz="5400" i="1" dirty="0" smtClean="0"/>
              <a:t>We Talk about Regrets</a:t>
            </a:r>
            <a:endParaRPr lang="en-US" sz="5400" i="1" dirty="0"/>
          </a:p>
        </p:txBody>
      </p:sp>
    </p:spTree>
    <p:extLst>
      <p:ext uri="{BB962C8B-B14F-4D97-AF65-F5344CB8AC3E}">
        <p14:creationId xmlns:p14="http://schemas.microsoft.com/office/powerpoint/2010/main" val="352797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l"/>
            <a:r>
              <a:rPr lang="en-US" dirty="0"/>
              <a:t>His name is Morrie.</a:t>
            </a:r>
          </a:p>
        </p:txBody>
      </p:sp>
      <p:pic>
        <p:nvPicPr>
          <p:cNvPr id="4" name="Picture 3" descr="Morri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8673" y="2036237"/>
            <a:ext cx="4090143" cy="3029510"/>
          </a:xfrm>
          <a:prstGeom prst="rect">
            <a:avLst/>
          </a:prstGeom>
        </p:spPr>
      </p:pic>
    </p:spTree>
    <p:extLst>
      <p:ext uri="{BB962C8B-B14F-4D97-AF65-F5344CB8AC3E}">
        <p14:creationId xmlns:p14="http://schemas.microsoft.com/office/powerpoint/2010/main" val="9225076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6634" y="388037"/>
            <a:ext cx="7272339" cy="1339009"/>
          </a:xfrm>
        </p:spPr>
        <p:txBody>
          <a:bodyPr>
            <a:normAutofit fontScale="90000"/>
          </a:bodyPr>
          <a:lstStyle/>
          <a:p>
            <a:pPr lvl="0" algn="l"/>
            <a:r>
              <a:rPr lang="en-US" dirty="0"/>
              <a:t>Mitch went to see Morrie again.  Mitch brought more food</a:t>
            </a:r>
            <a:r>
              <a:rPr lang="en-US" dirty="0" smtClean="0"/>
              <a:t>.</a:t>
            </a:r>
            <a:endParaRPr lang="en-US" dirty="0"/>
          </a:p>
        </p:txBody>
      </p:sp>
      <p:pic>
        <p:nvPicPr>
          <p:cNvPr id="4" name="Picture 3" descr="Untitl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6876" y="2205736"/>
            <a:ext cx="2779591" cy="3913371"/>
          </a:xfrm>
          <a:prstGeom prst="rect">
            <a:avLst/>
          </a:prstGeom>
        </p:spPr>
      </p:pic>
      <p:pic>
        <p:nvPicPr>
          <p:cNvPr id="5" name="Picture 4" descr="foo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9858" y="2523122"/>
            <a:ext cx="2639392" cy="3090466"/>
          </a:xfrm>
          <a:prstGeom prst="rect">
            <a:avLst/>
          </a:prstGeom>
        </p:spPr>
      </p:pic>
    </p:spTree>
    <p:extLst>
      <p:ext uri="{BB962C8B-B14F-4D97-AF65-F5344CB8AC3E}">
        <p14:creationId xmlns:p14="http://schemas.microsoft.com/office/powerpoint/2010/main" val="36199063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9904" y="274638"/>
            <a:ext cx="8229600" cy="2991346"/>
          </a:xfrm>
        </p:spPr>
        <p:txBody>
          <a:bodyPr>
            <a:normAutofit fontScale="90000"/>
          </a:bodyPr>
          <a:lstStyle/>
          <a:p>
            <a:pPr lvl="0" algn="l"/>
            <a:r>
              <a:rPr lang="en-US" dirty="0"/>
              <a:t>This time Mitch brought a tape recorder.  He wanted to record what Morrie and him talked about.  That why he would not forget Morrie after Morrie died.</a:t>
            </a:r>
          </a:p>
        </p:txBody>
      </p:sp>
      <p:pic>
        <p:nvPicPr>
          <p:cNvPr id="4" name="Picture 3"/>
          <p:cNvPicPr>
            <a:picLocks noChangeAspect="1"/>
          </p:cNvPicPr>
          <p:nvPr/>
        </p:nvPicPr>
        <p:blipFill>
          <a:blip r:embed="rId2"/>
          <a:stretch>
            <a:fillRect/>
          </a:stretch>
        </p:blipFill>
        <p:spPr>
          <a:xfrm>
            <a:off x="3035300" y="3812205"/>
            <a:ext cx="3060700" cy="2654300"/>
          </a:xfrm>
          <a:prstGeom prst="rect">
            <a:avLst/>
          </a:prstGeom>
        </p:spPr>
      </p:pic>
    </p:spTree>
    <p:extLst>
      <p:ext uri="{BB962C8B-B14F-4D97-AF65-F5344CB8AC3E}">
        <p14:creationId xmlns:p14="http://schemas.microsoft.com/office/powerpoint/2010/main" val="27936168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3112" y="412391"/>
            <a:ext cx="7272339" cy="1339009"/>
          </a:xfrm>
        </p:spPr>
        <p:txBody>
          <a:bodyPr>
            <a:normAutofit fontScale="90000"/>
          </a:bodyPr>
          <a:lstStyle/>
          <a:p>
            <a:pPr lvl="0" algn="l"/>
            <a:r>
              <a:rPr lang="en-US" dirty="0"/>
              <a:t>Today Mitch and Morrie talked about how people look at how they are living.</a:t>
            </a:r>
          </a:p>
        </p:txBody>
      </p:sp>
    </p:spTree>
    <p:extLst>
      <p:ext uri="{BB962C8B-B14F-4D97-AF65-F5344CB8AC3E}">
        <p14:creationId xmlns:p14="http://schemas.microsoft.com/office/powerpoint/2010/main" val="30389128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546" y="410717"/>
            <a:ext cx="7272339" cy="1339009"/>
          </a:xfrm>
        </p:spPr>
        <p:txBody>
          <a:bodyPr>
            <a:normAutofit fontScale="90000"/>
          </a:bodyPr>
          <a:lstStyle/>
          <a:p>
            <a:pPr lvl="0" algn="l"/>
            <a:r>
              <a:rPr lang="en-US" dirty="0"/>
              <a:t>Morrie told Mitch that it is important that people reflect on how they live their lives.</a:t>
            </a:r>
          </a:p>
        </p:txBody>
      </p:sp>
    </p:spTree>
    <p:extLst>
      <p:ext uri="{BB962C8B-B14F-4D97-AF65-F5344CB8AC3E}">
        <p14:creationId xmlns:p14="http://schemas.microsoft.com/office/powerpoint/2010/main" val="19045375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118" y="546798"/>
            <a:ext cx="8229600" cy="2242892"/>
          </a:xfrm>
        </p:spPr>
        <p:txBody>
          <a:bodyPr>
            <a:normAutofit fontScale="90000"/>
          </a:bodyPr>
          <a:lstStyle/>
          <a:p>
            <a:pPr lvl="0" algn="l"/>
            <a:r>
              <a:rPr lang="en-US" dirty="0"/>
              <a:t>Morrie says that people need to see what they are missing from their lives.  That way they can find whatever they are missing and be happy.</a:t>
            </a:r>
          </a:p>
        </p:txBody>
      </p:sp>
      <p:pic>
        <p:nvPicPr>
          <p:cNvPr id="4" name="Picture 3" descr="happ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7830" y="3412316"/>
            <a:ext cx="3498871" cy="2346804"/>
          </a:xfrm>
          <a:prstGeom prst="rect">
            <a:avLst/>
          </a:prstGeom>
        </p:spPr>
      </p:pic>
    </p:spTree>
    <p:extLst>
      <p:ext uri="{BB962C8B-B14F-4D97-AF65-F5344CB8AC3E}">
        <p14:creationId xmlns:p14="http://schemas.microsoft.com/office/powerpoint/2010/main" val="6976035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546" y="180569"/>
            <a:ext cx="7272339" cy="1339009"/>
          </a:xfrm>
        </p:spPr>
        <p:txBody>
          <a:bodyPr>
            <a:normAutofit/>
          </a:bodyPr>
          <a:lstStyle/>
          <a:p>
            <a:pPr lvl="0" algn="l"/>
            <a:r>
              <a:rPr lang="en-US" dirty="0"/>
              <a:t>Mitch goes home</a:t>
            </a:r>
            <a:r>
              <a:rPr lang="en-US" dirty="0" smtClean="0"/>
              <a:t>.</a:t>
            </a:r>
            <a:endParaRPr lang="en-US" dirty="0"/>
          </a:p>
        </p:txBody>
      </p:sp>
      <p:pic>
        <p:nvPicPr>
          <p:cNvPr id="4" name="Picture 3" descr="hom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7369" y="2081469"/>
            <a:ext cx="3291621" cy="2468716"/>
          </a:xfrm>
          <a:prstGeom prst="rect">
            <a:avLst/>
          </a:prstGeom>
        </p:spPr>
      </p:pic>
    </p:spTree>
    <p:extLst>
      <p:ext uri="{BB962C8B-B14F-4D97-AF65-F5344CB8AC3E}">
        <p14:creationId xmlns:p14="http://schemas.microsoft.com/office/powerpoint/2010/main" val="22457237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2406609"/>
            <a:ext cx="7272339" cy="1339009"/>
          </a:xfrm>
        </p:spPr>
        <p:txBody>
          <a:bodyPr/>
          <a:lstStyle/>
          <a:p>
            <a:r>
              <a:rPr lang="en-US" sz="6600" dirty="0" smtClean="0"/>
              <a:t>The Audiovisual, Part Two</a:t>
            </a:r>
            <a:endParaRPr lang="en-US" sz="6600" dirty="0"/>
          </a:p>
        </p:txBody>
      </p:sp>
    </p:spTree>
    <p:extLst>
      <p:ext uri="{BB962C8B-B14F-4D97-AF65-F5344CB8AC3E}">
        <p14:creationId xmlns:p14="http://schemas.microsoft.com/office/powerpoint/2010/main" val="31155043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546" y="274637"/>
            <a:ext cx="7272339" cy="1339009"/>
          </a:xfrm>
        </p:spPr>
        <p:txBody>
          <a:bodyPr>
            <a:normAutofit fontScale="90000"/>
          </a:bodyPr>
          <a:lstStyle/>
          <a:p>
            <a:pPr lvl="0" algn="l"/>
            <a:r>
              <a:rPr lang="en-US" dirty="0"/>
              <a:t>Ted Koppel interviews Morrie again.</a:t>
            </a:r>
          </a:p>
        </p:txBody>
      </p:sp>
      <p:pic>
        <p:nvPicPr>
          <p:cNvPr id="4" name="Picture 3" descr="t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0535" y="2112917"/>
            <a:ext cx="2505289" cy="3346481"/>
          </a:xfrm>
          <a:prstGeom prst="rect">
            <a:avLst/>
          </a:prstGeom>
        </p:spPr>
      </p:pic>
    </p:spTree>
    <p:extLst>
      <p:ext uri="{BB962C8B-B14F-4D97-AF65-F5344CB8AC3E}">
        <p14:creationId xmlns:p14="http://schemas.microsoft.com/office/powerpoint/2010/main" val="326348246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l"/>
            <a:r>
              <a:rPr lang="en-US" dirty="0"/>
              <a:t>Ted and Morrie are starting to become friends</a:t>
            </a:r>
            <a:r>
              <a:rPr lang="en-US" dirty="0" smtClean="0"/>
              <a:t>.</a:t>
            </a:r>
            <a:endParaRPr lang="en-US" dirty="0"/>
          </a:p>
        </p:txBody>
      </p:sp>
      <p:pic>
        <p:nvPicPr>
          <p:cNvPr id="4" name="Picture 3" descr="t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9510" y="1995334"/>
            <a:ext cx="2505289" cy="3346481"/>
          </a:xfrm>
          <a:prstGeom prst="rect">
            <a:avLst/>
          </a:prstGeom>
        </p:spPr>
      </p:pic>
      <p:pic>
        <p:nvPicPr>
          <p:cNvPr id="5" name="Picture 4" descr="Morri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8569" y="2294918"/>
            <a:ext cx="4090143" cy="3029510"/>
          </a:xfrm>
          <a:prstGeom prst="rect">
            <a:avLst/>
          </a:prstGeom>
        </p:spPr>
      </p:pic>
    </p:spTree>
    <p:extLst>
      <p:ext uri="{BB962C8B-B14F-4D97-AF65-F5344CB8AC3E}">
        <p14:creationId xmlns:p14="http://schemas.microsoft.com/office/powerpoint/2010/main" val="18981993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410717"/>
            <a:ext cx="7272339" cy="1339009"/>
          </a:xfrm>
        </p:spPr>
        <p:txBody>
          <a:bodyPr>
            <a:normAutofit fontScale="90000"/>
          </a:bodyPr>
          <a:lstStyle/>
          <a:p>
            <a:pPr lvl="0" algn="l"/>
            <a:r>
              <a:rPr lang="en-US" dirty="0"/>
              <a:t>Since Morrie was on TV before he has gotten a lot of letters from people</a:t>
            </a:r>
            <a:r>
              <a:rPr lang="en-US" dirty="0" smtClean="0"/>
              <a:t>.</a:t>
            </a:r>
            <a:endParaRPr lang="en-US" dirty="0"/>
          </a:p>
        </p:txBody>
      </p:sp>
      <p:pic>
        <p:nvPicPr>
          <p:cNvPr id="4" name="Picture 3"/>
          <p:cNvPicPr>
            <a:picLocks noChangeAspect="1"/>
          </p:cNvPicPr>
          <p:nvPr/>
        </p:nvPicPr>
        <p:blipFill>
          <a:blip r:embed="rId2"/>
          <a:stretch>
            <a:fillRect/>
          </a:stretch>
        </p:blipFill>
        <p:spPr>
          <a:xfrm>
            <a:off x="2921000" y="2620397"/>
            <a:ext cx="3289300" cy="2463800"/>
          </a:xfrm>
          <a:prstGeom prst="rect">
            <a:avLst/>
          </a:prstGeom>
        </p:spPr>
      </p:pic>
    </p:spTree>
    <p:extLst>
      <p:ext uri="{BB962C8B-B14F-4D97-AF65-F5344CB8AC3E}">
        <p14:creationId xmlns:p14="http://schemas.microsoft.com/office/powerpoint/2010/main" val="912322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332" y="433401"/>
            <a:ext cx="8229600" cy="2288252"/>
          </a:xfrm>
        </p:spPr>
        <p:txBody>
          <a:bodyPr>
            <a:normAutofit fontScale="90000"/>
          </a:bodyPr>
          <a:lstStyle/>
          <a:p>
            <a:pPr lvl="0" algn="l"/>
            <a:r>
              <a:rPr lang="en-US" dirty="0"/>
              <a:t>Mitch gave Morrie a goodbye gift.  The gift was a briefcase that had Morrie’s initials on it.</a:t>
            </a:r>
            <a:br>
              <a:rPr lang="en-US" dirty="0"/>
            </a:br>
            <a:endParaRPr lang="en-US" dirty="0"/>
          </a:p>
        </p:txBody>
      </p:sp>
      <p:pic>
        <p:nvPicPr>
          <p:cNvPr id="4" name="Picture 3"/>
          <p:cNvPicPr>
            <a:picLocks noChangeAspect="1"/>
          </p:cNvPicPr>
          <p:nvPr/>
        </p:nvPicPr>
        <p:blipFill>
          <a:blip r:embed="rId2"/>
          <a:stretch>
            <a:fillRect/>
          </a:stretch>
        </p:blipFill>
        <p:spPr>
          <a:xfrm>
            <a:off x="3238500" y="2721653"/>
            <a:ext cx="2667000" cy="3048000"/>
          </a:xfrm>
          <a:prstGeom prst="rect">
            <a:avLst/>
          </a:prstGeom>
        </p:spPr>
      </p:pic>
    </p:spTree>
    <p:extLst>
      <p:ext uri="{BB962C8B-B14F-4D97-AF65-F5344CB8AC3E}">
        <p14:creationId xmlns:p14="http://schemas.microsoft.com/office/powerpoint/2010/main" val="194222099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074" y="410718"/>
            <a:ext cx="8229600" cy="1970726"/>
          </a:xfrm>
        </p:spPr>
        <p:txBody>
          <a:bodyPr>
            <a:normAutofit fontScale="90000"/>
          </a:bodyPr>
          <a:lstStyle/>
          <a:p>
            <a:pPr lvl="0" algn="l"/>
            <a:r>
              <a:rPr lang="en-US" dirty="0"/>
              <a:t>Ted and Morrie talked about a letter he received from a teacher.  She had nine students who all had a parent died.</a:t>
            </a:r>
          </a:p>
        </p:txBody>
      </p:sp>
      <p:pic>
        <p:nvPicPr>
          <p:cNvPr id="4" name="Picture 3"/>
          <p:cNvPicPr>
            <a:picLocks noChangeAspect="1"/>
          </p:cNvPicPr>
          <p:nvPr/>
        </p:nvPicPr>
        <p:blipFill>
          <a:blip r:embed="rId2"/>
          <a:stretch>
            <a:fillRect/>
          </a:stretch>
        </p:blipFill>
        <p:spPr>
          <a:xfrm>
            <a:off x="3276600" y="3171124"/>
            <a:ext cx="2590800" cy="3136900"/>
          </a:xfrm>
          <a:prstGeom prst="rect">
            <a:avLst/>
          </a:prstGeom>
        </p:spPr>
      </p:pic>
    </p:spTree>
    <p:extLst>
      <p:ext uri="{BB962C8B-B14F-4D97-AF65-F5344CB8AC3E}">
        <p14:creationId xmlns:p14="http://schemas.microsoft.com/office/powerpoint/2010/main" val="20793061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1728" y="524117"/>
            <a:ext cx="8229600" cy="1925365"/>
          </a:xfrm>
        </p:spPr>
        <p:txBody>
          <a:bodyPr>
            <a:normAutofit fontScale="90000"/>
          </a:bodyPr>
          <a:lstStyle/>
          <a:p>
            <a:pPr lvl="0" algn="l"/>
            <a:r>
              <a:rPr lang="en-US" dirty="0"/>
              <a:t>This letter reminded Morrie of when his mom died.  This made Morrie very sad and he cried on TV</a:t>
            </a:r>
            <a:r>
              <a:rPr lang="en-US" dirty="0" smtClean="0"/>
              <a:t>.</a:t>
            </a:r>
            <a:endParaRPr lang="en-US" dirty="0"/>
          </a:p>
        </p:txBody>
      </p:sp>
      <p:pic>
        <p:nvPicPr>
          <p:cNvPr id="4" name="Picture 3" descr="Morri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728" y="3230730"/>
            <a:ext cx="3456363" cy="2560078"/>
          </a:xfrm>
          <a:prstGeom prst="rect">
            <a:avLst/>
          </a:prstGeom>
        </p:spPr>
      </p:pic>
      <p:pic>
        <p:nvPicPr>
          <p:cNvPr id="5" name="Picture 4" descr="sa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7830" y="3230730"/>
            <a:ext cx="3291621" cy="2474811"/>
          </a:xfrm>
          <a:prstGeom prst="rect">
            <a:avLst/>
          </a:prstGeom>
        </p:spPr>
      </p:pic>
    </p:spTree>
    <p:extLst>
      <p:ext uri="{BB962C8B-B14F-4D97-AF65-F5344CB8AC3E}">
        <p14:creationId xmlns:p14="http://schemas.microsoft.com/office/powerpoint/2010/main" val="398243321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2429279"/>
            <a:ext cx="7272339" cy="1339009"/>
          </a:xfrm>
        </p:spPr>
        <p:txBody>
          <a:bodyPr/>
          <a:lstStyle/>
          <a:p>
            <a:r>
              <a:rPr lang="en-US" sz="7200" dirty="0" smtClean="0"/>
              <a:t>The Professor</a:t>
            </a:r>
            <a:endParaRPr lang="en-US" sz="7200" dirty="0"/>
          </a:p>
        </p:txBody>
      </p:sp>
    </p:spTree>
    <p:extLst>
      <p:ext uri="{BB962C8B-B14F-4D97-AF65-F5344CB8AC3E}">
        <p14:creationId xmlns:p14="http://schemas.microsoft.com/office/powerpoint/2010/main" val="278032599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l"/>
            <a:r>
              <a:rPr lang="en-US" dirty="0"/>
              <a:t>Morrie remembers when he was eight years old</a:t>
            </a:r>
            <a:r>
              <a:rPr lang="en-US" dirty="0" smtClean="0"/>
              <a:t>.</a:t>
            </a:r>
            <a:endParaRPr lang="en-US" dirty="0"/>
          </a:p>
        </p:txBody>
      </p:sp>
    </p:spTree>
    <p:extLst>
      <p:ext uri="{BB962C8B-B14F-4D97-AF65-F5344CB8AC3E}">
        <p14:creationId xmlns:p14="http://schemas.microsoft.com/office/powerpoint/2010/main" val="16419638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7640" y="274638"/>
            <a:ext cx="8229600" cy="2447016"/>
          </a:xfrm>
        </p:spPr>
        <p:txBody>
          <a:bodyPr>
            <a:normAutofit fontScale="90000"/>
          </a:bodyPr>
          <a:lstStyle/>
          <a:p>
            <a:pPr lvl="0" algn="l"/>
            <a:r>
              <a:rPr lang="en-US" dirty="0"/>
              <a:t>One night his father received a telegram.  Since his father couldn’t read Morrie had to read what it said to him</a:t>
            </a:r>
            <a:r>
              <a:rPr lang="en-US" dirty="0" smtClean="0"/>
              <a:t>.</a:t>
            </a:r>
            <a:endParaRPr lang="en-US" dirty="0"/>
          </a:p>
        </p:txBody>
      </p:sp>
      <p:pic>
        <p:nvPicPr>
          <p:cNvPr id="4" name="Picture 3"/>
          <p:cNvPicPr>
            <a:picLocks noChangeAspect="1"/>
          </p:cNvPicPr>
          <p:nvPr/>
        </p:nvPicPr>
        <p:blipFill>
          <a:blip r:embed="rId2"/>
          <a:stretch>
            <a:fillRect/>
          </a:stretch>
        </p:blipFill>
        <p:spPr>
          <a:xfrm>
            <a:off x="2933700" y="3422650"/>
            <a:ext cx="3276600" cy="2476500"/>
          </a:xfrm>
          <a:prstGeom prst="rect">
            <a:avLst/>
          </a:prstGeom>
        </p:spPr>
      </p:pic>
    </p:spTree>
    <p:extLst>
      <p:ext uri="{BB962C8B-B14F-4D97-AF65-F5344CB8AC3E}">
        <p14:creationId xmlns:p14="http://schemas.microsoft.com/office/powerpoint/2010/main" val="37277679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2992" y="546798"/>
            <a:ext cx="8229600" cy="1766602"/>
          </a:xfrm>
        </p:spPr>
        <p:txBody>
          <a:bodyPr>
            <a:normAutofit fontScale="90000"/>
          </a:bodyPr>
          <a:lstStyle/>
          <a:p>
            <a:pPr lvl="0" algn="l"/>
            <a:r>
              <a:rPr lang="en-US" dirty="0"/>
              <a:t>The telegram said his mother had died.  This made Morrie very sad.  Morrie cried.</a:t>
            </a:r>
            <a:br>
              <a:rPr lang="en-US" dirty="0"/>
            </a:br>
            <a:endParaRPr lang="en-US" dirty="0"/>
          </a:p>
        </p:txBody>
      </p:sp>
      <p:pic>
        <p:nvPicPr>
          <p:cNvPr id="5" name="Picture 4" descr="sa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7369" y="2595785"/>
            <a:ext cx="3291621" cy="2474811"/>
          </a:xfrm>
          <a:prstGeom prst="rect">
            <a:avLst/>
          </a:prstGeom>
        </p:spPr>
      </p:pic>
    </p:spTree>
    <p:extLst>
      <p:ext uri="{BB962C8B-B14F-4D97-AF65-F5344CB8AC3E}">
        <p14:creationId xmlns:p14="http://schemas.microsoft.com/office/powerpoint/2010/main" val="211091730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l"/>
            <a:r>
              <a:rPr lang="en-US" dirty="0"/>
              <a:t>Morrie had a younger brother named David</a:t>
            </a:r>
            <a:r>
              <a:rPr lang="en-US" dirty="0" smtClean="0"/>
              <a:t>.</a:t>
            </a:r>
            <a:endParaRPr lang="en-US" dirty="0"/>
          </a:p>
        </p:txBody>
      </p:sp>
    </p:spTree>
    <p:extLst>
      <p:ext uri="{BB962C8B-B14F-4D97-AF65-F5344CB8AC3E}">
        <p14:creationId xmlns:p14="http://schemas.microsoft.com/office/powerpoint/2010/main" val="197394270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8772" y="274638"/>
            <a:ext cx="8229600" cy="1766602"/>
          </a:xfrm>
        </p:spPr>
        <p:txBody>
          <a:bodyPr>
            <a:normAutofit fontScale="90000"/>
          </a:bodyPr>
          <a:lstStyle/>
          <a:p>
            <a:pPr lvl="0" algn="l"/>
            <a:r>
              <a:rPr lang="en-US" dirty="0"/>
              <a:t>David became sick one day and could not move his body.  David had polio. This made Morrie sad.</a:t>
            </a:r>
          </a:p>
        </p:txBody>
      </p:sp>
      <p:pic>
        <p:nvPicPr>
          <p:cNvPr id="4" name="Picture 3" descr="sa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2020" y="2666334"/>
            <a:ext cx="3291621" cy="2474811"/>
          </a:xfrm>
          <a:prstGeom prst="rect">
            <a:avLst/>
          </a:prstGeom>
        </p:spPr>
      </p:pic>
    </p:spTree>
    <p:extLst>
      <p:ext uri="{BB962C8B-B14F-4D97-AF65-F5344CB8AC3E}">
        <p14:creationId xmlns:p14="http://schemas.microsoft.com/office/powerpoint/2010/main" val="83395695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274637"/>
            <a:ext cx="8054976" cy="1339009"/>
          </a:xfrm>
        </p:spPr>
        <p:txBody>
          <a:bodyPr>
            <a:normAutofit fontScale="90000"/>
          </a:bodyPr>
          <a:lstStyle/>
          <a:p>
            <a:pPr lvl="0" algn="l"/>
            <a:r>
              <a:rPr lang="en-US" dirty="0"/>
              <a:t>Morrie’s dad married a women name Eva</a:t>
            </a:r>
            <a:r>
              <a:rPr lang="en-US" dirty="0" smtClean="0"/>
              <a:t>.</a:t>
            </a:r>
            <a:endParaRPr lang="en-US" dirty="0"/>
          </a:p>
        </p:txBody>
      </p:sp>
      <p:pic>
        <p:nvPicPr>
          <p:cNvPr id="4" name="Picture 3"/>
          <p:cNvPicPr>
            <a:picLocks noChangeAspect="1"/>
          </p:cNvPicPr>
          <p:nvPr/>
        </p:nvPicPr>
        <p:blipFill>
          <a:blip r:embed="rId2"/>
          <a:stretch>
            <a:fillRect/>
          </a:stretch>
        </p:blipFill>
        <p:spPr>
          <a:xfrm>
            <a:off x="2471762" y="2311400"/>
            <a:ext cx="4493755" cy="2721132"/>
          </a:xfrm>
          <a:prstGeom prst="rect">
            <a:avLst/>
          </a:prstGeom>
        </p:spPr>
      </p:pic>
    </p:spTree>
    <p:extLst>
      <p:ext uri="{BB962C8B-B14F-4D97-AF65-F5344CB8AC3E}">
        <p14:creationId xmlns:p14="http://schemas.microsoft.com/office/powerpoint/2010/main" val="28967241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365357"/>
            <a:ext cx="7778598" cy="1339009"/>
          </a:xfrm>
        </p:spPr>
        <p:txBody>
          <a:bodyPr>
            <a:normAutofit fontScale="90000"/>
          </a:bodyPr>
          <a:lstStyle/>
          <a:p>
            <a:pPr lvl="0" algn="l"/>
            <a:r>
              <a:rPr lang="en-US" dirty="0"/>
              <a:t>Eva loved Morrie and Morrie loved Eva.  Eva made Morrie happy.</a:t>
            </a:r>
          </a:p>
        </p:txBody>
      </p:sp>
      <p:pic>
        <p:nvPicPr>
          <p:cNvPr id="4" name="Picture 3" descr="happ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2482" y="2471656"/>
            <a:ext cx="3498871" cy="2346804"/>
          </a:xfrm>
          <a:prstGeom prst="rect">
            <a:avLst/>
          </a:prstGeom>
        </p:spPr>
      </p:pic>
    </p:spTree>
    <p:extLst>
      <p:ext uri="{BB962C8B-B14F-4D97-AF65-F5344CB8AC3E}">
        <p14:creationId xmlns:p14="http://schemas.microsoft.com/office/powerpoint/2010/main" val="1562079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898" y="569484"/>
            <a:ext cx="8229600" cy="1743922"/>
          </a:xfrm>
        </p:spPr>
        <p:txBody>
          <a:bodyPr>
            <a:normAutofit fontScale="90000"/>
          </a:bodyPr>
          <a:lstStyle/>
          <a:p>
            <a:pPr lvl="0" algn="l"/>
            <a:r>
              <a:rPr lang="en-US" dirty="0"/>
              <a:t>Morrie was so sad to see Mitch leave college he cried.  He asked Mitch to keep in touch.  Mitch said he would.  </a:t>
            </a:r>
          </a:p>
        </p:txBody>
      </p:sp>
      <p:pic>
        <p:nvPicPr>
          <p:cNvPr id="4" name="Picture 3"/>
          <p:cNvPicPr>
            <a:picLocks noChangeAspect="1"/>
          </p:cNvPicPr>
          <p:nvPr/>
        </p:nvPicPr>
        <p:blipFill>
          <a:blip r:embed="rId2"/>
          <a:stretch>
            <a:fillRect/>
          </a:stretch>
        </p:blipFill>
        <p:spPr>
          <a:xfrm>
            <a:off x="2921000" y="3114244"/>
            <a:ext cx="3289300" cy="2463800"/>
          </a:xfrm>
          <a:prstGeom prst="rect">
            <a:avLst/>
          </a:prstGeom>
        </p:spPr>
      </p:pic>
    </p:spTree>
    <p:extLst>
      <p:ext uri="{BB962C8B-B14F-4D97-AF65-F5344CB8AC3E}">
        <p14:creationId xmlns:p14="http://schemas.microsoft.com/office/powerpoint/2010/main" val="16913319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4684" y="546798"/>
            <a:ext cx="8229600" cy="2356294"/>
          </a:xfrm>
        </p:spPr>
        <p:txBody>
          <a:bodyPr>
            <a:normAutofit fontScale="90000"/>
          </a:bodyPr>
          <a:lstStyle/>
          <a:p>
            <a:pPr lvl="0" algn="l"/>
            <a:r>
              <a:rPr lang="en-US" dirty="0"/>
              <a:t>Morrie was not allowed to tell David about his mother.  Morrie’s dad wanted David to think Eva was David’s mother.  This made Morrie sad.</a:t>
            </a:r>
          </a:p>
        </p:txBody>
      </p:sp>
      <p:pic>
        <p:nvPicPr>
          <p:cNvPr id="4" name="Picture 3" descr="sa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6671" y="3583478"/>
            <a:ext cx="3291621" cy="2474811"/>
          </a:xfrm>
          <a:prstGeom prst="rect">
            <a:avLst/>
          </a:prstGeom>
        </p:spPr>
      </p:pic>
    </p:spTree>
    <p:extLst>
      <p:ext uri="{BB962C8B-B14F-4D97-AF65-F5344CB8AC3E}">
        <p14:creationId xmlns:p14="http://schemas.microsoft.com/office/powerpoint/2010/main" val="12669930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l"/>
            <a:r>
              <a:rPr lang="en-US" dirty="0"/>
              <a:t>Many years passed</a:t>
            </a:r>
            <a:r>
              <a:rPr lang="en-US" dirty="0" smtClean="0"/>
              <a:t>.</a:t>
            </a:r>
            <a:endParaRPr lang="en-US" dirty="0"/>
          </a:p>
        </p:txBody>
      </p:sp>
      <p:pic>
        <p:nvPicPr>
          <p:cNvPr id="5" name="Picture 4" descr="calend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024" y="2069296"/>
            <a:ext cx="2438982" cy="2438982"/>
          </a:xfrm>
          <a:prstGeom prst="rect">
            <a:avLst/>
          </a:prstGeom>
        </p:spPr>
      </p:pic>
      <p:pic>
        <p:nvPicPr>
          <p:cNvPr id="6" name="Picture 5" descr="calend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3662" y="3503811"/>
            <a:ext cx="2391939" cy="2391939"/>
          </a:xfrm>
          <a:prstGeom prst="rect">
            <a:avLst/>
          </a:prstGeom>
        </p:spPr>
      </p:pic>
      <p:pic>
        <p:nvPicPr>
          <p:cNvPr id="7" name="Picture 6" descr="calend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816" y="1260898"/>
            <a:ext cx="2471335" cy="2471335"/>
          </a:xfrm>
          <a:prstGeom prst="rect">
            <a:avLst/>
          </a:prstGeom>
        </p:spPr>
      </p:pic>
    </p:spTree>
    <p:extLst>
      <p:ext uri="{BB962C8B-B14F-4D97-AF65-F5344CB8AC3E}">
        <p14:creationId xmlns:p14="http://schemas.microsoft.com/office/powerpoint/2010/main" val="200795473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8206" y="86501"/>
            <a:ext cx="8229600" cy="2129489"/>
          </a:xfrm>
        </p:spPr>
        <p:txBody>
          <a:bodyPr>
            <a:normAutofit/>
          </a:bodyPr>
          <a:lstStyle/>
          <a:p>
            <a:pPr lvl="0" algn="l"/>
            <a:r>
              <a:rPr lang="en-US" sz="4000" dirty="0"/>
              <a:t>Morrie’s father died of a heart attack.  Morrie was not sad.  Morrie did not like his father.</a:t>
            </a:r>
          </a:p>
        </p:txBody>
      </p:sp>
    </p:spTree>
    <p:extLst>
      <p:ext uri="{BB962C8B-B14F-4D97-AF65-F5344CB8AC3E}">
        <p14:creationId xmlns:p14="http://schemas.microsoft.com/office/powerpoint/2010/main" val="154841944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2293195"/>
            <a:ext cx="7272339" cy="1339009"/>
          </a:xfrm>
        </p:spPr>
        <p:txBody>
          <a:bodyPr>
            <a:noAutofit/>
          </a:bodyPr>
          <a:lstStyle/>
          <a:p>
            <a:r>
              <a:rPr lang="en-US" sz="5400" dirty="0" smtClean="0"/>
              <a:t>The Fourth Tuesday</a:t>
            </a:r>
            <a:br>
              <a:rPr lang="en-US" sz="5400" dirty="0" smtClean="0"/>
            </a:br>
            <a:r>
              <a:rPr lang="en-US" sz="5400" i="1" dirty="0" smtClean="0"/>
              <a:t>We Talked about Death</a:t>
            </a:r>
            <a:endParaRPr lang="en-US" sz="5400" i="1" dirty="0"/>
          </a:p>
        </p:txBody>
      </p:sp>
    </p:spTree>
    <p:extLst>
      <p:ext uri="{BB962C8B-B14F-4D97-AF65-F5344CB8AC3E}">
        <p14:creationId xmlns:p14="http://schemas.microsoft.com/office/powerpoint/2010/main" val="154544933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274637"/>
            <a:ext cx="7802119" cy="1339009"/>
          </a:xfrm>
        </p:spPr>
        <p:txBody>
          <a:bodyPr>
            <a:normAutofit fontScale="90000"/>
          </a:bodyPr>
          <a:lstStyle/>
          <a:p>
            <a:pPr lvl="0" algn="l"/>
            <a:r>
              <a:rPr lang="en-US" dirty="0"/>
              <a:t>Mitch visits Morrie again. Mitch brings more food.</a:t>
            </a:r>
          </a:p>
        </p:txBody>
      </p:sp>
      <p:pic>
        <p:nvPicPr>
          <p:cNvPr id="4" name="Picture 3" descr="foo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4509" y="2593671"/>
            <a:ext cx="2639392" cy="3090466"/>
          </a:xfrm>
          <a:prstGeom prst="rect">
            <a:avLst/>
          </a:prstGeom>
        </p:spPr>
      </p:pic>
      <p:pic>
        <p:nvPicPr>
          <p:cNvPr id="5" name="Picture 4" descr="Untitl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9269" y="2041120"/>
            <a:ext cx="2779591" cy="3913371"/>
          </a:xfrm>
          <a:prstGeom prst="rect">
            <a:avLst/>
          </a:prstGeom>
        </p:spPr>
      </p:pic>
    </p:spTree>
    <p:extLst>
      <p:ext uri="{BB962C8B-B14F-4D97-AF65-F5344CB8AC3E}">
        <p14:creationId xmlns:p14="http://schemas.microsoft.com/office/powerpoint/2010/main" val="335547339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8" y="274637"/>
            <a:ext cx="8686800" cy="1698561"/>
          </a:xfrm>
        </p:spPr>
        <p:txBody>
          <a:bodyPr>
            <a:normAutofit fontScale="90000"/>
          </a:bodyPr>
          <a:lstStyle/>
          <a:p>
            <a:pPr lvl="0" algn="l"/>
            <a:r>
              <a:rPr lang="en-US" dirty="0"/>
              <a:t>Morrie is starting to look sicker.  He now needs a machine to help him breath.</a:t>
            </a:r>
          </a:p>
        </p:txBody>
      </p:sp>
      <p:pic>
        <p:nvPicPr>
          <p:cNvPr id="4" name="Picture 3" descr="sic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8699" y="2494341"/>
            <a:ext cx="3073754" cy="3173136"/>
          </a:xfrm>
          <a:prstGeom prst="rect">
            <a:avLst/>
          </a:prstGeom>
        </p:spPr>
      </p:pic>
    </p:spTree>
    <p:extLst>
      <p:ext uri="{BB962C8B-B14F-4D97-AF65-F5344CB8AC3E}">
        <p14:creationId xmlns:p14="http://schemas.microsoft.com/office/powerpoint/2010/main" val="108743506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410717"/>
            <a:ext cx="7755076" cy="1339009"/>
          </a:xfrm>
        </p:spPr>
        <p:txBody>
          <a:bodyPr>
            <a:normAutofit fontScale="90000"/>
          </a:bodyPr>
          <a:lstStyle/>
          <a:p>
            <a:pPr lvl="0" algn="l"/>
            <a:r>
              <a:rPr lang="en-US" dirty="0"/>
              <a:t>Mitch and Morrie talk about how a person can prepare to die.</a:t>
            </a:r>
          </a:p>
        </p:txBody>
      </p:sp>
    </p:spTree>
    <p:extLst>
      <p:ext uri="{BB962C8B-B14F-4D97-AF65-F5344CB8AC3E}">
        <p14:creationId xmlns:p14="http://schemas.microsoft.com/office/powerpoint/2010/main" val="293395804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274637"/>
            <a:ext cx="7825641" cy="1339009"/>
          </a:xfrm>
        </p:spPr>
        <p:txBody>
          <a:bodyPr>
            <a:normAutofit fontScale="90000"/>
          </a:bodyPr>
          <a:lstStyle/>
          <a:p>
            <a:pPr lvl="0" algn="l"/>
            <a:r>
              <a:rPr lang="en-US" dirty="0"/>
              <a:t>Morrie says you need to live like it is your last day.</a:t>
            </a:r>
          </a:p>
        </p:txBody>
      </p:sp>
    </p:spTree>
    <p:extLst>
      <p:ext uri="{BB962C8B-B14F-4D97-AF65-F5344CB8AC3E}">
        <p14:creationId xmlns:p14="http://schemas.microsoft.com/office/powerpoint/2010/main" val="140366102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467876"/>
            <a:ext cx="7825641" cy="1339009"/>
          </a:xfrm>
        </p:spPr>
        <p:txBody>
          <a:bodyPr>
            <a:normAutofit fontScale="90000"/>
          </a:bodyPr>
          <a:lstStyle/>
          <a:p>
            <a:pPr lvl="0" algn="l"/>
            <a:r>
              <a:rPr lang="en-US" dirty="0"/>
              <a:t>Morrie points out to Mitch that a person truly knows how to live once they know how to die.</a:t>
            </a:r>
          </a:p>
        </p:txBody>
      </p:sp>
    </p:spTree>
    <p:extLst>
      <p:ext uri="{BB962C8B-B14F-4D97-AF65-F5344CB8AC3E}">
        <p14:creationId xmlns:p14="http://schemas.microsoft.com/office/powerpoint/2010/main" val="72423363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54601"/>
            <a:ext cx="7272339" cy="1339009"/>
          </a:xfrm>
        </p:spPr>
        <p:txBody>
          <a:bodyPr/>
          <a:lstStyle/>
          <a:p>
            <a:pPr lvl="0" algn="l"/>
            <a:r>
              <a:rPr lang="en-US" dirty="0"/>
              <a:t>Mitch goes home.</a:t>
            </a:r>
          </a:p>
        </p:txBody>
      </p:sp>
      <p:pic>
        <p:nvPicPr>
          <p:cNvPr id="4" name="Picture 3" descr="hom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2719" y="1880941"/>
            <a:ext cx="3997965" cy="2998474"/>
          </a:xfrm>
          <a:prstGeom prst="rect">
            <a:avLst/>
          </a:prstGeom>
        </p:spPr>
      </p:pic>
    </p:spTree>
    <p:extLst>
      <p:ext uri="{BB962C8B-B14F-4D97-AF65-F5344CB8AC3E}">
        <p14:creationId xmlns:p14="http://schemas.microsoft.com/office/powerpoint/2010/main" val="2463945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376" y="345189"/>
            <a:ext cx="8229600" cy="1562478"/>
          </a:xfrm>
        </p:spPr>
        <p:txBody>
          <a:bodyPr>
            <a:normAutofit fontScale="90000"/>
          </a:bodyPr>
          <a:lstStyle/>
          <a:p>
            <a:pPr lvl="0" algn="l"/>
            <a:r>
              <a:rPr lang="en-US" dirty="0"/>
              <a:t>They hugged each other and said goodbye.</a:t>
            </a:r>
            <a:br>
              <a:rPr lang="en-US" dirty="0"/>
            </a:br>
            <a:endParaRPr lang="en-US" dirty="0"/>
          </a:p>
        </p:txBody>
      </p:sp>
      <p:pic>
        <p:nvPicPr>
          <p:cNvPr id="4" name="Picture 3"/>
          <p:cNvPicPr>
            <a:picLocks noChangeAspect="1"/>
          </p:cNvPicPr>
          <p:nvPr/>
        </p:nvPicPr>
        <p:blipFill>
          <a:blip r:embed="rId2"/>
          <a:stretch>
            <a:fillRect/>
          </a:stretch>
        </p:blipFill>
        <p:spPr>
          <a:xfrm>
            <a:off x="3200400" y="1930400"/>
            <a:ext cx="2730500" cy="2984500"/>
          </a:xfrm>
          <a:prstGeom prst="rect">
            <a:avLst/>
          </a:prstGeom>
        </p:spPr>
      </p:pic>
    </p:spTree>
    <p:extLst>
      <p:ext uri="{BB962C8B-B14F-4D97-AF65-F5344CB8AC3E}">
        <p14:creationId xmlns:p14="http://schemas.microsoft.com/office/powerpoint/2010/main" val="179601779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2202475"/>
            <a:ext cx="7272339" cy="1339009"/>
          </a:xfrm>
        </p:spPr>
        <p:txBody>
          <a:bodyPr>
            <a:noAutofit/>
          </a:bodyPr>
          <a:lstStyle/>
          <a:p>
            <a:r>
              <a:rPr lang="en-US" sz="5400" dirty="0" smtClean="0"/>
              <a:t>The Fifth Tuesday</a:t>
            </a:r>
            <a:br>
              <a:rPr lang="en-US" sz="5400" dirty="0" smtClean="0"/>
            </a:br>
            <a:r>
              <a:rPr lang="en-US" sz="5400" i="1" dirty="0" smtClean="0"/>
              <a:t>We Talked about Family</a:t>
            </a:r>
            <a:endParaRPr lang="en-US" sz="5400" i="1" dirty="0"/>
          </a:p>
        </p:txBody>
      </p:sp>
    </p:spTree>
    <p:extLst>
      <p:ext uri="{BB962C8B-B14F-4D97-AF65-F5344CB8AC3E}">
        <p14:creationId xmlns:p14="http://schemas.microsoft.com/office/powerpoint/2010/main" val="109369317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274637"/>
            <a:ext cx="7825641" cy="1339009"/>
          </a:xfrm>
        </p:spPr>
        <p:txBody>
          <a:bodyPr>
            <a:normAutofit fontScale="90000"/>
          </a:bodyPr>
          <a:lstStyle/>
          <a:p>
            <a:pPr lvl="0" algn="l"/>
            <a:r>
              <a:rPr lang="en-US" dirty="0"/>
              <a:t>Mitch visits Morrie again.  Mitch brings more food.</a:t>
            </a:r>
          </a:p>
        </p:txBody>
      </p:sp>
      <p:pic>
        <p:nvPicPr>
          <p:cNvPr id="5" name="Picture 4" descr="foo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2250" y="2570155"/>
            <a:ext cx="2639392" cy="3090466"/>
          </a:xfrm>
          <a:prstGeom prst="rect">
            <a:avLst/>
          </a:prstGeom>
        </p:spPr>
      </p:pic>
      <p:pic>
        <p:nvPicPr>
          <p:cNvPr id="6" name="Picture 5" descr="Untitl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024" y="2017604"/>
            <a:ext cx="2779591" cy="3913371"/>
          </a:xfrm>
          <a:prstGeom prst="rect">
            <a:avLst/>
          </a:prstGeom>
        </p:spPr>
      </p:pic>
    </p:spTree>
    <p:extLst>
      <p:ext uri="{BB962C8B-B14F-4D97-AF65-F5344CB8AC3E}">
        <p14:creationId xmlns:p14="http://schemas.microsoft.com/office/powerpoint/2010/main" val="306049932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274637"/>
            <a:ext cx="7708033" cy="1339009"/>
          </a:xfrm>
        </p:spPr>
        <p:txBody>
          <a:bodyPr>
            <a:normAutofit fontScale="90000"/>
          </a:bodyPr>
          <a:lstStyle/>
          <a:p>
            <a:pPr lvl="0" algn="l"/>
            <a:r>
              <a:rPr lang="en-US" dirty="0"/>
              <a:t>Morrie looks sicker.  This makes Mitch sad. </a:t>
            </a:r>
          </a:p>
        </p:txBody>
      </p:sp>
      <p:pic>
        <p:nvPicPr>
          <p:cNvPr id="4" name="Picture 3" descr="sic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7569" y="2376759"/>
            <a:ext cx="2639392" cy="2724730"/>
          </a:xfrm>
          <a:prstGeom prst="rect">
            <a:avLst/>
          </a:prstGeom>
        </p:spPr>
      </p:pic>
    </p:spTree>
    <p:extLst>
      <p:ext uri="{BB962C8B-B14F-4D97-AF65-F5344CB8AC3E}">
        <p14:creationId xmlns:p14="http://schemas.microsoft.com/office/powerpoint/2010/main" val="266413827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274637"/>
            <a:ext cx="8054976" cy="1339009"/>
          </a:xfrm>
        </p:spPr>
        <p:txBody>
          <a:bodyPr>
            <a:normAutofit fontScale="90000"/>
          </a:bodyPr>
          <a:lstStyle/>
          <a:p>
            <a:pPr lvl="0" algn="l"/>
            <a:r>
              <a:rPr lang="en-US" dirty="0"/>
              <a:t>Mitch and Morrie talk about family.</a:t>
            </a:r>
          </a:p>
        </p:txBody>
      </p:sp>
      <p:pic>
        <p:nvPicPr>
          <p:cNvPr id="4" name="Picture 3"/>
          <p:cNvPicPr>
            <a:picLocks noChangeAspect="1"/>
          </p:cNvPicPr>
          <p:nvPr/>
        </p:nvPicPr>
        <p:blipFill>
          <a:blip r:embed="rId2"/>
          <a:stretch>
            <a:fillRect/>
          </a:stretch>
        </p:blipFill>
        <p:spPr>
          <a:xfrm>
            <a:off x="2608154" y="2146299"/>
            <a:ext cx="3979533" cy="3215463"/>
          </a:xfrm>
          <a:prstGeom prst="rect">
            <a:avLst/>
          </a:prstGeom>
        </p:spPr>
      </p:pic>
    </p:spTree>
    <p:extLst>
      <p:ext uri="{BB962C8B-B14F-4D97-AF65-F5344CB8AC3E}">
        <p14:creationId xmlns:p14="http://schemas.microsoft.com/office/powerpoint/2010/main" val="207914364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074" y="749244"/>
            <a:ext cx="8229600" cy="1325562"/>
          </a:xfrm>
        </p:spPr>
        <p:txBody>
          <a:bodyPr>
            <a:normAutofit fontScale="90000"/>
          </a:bodyPr>
          <a:lstStyle/>
          <a:p>
            <a:pPr lvl="0" algn="l"/>
            <a:r>
              <a:rPr lang="en-US" dirty="0"/>
              <a:t>Morrie tells Mitch that family is very important.  Friends come and go but you will always have family.</a:t>
            </a:r>
          </a:p>
        </p:txBody>
      </p:sp>
      <p:pic>
        <p:nvPicPr>
          <p:cNvPr id="6" name="Picture 5"/>
          <p:cNvPicPr>
            <a:picLocks noChangeAspect="1"/>
          </p:cNvPicPr>
          <p:nvPr/>
        </p:nvPicPr>
        <p:blipFill>
          <a:blip r:embed="rId2"/>
          <a:stretch>
            <a:fillRect/>
          </a:stretch>
        </p:blipFill>
        <p:spPr>
          <a:xfrm>
            <a:off x="2678714" y="2828278"/>
            <a:ext cx="3950428" cy="3191946"/>
          </a:xfrm>
          <a:prstGeom prst="rect">
            <a:avLst/>
          </a:prstGeom>
        </p:spPr>
      </p:pic>
    </p:spTree>
    <p:extLst>
      <p:ext uri="{BB962C8B-B14F-4D97-AF65-F5344CB8AC3E}">
        <p14:creationId xmlns:p14="http://schemas.microsoft.com/office/powerpoint/2010/main" val="330362908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508" y="750999"/>
            <a:ext cx="8229600" cy="4216090"/>
          </a:xfrm>
        </p:spPr>
        <p:txBody>
          <a:bodyPr>
            <a:normAutofit fontScale="90000"/>
          </a:bodyPr>
          <a:lstStyle/>
          <a:p>
            <a:pPr lvl="0" algn="l"/>
            <a:r>
              <a:rPr lang="en-US" dirty="0"/>
              <a:t>Mitch tells Morrie that he is not sure if he wants to have children.  Morrie does not tell Mitch if he should or should not have children.  Instead Morrie tells Mitch “There is no experience like having children.”</a:t>
            </a:r>
            <a:br>
              <a:rPr lang="en-US" dirty="0"/>
            </a:br>
            <a:endParaRPr lang="en-US" dirty="0"/>
          </a:p>
        </p:txBody>
      </p:sp>
    </p:spTree>
    <p:extLst>
      <p:ext uri="{BB962C8B-B14F-4D97-AF65-F5344CB8AC3E}">
        <p14:creationId xmlns:p14="http://schemas.microsoft.com/office/powerpoint/2010/main" val="289095858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074" y="815610"/>
            <a:ext cx="8229600" cy="1630520"/>
          </a:xfrm>
        </p:spPr>
        <p:txBody>
          <a:bodyPr>
            <a:normAutofit fontScale="90000"/>
          </a:bodyPr>
          <a:lstStyle/>
          <a:p>
            <a:pPr lvl="0" algn="l"/>
            <a:r>
              <a:rPr lang="en-US" dirty="0"/>
              <a:t>This makes Mitch wonder how he would feel if he had no children and ended up being like Morrie one day.</a:t>
            </a:r>
          </a:p>
        </p:txBody>
      </p:sp>
    </p:spTree>
    <p:extLst>
      <p:ext uri="{BB962C8B-B14F-4D97-AF65-F5344CB8AC3E}">
        <p14:creationId xmlns:p14="http://schemas.microsoft.com/office/powerpoint/2010/main" val="84811734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l"/>
            <a:r>
              <a:rPr lang="en-US" dirty="0"/>
              <a:t>Mitch goes home. </a:t>
            </a:r>
          </a:p>
        </p:txBody>
      </p:sp>
      <p:pic>
        <p:nvPicPr>
          <p:cNvPr id="4" name="Picture 3" descr="hom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0891" y="2528283"/>
            <a:ext cx="3291621" cy="2468716"/>
          </a:xfrm>
          <a:prstGeom prst="rect">
            <a:avLst/>
          </a:prstGeom>
        </p:spPr>
      </p:pic>
    </p:spTree>
    <p:extLst>
      <p:ext uri="{BB962C8B-B14F-4D97-AF65-F5344CB8AC3E}">
        <p14:creationId xmlns:p14="http://schemas.microsoft.com/office/powerpoint/2010/main" val="180038689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350" y="2429279"/>
            <a:ext cx="7272339" cy="1339009"/>
          </a:xfrm>
        </p:spPr>
        <p:txBody>
          <a:bodyPr>
            <a:noAutofit/>
          </a:bodyPr>
          <a:lstStyle/>
          <a:p>
            <a:r>
              <a:rPr lang="en-US" sz="5400" dirty="0" smtClean="0"/>
              <a:t>The Sixth Tuesday</a:t>
            </a:r>
            <a:br>
              <a:rPr lang="en-US" sz="5400" dirty="0" smtClean="0"/>
            </a:br>
            <a:r>
              <a:rPr lang="en-US" sz="5400" i="1" dirty="0" smtClean="0"/>
              <a:t>We Talk about Emotions</a:t>
            </a:r>
            <a:endParaRPr lang="en-US" sz="5400" i="1" dirty="0"/>
          </a:p>
        </p:txBody>
      </p:sp>
    </p:spTree>
    <p:extLst>
      <p:ext uri="{BB962C8B-B14F-4D97-AF65-F5344CB8AC3E}">
        <p14:creationId xmlns:p14="http://schemas.microsoft.com/office/powerpoint/2010/main" val="8650358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546" y="274637"/>
            <a:ext cx="7731555" cy="1339009"/>
          </a:xfrm>
        </p:spPr>
        <p:txBody>
          <a:bodyPr>
            <a:normAutofit fontScale="90000"/>
          </a:bodyPr>
          <a:lstStyle/>
          <a:p>
            <a:pPr lvl="0" algn="l"/>
            <a:r>
              <a:rPr lang="en-US" dirty="0"/>
              <a:t>Mitch visits Morrie and brings more food with him.  </a:t>
            </a:r>
          </a:p>
        </p:txBody>
      </p:sp>
      <p:pic>
        <p:nvPicPr>
          <p:cNvPr id="4" name="Picture 3" descr="Untitl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1661" y="2440901"/>
            <a:ext cx="2779591" cy="3913371"/>
          </a:xfrm>
          <a:prstGeom prst="rect">
            <a:avLst/>
          </a:prstGeom>
        </p:spPr>
      </p:pic>
      <p:pic>
        <p:nvPicPr>
          <p:cNvPr id="5" name="Picture 4" descr="foo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8164" y="3064001"/>
            <a:ext cx="2639392" cy="3090466"/>
          </a:xfrm>
          <a:prstGeom prst="rect">
            <a:avLst/>
          </a:prstGeom>
        </p:spPr>
      </p:pic>
    </p:spTree>
    <p:extLst>
      <p:ext uri="{BB962C8B-B14F-4D97-AF65-F5344CB8AC3E}">
        <p14:creationId xmlns:p14="http://schemas.microsoft.com/office/powerpoint/2010/main" val="2877857912"/>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adition">
  <a:themeElements>
    <a:clrScheme name="Tradition">
      <a:dk1>
        <a:srgbClr val="000000"/>
      </a:dk1>
      <a:lt1>
        <a:srgbClr val="FFFFFF"/>
      </a:lt1>
      <a:dk2>
        <a:srgbClr val="59480D"/>
      </a:dk2>
      <a:lt2>
        <a:srgbClr val="D28E11"/>
      </a:lt2>
      <a:accent1>
        <a:srgbClr val="6B4A0B"/>
      </a:accent1>
      <a:accent2>
        <a:srgbClr val="790A14"/>
      </a:accent2>
      <a:accent3>
        <a:srgbClr val="908342"/>
      </a:accent3>
      <a:accent4>
        <a:srgbClr val="423E5C"/>
      </a:accent4>
      <a:accent5>
        <a:srgbClr val="641345"/>
      </a:accent5>
      <a:accent6>
        <a:srgbClr val="748A2F"/>
      </a:accent6>
      <a:hlink>
        <a:srgbClr val="DD7E0E"/>
      </a:hlink>
      <a:folHlink>
        <a:srgbClr val="7F6F6F"/>
      </a:folHlink>
    </a:clrScheme>
    <a:fontScheme name="Tradition">
      <a:majorFont>
        <a:latin typeface="Candara"/>
        <a:ea typeface=""/>
        <a:cs typeface=""/>
        <a:font script="Jpan" typeface="メイリオ"/>
        <a:font script="Hans" typeface="宋体"/>
        <a:font script="Hant" typeface="新細明體"/>
      </a:majorFont>
      <a:minorFont>
        <a:latin typeface="Candara"/>
        <a:ea typeface=""/>
        <a:cs typeface=""/>
        <a:font script="Jpan" typeface="メイリオ"/>
        <a:font script="Hans" typeface="宋体"/>
        <a:font script="Hant" typeface="新細明體"/>
      </a:minorFont>
    </a:fontScheme>
    <a:fmtScheme name="Tradition">
      <a:fillStyleLst>
        <a:solidFill>
          <a:schemeClr val="phClr"/>
        </a:solidFill>
        <a:blipFill rotWithShape="1">
          <a:blip xmlns:r="http://schemas.openxmlformats.org/officeDocument/2006/relationships" r:embed="rId1">
            <a:duotone>
              <a:schemeClr val="phClr">
                <a:shade val="10000"/>
                <a:satMod val="150000"/>
              </a:schemeClr>
              <a:schemeClr val="phClr">
                <a:tint val="90000"/>
                <a:satMod val="300000"/>
              </a:schemeClr>
            </a:duotone>
          </a:blip>
          <a:stretch/>
        </a:blipFill>
        <a:blipFill rotWithShape="1">
          <a:blip xmlns:r="http://schemas.openxmlformats.org/officeDocument/2006/relationships" r:embed="rId2">
            <a:duotone>
              <a:schemeClr val="phClr">
                <a:shade val="10000"/>
                <a:satMod val="150000"/>
              </a:schemeClr>
              <a:schemeClr val="phClr">
                <a:tint val="90000"/>
                <a:satMod val="300000"/>
              </a:schemeClr>
            </a:duotone>
          </a:blip>
          <a:stretch/>
        </a:blipFill>
      </a:fillStyleLst>
      <a:lnStyleLst>
        <a:ln w="15875" cap="flat" cmpd="sng" algn="ctr">
          <a:solidFill>
            <a:schemeClr val="phClr">
              <a:shade val="95000"/>
              <a:satMod val="105000"/>
            </a:schemeClr>
          </a:solidFill>
          <a:prstDash val="solid"/>
          <a:miter/>
        </a:ln>
        <a:ln w="38100" cap="flat" cmpd="sng" algn="ctr">
          <a:solidFill>
            <a:schemeClr val="phClr">
              <a:shade val="90000"/>
            </a:schemeClr>
          </a:solidFill>
          <a:prstDash val="solid"/>
          <a:miter/>
        </a:ln>
        <a:ln w="76200" cap="flat" cmpd="dbl" algn="ctr">
          <a:solidFill>
            <a:schemeClr val="phClr"/>
          </a:solidFill>
          <a:prstDash val="solid"/>
          <a:miter/>
        </a:ln>
      </a:lnStyleLst>
      <a:effectStyleLst>
        <a:effectStyle>
          <a:effectLst/>
        </a:effectStyle>
        <a:effectStyle>
          <a:effectLst>
            <a:innerShdw blurRad="127000">
              <a:srgbClr val="FFFFFF">
                <a:alpha val="35000"/>
              </a:srgbClr>
            </a:innerShdw>
          </a:effectLst>
          <a:scene3d>
            <a:camera prst="orthographicFront">
              <a:rot lat="0" lon="0" rev="0"/>
            </a:camera>
            <a:lightRig rig="chilly" dir="tl">
              <a:rot lat="0" lon="0" rev="5400000"/>
            </a:lightRig>
          </a:scene3d>
          <a:sp3d prstMaterial="softEdge">
            <a:bevelT w="0" h="0"/>
          </a:sp3d>
        </a:effectStyle>
        <a:effectStyle>
          <a:effectLst>
            <a:outerShdw blurRad="63500" dist="25400" dir="5400000" algn="br" rotWithShape="0">
              <a:srgbClr val="000000">
                <a:alpha val="50000"/>
              </a:srgbClr>
            </a:outerShdw>
          </a:effectLst>
          <a:scene3d>
            <a:camera prst="orthographicFront">
              <a:rot lat="0" lon="0" rev="0"/>
            </a:camera>
            <a:lightRig rig="balanced" dir="t">
              <a:rot lat="0" lon="0" rev="3600000"/>
            </a:lightRig>
          </a:scene3d>
          <a:sp3d>
            <a:bevelT w="889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hade val="10000"/>
                <a:satMod val="175000"/>
              </a:schemeClr>
              <a:schemeClr val="phClr">
                <a:satMod val="3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Tradition.thmx</Template>
  <TotalTime>241</TotalTime>
  <Words>2441</Words>
  <Application>Microsoft Office PowerPoint</Application>
  <PresentationFormat>On-screen Show (4:3)</PresentationFormat>
  <Paragraphs>178</Paragraphs>
  <Slides>176</Slides>
  <Notes>0</Notes>
  <HiddenSlides>0</HiddenSlides>
  <MMClips>0</MMClips>
  <ScaleCrop>false</ScaleCrop>
  <HeadingPairs>
    <vt:vector size="4" baseType="variant">
      <vt:variant>
        <vt:lpstr>Theme</vt:lpstr>
      </vt:variant>
      <vt:variant>
        <vt:i4>1</vt:i4>
      </vt:variant>
      <vt:variant>
        <vt:lpstr>Slide Titles</vt:lpstr>
      </vt:variant>
      <vt:variant>
        <vt:i4>176</vt:i4>
      </vt:variant>
    </vt:vector>
  </HeadingPairs>
  <TitlesOfParts>
    <vt:vector size="177" baseType="lpstr">
      <vt:lpstr>Tradition</vt:lpstr>
      <vt:lpstr>Tuesdays With Morrie By Mitch Albom</vt:lpstr>
      <vt:lpstr>This is a true story.  Mitch and Morrie were real people.</vt:lpstr>
      <vt:lpstr>The Curriculum</vt:lpstr>
      <vt:lpstr>Mitch just graduated from college. </vt:lpstr>
      <vt:lpstr>After the ceremony he went to find his favorite professor.</vt:lpstr>
      <vt:lpstr>His name is Morrie.</vt:lpstr>
      <vt:lpstr>Mitch gave Morrie a goodbye gift.  The gift was a briefcase that had Morrie’s initials on it. </vt:lpstr>
      <vt:lpstr>Morrie was so sad to see Mitch leave college he cried.  He asked Mitch to keep in touch.  Mitch said he would.  </vt:lpstr>
      <vt:lpstr>They hugged each other and said goodbye. </vt:lpstr>
      <vt:lpstr>The Syllabus</vt:lpstr>
      <vt:lpstr>16 years has passed since Mitch and Morrie said goodbye. </vt:lpstr>
      <vt:lpstr>Morrie became very sick.  He got a disease called Lou Gehrig’s disease. </vt:lpstr>
      <vt:lpstr>Morrie would die because of his disease.  This disease also made it hard or impossible to do things Morrie used to. </vt:lpstr>
      <vt:lpstr>Morrie could no longer walk on his own.  He had to use a wheelchair.</vt:lpstr>
      <vt:lpstr>Morrie had people who would help him with other stuff.  Like eating and getting dressed. </vt:lpstr>
      <vt:lpstr>Even though he was sick Morrie always had many visitors.  Like his family, friends, and people he worked with.</vt:lpstr>
      <vt:lpstr>The Student</vt:lpstr>
      <vt:lpstr>Mitch did not keep in touch with Morrie for the 16 years.</vt:lpstr>
      <vt:lpstr>Since graduating from college a lot of things have happened to Mitch. </vt:lpstr>
      <vt:lpstr>First Mitch’s favorite uncle died from cancer.  This made Mitch very sad.</vt:lpstr>
      <vt:lpstr>Then Mitch got a job writing about sports. </vt:lpstr>
      <vt:lpstr>Next he bought a big house, a new car, and made a lot of money.</vt:lpstr>
      <vt:lpstr>He also married a girl named Janine.  Janine loves Mitch a lot. </vt:lpstr>
      <vt:lpstr>Even with all things Mitch was sad.   </vt:lpstr>
      <vt:lpstr>The Audiovisual</vt:lpstr>
      <vt:lpstr>Back at Morrie’s house, Morrie was getting ready to go on TV. </vt:lpstr>
      <vt:lpstr>For someone was who dying, Morrie was still happy.  He wanted to share all of his lessons he learned throughout his life.  Morrie was very wise. </vt:lpstr>
      <vt:lpstr>When a man named Ted Koppel found out about Morrie, he wanted to interview Morrie for his TV show called “Nightline.”</vt:lpstr>
      <vt:lpstr>Mitch was watching TV at his home.  Mitch ended up watching the show  “Nightline.”  When he heard his professor’s name and that he was dying, he froze.   </vt:lpstr>
      <vt:lpstr>Mitch became very sad and felt very guilty for not keeping in touch with Morrie. </vt:lpstr>
      <vt:lpstr>The Orientation</vt:lpstr>
      <vt:lpstr>After seeing Morrie on TV Mitch called him.  They made plans for Mitch to come and visit Morrie. </vt:lpstr>
      <vt:lpstr>When Mitch got to Morrie’s house, Morrie was so happy to see Mitch that he gave Mitch a big hug. </vt:lpstr>
      <vt:lpstr>Mitch was glad he got to see his friend, but he was very sad to see how sick Morrie looked. </vt:lpstr>
      <vt:lpstr>The Classroom</vt:lpstr>
      <vt:lpstr>Mitch and Morrie talked for hours. </vt:lpstr>
      <vt:lpstr>They talked about many different things.</vt:lpstr>
      <vt:lpstr>Morrie talked about his disease and how it was going to kill him. </vt:lpstr>
      <vt:lpstr>Morrie predicted that he would die from choking.  Since the disease made it very hard to breath.</vt:lpstr>
      <vt:lpstr>After they finished talking Morrie asked Mitch to come visit him again.  Mitch promised he would.   </vt:lpstr>
      <vt:lpstr>Then Mitch went home.</vt:lpstr>
      <vt:lpstr>Taking Attendance</vt:lpstr>
      <vt:lpstr>When Mitch went back home we had to go on a business trip to London.</vt:lpstr>
      <vt:lpstr>While there he realized how busy everyone seemed to be.  He thought about what Morrie said during their last visit.  </vt:lpstr>
      <vt:lpstr>Morrie said that people think always being busy will make them happy.  But that is not true.  By being so busy you miss the small things in life that make you happy. </vt:lpstr>
      <vt:lpstr>Mitch missed Morrie.  So he called Morrie and they planed to meet on Tuesday. </vt:lpstr>
      <vt:lpstr>The First Tuesday We Talked about the World</vt:lpstr>
      <vt:lpstr>Mitch went to see Morrie.  Mitch brought a lot of food with him, because when Mitch was in college, Morrie and him would eat lunch together.</vt:lpstr>
      <vt:lpstr>Morrie wanted to share some of his wisdom with Mitch. </vt:lpstr>
      <vt:lpstr>Morrie told Mitch that people need to love other people.  People also have to let people love them.  Everyone deserves love. </vt:lpstr>
      <vt:lpstr>Mitch told Morrie he would see him next Tuesday.</vt:lpstr>
      <vt:lpstr>Mitch went home.</vt:lpstr>
      <vt:lpstr>The Second Tuesday We Talked about Feeling Sorry for Yourself</vt:lpstr>
      <vt:lpstr>Mitch went to see Morrie again.  Mitch brought more food. </vt:lpstr>
      <vt:lpstr>Morrie talked to Mitch about being sad about dying.</vt:lpstr>
      <vt:lpstr>Morrie said that he cried sometimes and would feel sad.  But it was okay to feel that way.</vt:lpstr>
      <vt:lpstr>Morrie tries to stay happy though.  He says he is lucky because it gets to say goodbye to his friends and family before he dies.</vt:lpstr>
      <vt:lpstr>Mitch went home. </vt:lpstr>
      <vt:lpstr>The Third Tuesday We Talk about Regrets</vt:lpstr>
      <vt:lpstr>Mitch went to see Morrie again.  Mitch brought more food.</vt:lpstr>
      <vt:lpstr>This time Mitch brought a tape recorder.  He wanted to record what Morrie and him talked about.  That why he would not forget Morrie after Morrie died.</vt:lpstr>
      <vt:lpstr>Today Mitch and Morrie talked about how people look at how they are living.</vt:lpstr>
      <vt:lpstr>Morrie told Mitch that it is important that people reflect on how they live their lives.</vt:lpstr>
      <vt:lpstr>Morrie says that people need to see what they are missing from their lives.  That way they can find whatever they are missing and be happy.</vt:lpstr>
      <vt:lpstr>Mitch goes home.</vt:lpstr>
      <vt:lpstr>The Audiovisual, Part Two</vt:lpstr>
      <vt:lpstr>Ted Koppel interviews Morrie again.</vt:lpstr>
      <vt:lpstr>Ted and Morrie are starting to become friends.</vt:lpstr>
      <vt:lpstr>Since Morrie was on TV before he has gotten a lot of letters from people.</vt:lpstr>
      <vt:lpstr>Ted and Morrie talked about a letter he received from a teacher.  She had nine students who all had a parent died.</vt:lpstr>
      <vt:lpstr>This letter reminded Morrie of when his mom died.  This made Morrie very sad and he cried on TV.</vt:lpstr>
      <vt:lpstr>The Professor</vt:lpstr>
      <vt:lpstr>Morrie remembers when he was eight years old.</vt:lpstr>
      <vt:lpstr>One night his father received a telegram.  Since his father couldn’t read Morrie had to read what it said to him.</vt:lpstr>
      <vt:lpstr>The telegram said his mother had died.  This made Morrie very sad.  Morrie cried. </vt:lpstr>
      <vt:lpstr>Morrie had a younger brother named David.</vt:lpstr>
      <vt:lpstr>David became sick one day and could not move his body.  David had polio. This made Morrie sad.</vt:lpstr>
      <vt:lpstr>Morrie’s dad married a women name Eva.</vt:lpstr>
      <vt:lpstr>Eva loved Morrie and Morrie loved Eva.  Eva made Morrie happy.</vt:lpstr>
      <vt:lpstr>Morrie was not allowed to tell David about his mother.  Morrie’s dad wanted David to think Eva was David’s mother.  This made Morrie sad.</vt:lpstr>
      <vt:lpstr>Many years passed.</vt:lpstr>
      <vt:lpstr>Morrie’s father died of a heart attack.  Morrie was not sad.  Morrie did not like his father.</vt:lpstr>
      <vt:lpstr>The Fourth Tuesday We Talked about Death</vt:lpstr>
      <vt:lpstr>Mitch visits Morrie again. Mitch brings more food.</vt:lpstr>
      <vt:lpstr>Morrie is starting to look sicker.  He now needs a machine to help him breath.</vt:lpstr>
      <vt:lpstr>Mitch and Morrie talk about how a person can prepare to die.</vt:lpstr>
      <vt:lpstr>Morrie says you need to live like it is your last day.</vt:lpstr>
      <vt:lpstr>Morrie points out to Mitch that a person truly knows how to live once they know how to die.</vt:lpstr>
      <vt:lpstr>Mitch goes home.</vt:lpstr>
      <vt:lpstr>The Fifth Tuesday We Talked about Family</vt:lpstr>
      <vt:lpstr>Mitch visits Morrie again.  Mitch brings more food.</vt:lpstr>
      <vt:lpstr>Morrie looks sicker.  This makes Mitch sad. </vt:lpstr>
      <vt:lpstr>Mitch and Morrie talk about family.</vt:lpstr>
      <vt:lpstr>Morrie tells Mitch that family is very important.  Friends come and go but you will always have family.</vt:lpstr>
      <vt:lpstr>Mitch tells Morrie that he is not sure if he wants to have children.  Morrie does not tell Mitch if he should or should not have children.  Instead Morrie tells Mitch “There is no experience like having children.” </vt:lpstr>
      <vt:lpstr>This makes Mitch wonder how he would feel if he had no children and ended up being like Morrie one day.</vt:lpstr>
      <vt:lpstr>Mitch goes home. </vt:lpstr>
      <vt:lpstr>The Sixth Tuesday We Talk about Emotions</vt:lpstr>
      <vt:lpstr>Mitch visits Morrie and brings more food with him.  </vt:lpstr>
      <vt:lpstr>When Mitch gets to the front door he is greeted my Charlotte, Morrie’s wife.</vt:lpstr>
      <vt:lpstr>Mitch is surprised to see her.  She is usual at work when Mitch visits Morrie.  </vt:lpstr>
      <vt:lpstr>Charlotte tells Mitch that Morrie is feeling sick today.  Charlotte looks tired and worried.</vt:lpstr>
      <vt:lpstr>Charlotte tells Mitch that Morrie can no longer eat the food Mitch is bringing, Mitch feels bad about bringing the food.</vt:lpstr>
      <vt:lpstr>When Mitch sees Morrie, Morrie is coughing a lot and is having trouble breathing.</vt:lpstr>
      <vt:lpstr>When Morrie stops coughing he tells Mitch that is he trying not to think about the coughing and his trouble breathing.  He explains thinking about it makes him scared.</vt:lpstr>
      <vt:lpstr>Morrie starts to cough again.  Mitch tries to help Morrie by slapping him on the back.  </vt:lpstr>
      <vt:lpstr>After the coughing stops Morrie tells Mitch that he doesn’t want to die when he is coughing and having trouble breathing.  </vt:lpstr>
      <vt:lpstr>Morrie wants to die peacefully in his sleep, so he won’t feel any pain.</vt:lpstr>
      <vt:lpstr>Mitch goes home. </vt:lpstr>
      <vt:lpstr>The Seventh Tuesday We Talk about the Fear of Aging</vt:lpstr>
      <vt:lpstr>Mitch visits Morrie again.  Mitch stills bring food because even though Morrie can’t eat it, Mitch still wants to help Morrie in someway.</vt:lpstr>
      <vt:lpstr>Today Mitch asks Morrie if is jealous of people younger than him. Morrie says no.  He explains that he already was young once and it is other people’s turn to be young.</vt:lpstr>
      <vt:lpstr>Mitch goes home. </vt:lpstr>
      <vt:lpstr>The Eighth Tuesday We Talk about Money</vt:lpstr>
      <vt:lpstr>Mitch visits Morrie again and brings food.</vt:lpstr>
      <vt:lpstr>Today Morrie explains to Mitch that money does not make you or other people happy.</vt:lpstr>
      <vt:lpstr>Morrie explains that giving people your time is better than giving money.  He tells Mitch that he could volunteer and love people more.  </vt:lpstr>
      <vt:lpstr>Mitch goes home.</vt:lpstr>
      <vt:lpstr>The Ninth Tuesday We Talk about How Loves Goes On</vt:lpstr>
      <vt:lpstr>Mitch visits Morrie again. </vt:lpstr>
      <vt:lpstr>When Mitch sees Morrie, Morrie looks very sick.  </vt:lpstr>
      <vt:lpstr>Morrie tells Mitch that he was wondering if people would forget about him when he died.  But Morrie said that he don’t think people will forget about him, since he has so many people who love him.</vt:lpstr>
      <vt:lpstr>Morrie also tells Mitch what he wants written on his tombstone.  He wants “A Teacher to the Last.”</vt:lpstr>
      <vt:lpstr>Mitch goes home.</vt:lpstr>
      <vt:lpstr>The Tenth Tuesday We Talk about Marriage</vt:lpstr>
      <vt:lpstr>Mitch and his wife Janine go to visit Morrie.  Mitch brings more food with them.</vt:lpstr>
      <vt:lpstr>Morrie and Janine talk about their lives.  Morrie knows that Janine is a singer.  He asks Janine to sing a song for him.</vt:lpstr>
      <vt:lpstr>Usually Janine does not like to sing for people, but she sings a beautiful song for Morrie.</vt:lpstr>
      <vt:lpstr>After the song Mitch, Morrie and Janine talk about marriage.  Morrie says for a marriage to work you need to respect the other person.  Learn how to compromise and you need to be truthful.</vt:lpstr>
      <vt:lpstr>Morrie also stresses that people need to realize that marriage is important.</vt:lpstr>
      <vt:lpstr>Morrie explains that people who do not get married will wish they did when they are older.</vt:lpstr>
      <vt:lpstr>Mitch and Janine go home.</vt:lpstr>
      <vt:lpstr>The Eleventh Tuesday We Talk about our Culture</vt:lpstr>
      <vt:lpstr>Mitch visits Morrie again.</vt:lpstr>
      <vt:lpstr>Morrie is getting very sick and is having a very hard time breathing.  Morrie starts to cough very badly and Mitch has to hit in on the back to make him stop.</vt:lpstr>
      <vt:lpstr>When Morrie stops coughing Mitch and him talk about the culture of America.  </vt:lpstr>
      <vt:lpstr>Mitch feels that Americans are selfish and Morrie explains to him that to fix this we need to invest in people.</vt:lpstr>
      <vt:lpstr>Mitch goes home.</vt:lpstr>
      <vt:lpstr>The Audiovisual, Part Three</vt:lpstr>
      <vt:lpstr>Ted Koppel interviews Morrie again.</vt:lpstr>
      <vt:lpstr>Ted and Morrie are friends now.</vt:lpstr>
      <vt:lpstr>During the interview Morrie tells Ted that he is ready to die and that he admires other people who have ALS.</vt:lpstr>
      <vt:lpstr>At the end of the interview Morrie tells Ted he has been talking to God.</vt:lpstr>
      <vt:lpstr>The interview is over and Ted goes home.</vt:lpstr>
      <vt:lpstr>The Twelfth Tuesday We Talk about Forgiveness</vt:lpstr>
      <vt:lpstr>Mitch visits Morrie again.</vt:lpstr>
      <vt:lpstr>Morrie talks to Mitch about forgiveness.</vt:lpstr>
      <vt:lpstr>Morrie stresses that everyone needs to forgive themselves and then forgive everyone else.</vt:lpstr>
      <vt:lpstr>Morrie explains to Mitch you should never not forgive someone.  Morrie had a friend Norman.  Norman made Morrie mad one day and Morrie never forgave him.</vt:lpstr>
      <vt:lpstr>Norman died and Morrie is very sad that he never forgave him.</vt:lpstr>
      <vt:lpstr>Later on in the day Morrie tells Mitch that if he could have another son he would pick Mitch.  This made Mitch happy.</vt:lpstr>
      <vt:lpstr>Morrie then tells Mitch he picked a spot to be buried.  He wants to be buried on a hill under a tree by a pond.</vt:lpstr>
      <vt:lpstr>Morrie asks Mitch if he will visit his grave.  Mitch says he will, he also tells Morrie is will visit on a Tuesday.</vt:lpstr>
      <vt:lpstr>Mitch went home.</vt:lpstr>
      <vt:lpstr>The Thirteenth Tuesday We Talk about the Perfect Day</vt:lpstr>
      <vt:lpstr>Mitch visits Morrie again.</vt:lpstr>
      <vt:lpstr>When Mitch sees Morrie, Morrie is very sick and using the machine to breath.</vt:lpstr>
      <vt:lpstr>Morrie tells Mitch that he wants to be cremated.</vt:lpstr>
      <vt:lpstr>Mitch asks Morrie what Morrie would do if he was healthy again for one day.</vt:lpstr>
      <vt:lpstr>Morrie answers that he would exercise, go out to lunch with friends, take a walk in the evening, enjoy a good dinner, and dance for the rest of the night.</vt:lpstr>
      <vt:lpstr>Mitch realizes that Morrie used to do that everyday.  Thus Mitch realizes that Morrie is telling Mitch that everyday is a perfect day.</vt:lpstr>
      <vt:lpstr>Then Mitch went home.</vt:lpstr>
      <vt:lpstr>The Fourteenth Tuesday We Say Good-Bye</vt:lpstr>
      <vt:lpstr>Mitch visits Morrie again.</vt:lpstr>
      <vt:lpstr>When Mitch sees Morrie he is lying in his bed.  Morrie is closed to dying.</vt:lpstr>
      <vt:lpstr>Morrie is barely able to speak to Mitch.  Morrie and Mitch tell each other that they love one another.</vt:lpstr>
      <vt:lpstr>Mitch tells Morrie he will see him next Tuesday but Mitch knows Morrie is going to die before then.</vt:lpstr>
      <vt:lpstr>Mitch kisses Morrie on the head and then cries.</vt:lpstr>
      <vt:lpstr>Mitch goes home.</vt:lpstr>
      <vt:lpstr>Graduation</vt:lpstr>
      <vt:lpstr>Morrie dies that Saturday in the morning.  </vt:lpstr>
      <vt:lpstr>The funeral for Morrie was small and everyone was sad.</vt:lpstr>
      <vt:lpstr>Mitch talked to Morrie in his head during the funeral.  Even though Morrie could not respond to Mitch, this made Mitch feel better.</vt:lpstr>
      <vt:lpstr>Conclusion</vt:lpstr>
      <vt:lpstr>Mitch turned all of his talks with Morrie into the book you just read.</vt:lpstr>
      <vt:lpstr>Morrie and Mitch came up with the title together.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Tuesdays With Morrie Mitch Albom</dc:title>
  <dc:creator>Ashley Teets</dc:creator>
  <cp:lastModifiedBy>The College of New Jersey</cp:lastModifiedBy>
  <cp:revision>26</cp:revision>
  <dcterms:created xsi:type="dcterms:W3CDTF">2013-11-23T21:57:00Z</dcterms:created>
  <dcterms:modified xsi:type="dcterms:W3CDTF">2016-07-06T20:35:40Z</dcterms:modified>
</cp:coreProperties>
</file>