
<file path=[Content_Types].xml><?xml version="1.0" encoding="utf-8"?>
<Types xmlns="http://schemas.openxmlformats.org/package/2006/content-types">
  <Default Extension="png" ContentType="image/png"/>
  <Default Extension="m4a" ContentType="audio/unknown"/>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83"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p:scale>
          <a:sx n="81" d="100"/>
          <a:sy n="81" d="100"/>
        </p:scale>
        <p:origin x="-84" y="-7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8E30FB-C980-4257-9F04-6803D4CC94E3}"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E6706-6035-4398-B1F3-0EF968F7AFCD}" type="slidenum">
              <a:rPr lang="en-US" smtClean="0"/>
              <a:t>‹#›</a:t>
            </a:fld>
            <a:endParaRPr lang="en-US"/>
          </a:p>
        </p:txBody>
      </p:sp>
    </p:spTree>
    <p:extLst>
      <p:ext uri="{BB962C8B-B14F-4D97-AF65-F5344CB8AC3E}">
        <p14:creationId xmlns:p14="http://schemas.microsoft.com/office/powerpoint/2010/main" val="3869666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8E30FB-C980-4257-9F04-6803D4CC94E3}"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E6706-6035-4398-B1F3-0EF968F7AFCD}" type="slidenum">
              <a:rPr lang="en-US" smtClean="0"/>
              <a:t>‹#›</a:t>
            </a:fld>
            <a:endParaRPr lang="en-US"/>
          </a:p>
        </p:txBody>
      </p:sp>
    </p:spTree>
    <p:extLst>
      <p:ext uri="{BB962C8B-B14F-4D97-AF65-F5344CB8AC3E}">
        <p14:creationId xmlns:p14="http://schemas.microsoft.com/office/powerpoint/2010/main" val="1354044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8E30FB-C980-4257-9F04-6803D4CC94E3}"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E6706-6035-4398-B1F3-0EF968F7AFC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37624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8E30FB-C980-4257-9F04-6803D4CC94E3}"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E6706-6035-4398-B1F3-0EF968F7AFCD}" type="slidenum">
              <a:rPr lang="en-US" smtClean="0"/>
              <a:t>‹#›</a:t>
            </a:fld>
            <a:endParaRPr lang="en-US"/>
          </a:p>
        </p:txBody>
      </p:sp>
    </p:spTree>
    <p:extLst>
      <p:ext uri="{BB962C8B-B14F-4D97-AF65-F5344CB8AC3E}">
        <p14:creationId xmlns:p14="http://schemas.microsoft.com/office/powerpoint/2010/main" val="3219835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8E30FB-C980-4257-9F04-6803D4CC94E3}"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E6706-6035-4398-B1F3-0EF968F7AFC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34747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8E30FB-C980-4257-9F04-6803D4CC94E3}"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E6706-6035-4398-B1F3-0EF968F7AFCD}" type="slidenum">
              <a:rPr lang="en-US" smtClean="0"/>
              <a:t>‹#›</a:t>
            </a:fld>
            <a:endParaRPr lang="en-US"/>
          </a:p>
        </p:txBody>
      </p:sp>
    </p:spTree>
    <p:extLst>
      <p:ext uri="{BB962C8B-B14F-4D97-AF65-F5344CB8AC3E}">
        <p14:creationId xmlns:p14="http://schemas.microsoft.com/office/powerpoint/2010/main" val="358168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8E30FB-C980-4257-9F04-6803D4CC94E3}"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E6706-6035-4398-B1F3-0EF968F7AFCD}" type="slidenum">
              <a:rPr lang="en-US" smtClean="0"/>
              <a:t>‹#›</a:t>
            </a:fld>
            <a:endParaRPr lang="en-US"/>
          </a:p>
        </p:txBody>
      </p:sp>
    </p:spTree>
    <p:extLst>
      <p:ext uri="{BB962C8B-B14F-4D97-AF65-F5344CB8AC3E}">
        <p14:creationId xmlns:p14="http://schemas.microsoft.com/office/powerpoint/2010/main" val="774273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8E30FB-C980-4257-9F04-6803D4CC94E3}"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E6706-6035-4398-B1F3-0EF968F7AFCD}" type="slidenum">
              <a:rPr lang="en-US" smtClean="0"/>
              <a:t>‹#›</a:t>
            </a:fld>
            <a:endParaRPr lang="en-US"/>
          </a:p>
        </p:txBody>
      </p:sp>
    </p:spTree>
    <p:extLst>
      <p:ext uri="{BB962C8B-B14F-4D97-AF65-F5344CB8AC3E}">
        <p14:creationId xmlns:p14="http://schemas.microsoft.com/office/powerpoint/2010/main" val="73040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8E30FB-C980-4257-9F04-6803D4CC94E3}"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E6706-6035-4398-B1F3-0EF968F7AFCD}" type="slidenum">
              <a:rPr lang="en-US" smtClean="0"/>
              <a:t>‹#›</a:t>
            </a:fld>
            <a:endParaRPr lang="en-US"/>
          </a:p>
        </p:txBody>
      </p:sp>
    </p:spTree>
    <p:extLst>
      <p:ext uri="{BB962C8B-B14F-4D97-AF65-F5344CB8AC3E}">
        <p14:creationId xmlns:p14="http://schemas.microsoft.com/office/powerpoint/2010/main" val="2671396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8E30FB-C980-4257-9F04-6803D4CC94E3}"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E6706-6035-4398-B1F3-0EF968F7AFCD}" type="slidenum">
              <a:rPr lang="en-US" smtClean="0"/>
              <a:t>‹#›</a:t>
            </a:fld>
            <a:endParaRPr lang="en-US"/>
          </a:p>
        </p:txBody>
      </p:sp>
    </p:spTree>
    <p:extLst>
      <p:ext uri="{BB962C8B-B14F-4D97-AF65-F5344CB8AC3E}">
        <p14:creationId xmlns:p14="http://schemas.microsoft.com/office/powerpoint/2010/main" val="4247705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8E30FB-C980-4257-9F04-6803D4CC94E3}" type="datetimeFigureOut">
              <a:rPr lang="en-US" smtClean="0"/>
              <a:t>7/7/2016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E6706-6035-4398-B1F3-0EF968F7AFCD}" type="slidenum">
              <a:rPr lang="en-US" smtClean="0"/>
              <a:t>‹#›</a:t>
            </a:fld>
            <a:endParaRPr lang="en-US"/>
          </a:p>
        </p:txBody>
      </p:sp>
    </p:spTree>
    <p:extLst>
      <p:ext uri="{BB962C8B-B14F-4D97-AF65-F5344CB8AC3E}">
        <p14:creationId xmlns:p14="http://schemas.microsoft.com/office/powerpoint/2010/main" val="240661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8E30FB-C980-4257-9F04-6803D4CC94E3}" type="datetimeFigureOut">
              <a:rPr lang="en-US" smtClean="0"/>
              <a:t>7/7/2016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BE6706-6035-4398-B1F3-0EF968F7AFCD}" type="slidenum">
              <a:rPr lang="en-US" smtClean="0"/>
              <a:t>‹#›</a:t>
            </a:fld>
            <a:endParaRPr lang="en-US"/>
          </a:p>
        </p:txBody>
      </p:sp>
    </p:spTree>
    <p:extLst>
      <p:ext uri="{BB962C8B-B14F-4D97-AF65-F5344CB8AC3E}">
        <p14:creationId xmlns:p14="http://schemas.microsoft.com/office/powerpoint/2010/main" val="19530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8E30FB-C980-4257-9F04-6803D4CC94E3}" type="datetimeFigureOut">
              <a:rPr lang="en-US" smtClean="0"/>
              <a:t>7/7/2016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BE6706-6035-4398-B1F3-0EF968F7AFCD}" type="slidenum">
              <a:rPr lang="en-US" smtClean="0"/>
              <a:t>‹#›</a:t>
            </a:fld>
            <a:endParaRPr lang="en-US"/>
          </a:p>
        </p:txBody>
      </p:sp>
    </p:spTree>
    <p:extLst>
      <p:ext uri="{BB962C8B-B14F-4D97-AF65-F5344CB8AC3E}">
        <p14:creationId xmlns:p14="http://schemas.microsoft.com/office/powerpoint/2010/main" val="2833579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8E30FB-C980-4257-9F04-6803D4CC94E3}" type="datetimeFigureOut">
              <a:rPr lang="en-US" smtClean="0"/>
              <a:t>7/7/2016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BE6706-6035-4398-B1F3-0EF968F7AFCD}" type="slidenum">
              <a:rPr lang="en-US" smtClean="0"/>
              <a:t>‹#›</a:t>
            </a:fld>
            <a:endParaRPr lang="en-US"/>
          </a:p>
        </p:txBody>
      </p:sp>
    </p:spTree>
    <p:extLst>
      <p:ext uri="{BB962C8B-B14F-4D97-AF65-F5344CB8AC3E}">
        <p14:creationId xmlns:p14="http://schemas.microsoft.com/office/powerpoint/2010/main" val="311230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8E30FB-C980-4257-9F04-6803D4CC94E3}" type="datetimeFigureOut">
              <a:rPr lang="en-US" smtClean="0"/>
              <a:t>7/7/2016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E6706-6035-4398-B1F3-0EF968F7AFCD}" type="slidenum">
              <a:rPr lang="en-US" smtClean="0"/>
              <a:t>‹#›</a:t>
            </a:fld>
            <a:endParaRPr lang="en-US"/>
          </a:p>
        </p:txBody>
      </p:sp>
    </p:spTree>
    <p:extLst>
      <p:ext uri="{BB962C8B-B14F-4D97-AF65-F5344CB8AC3E}">
        <p14:creationId xmlns:p14="http://schemas.microsoft.com/office/powerpoint/2010/main" val="263275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8E30FB-C980-4257-9F04-6803D4CC94E3}" type="datetimeFigureOut">
              <a:rPr lang="en-US" smtClean="0"/>
              <a:t>7/7/2016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E6706-6035-4398-B1F3-0EF968F7AFCD}" type="slidenum">
              <a:rPr lang="en-US" smtClean="0"/>
              <a:t>‹#›</a:t>
            </a:fld>
            <a:endParaRPr lang="en-US"/>
          </a:p>
        </p:txBody>
      </p:sp>
    </p:spTree>
    <p:extLst>
      <p:ext uri="{BB962C8B-B14F-4D97-AF65-F5344CB8AC3E}">
        <p14:creationId xmlns:p14="http://schemas.microsoft.com/office/powerpoint/2010/main" val="2654769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8E30FB-C980-4257-9F04-6803D4CC94E3}" type="datetimeFigureOut">
              <a:rPr lang="en-US" smtClean="0"/>
              <a:t>7/7/2016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1BE6706-6035-4398-B1F3-0EF968F7AFCD}" type="slidenum">
              <a:rPr lang="en-US" smtClean="0"/>
              <a:t>‹#›</a:t>
            </a:fld>
            <a:endParaRPr lang="en-US"/>
          </a:p>
        </p:txBody>
      </p:sp>
    </p:spTree>
    <p:extLst>
      <p:ext uri="{BB962C8B-B14F-4D97-AF65-F5344CB8AC3E}">
        <p14:creationId xmlns:p14="http://schemas.microsoft.com/office/powerpoint/2010/main" val="2334727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7.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22.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23.W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24.W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25.W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26.W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27.W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28.W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30.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1.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dirty="0" smtClean="0"/>
              <a:t>The Giver </a:t>
            </a:r>
            <a:endParaRPr lang="en-US" sz="7200" dirty="0"/>
          </a:p>
        </p:txBody>
      </p:sp>
      <p:sp>
        <p:nvSpPr>
          <p:cNvPr id="3" name="Subtitle 2"/>
          <p:cNvSpPr>
            <a:spLocks noGrp="1"/>
          </p:cNvSpPr>
          <p:nvPr>
            <p:ph type="subTitle" idx="1"/>
          </p:nvPr>
        </p:nvSpPr>
        <p:spPr/>
        <p:txBody>
          <a:bodyPr>
            <a:normAutofit/>
          </a:bodyPr>
          <a:lstStyle/>
          <a:p>
            <a:r>
              <a:rPr lang="en-US" sz="2800" dirty="0" smtClean="0"/>
              <a:t>By Lois Lowry</a:t>
            </a:r>
            <a:endParaRPr lang="en-US" sz="2800" dirty="0"/>
          </a:p>
        </p:txBody>
      </p:sp>
      <p:pic>
        <p:nvPicPr>
          <p:cNvPr id="1026" name="Picture 2" descr="http://ecx.images-amazon.com/images/I/51fRar1PvAL._SY344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433" y="467991"/>
            <a:ext cx="3476445" cy="5727859"/>
          </a:xfrm>
          <a:prstGeom prst="rect">
            <a:avLst/>
          </a:prstGeom>
          <a:noFill/>
          <a:extLst>
            <a:ext uri="{909E8E84-426E-40DD-AFC4-6F175D3DCCD1}">
              <a14:hiddenFill xmlns:a14="http://schemas.microsoft.com/office/drawing/2010/main">
                <a:solidFill>
                  <a:srgbClr val="FFFFFF"/>
                </a:solidFill>
              </a14:hiddenFill>
            </a:ext>
          </a:extLst>
        </p:spPr>
      </p:pic>
      <p:pic>
        <p:nvPicPr>
          <p:cNvPr id="4"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5646" y="1536880"/>
            <a:ext cx="487363" cy="487363"/>
          </a:xfrm>
          <a:prstGeom prst="rect">
            <a:avLst/>
          </a:prstGeom>
        </p:spPr>
      </p:pic>
    </p:spTree>
    <p:extLst>
      <p:ext uri="{BB962C8B-B14F-4D97-AF65-F5344CB8AC3E}">
        <p14:creationId xmlns:p14="http://schemas.microsoft.com/office/powerpoint/2010/main" val="1132849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6</a:t>
            </a:r>
            <a:endParaRPr lang="en-US" dirty="0"/>
          </a:p>
        </p:txBody>
      </p:sp>
      <p:sp>
        <p:nvSpPr>
          <p:cNvPr id="3" name="Content Placeholder 2"/>
          <p:cNvSpPr>
            <a:spLocks noGrp="1"/>
          </p:cNvSpPr>
          <p:nvPr>
            <p:ph idx="1"/>
          </p:nvPr>
        </p:nvSpPr>
        <p:spPr>
          <a:xfrm>
            <a:off x="591070" y="1384212"/>
            <a:ext cx="3955051" cy="3880773"/>
          </a:xfrm>
        </p:spPr>
        <p:txBody>
          <a:bodyPr>
            <a:noAutofit/>
          </a:bodyPr>
          <a:lstStyle/>
          <a:p>
            <a:pPr>
              <a:lnSpc>
                <a:spcPct val="250000"/>
              </a:lnSpc>
            </a:pPr>
            <a:r>
              <a:rPr lang="en-US" sz="2400" dirty="0" smtClean="0"/>
              <a:t>Today is the Ceremony of Twelves. Everyone is going to the party. Jonas has to wait to go. Waiting makes Jonas sad.</a:t>
            </a:r>
            <a:endParaRPr lang="en-US"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224" y="1151741"/>
            <a:ext cx="4574761" cy="457476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31986" y="777439"/>
            <a:ext cx="487363" cy="487363"/>
          </a:xfrm>
          <a:prstGeom prst="rect">
            <a:avLst/>
          </a:prstGeom>
        </p:spPr>
      </p:pic>
    </p:spTree>
    <p:extLst>
      <p:ext uri="{BB962C8B-B14F-4D97-AF65-F5344CB8AC3E}">
        <p14:creationId xmlns:p14="http://schemas.microsoft.com/office/powerpoint/2010/main" val="980431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7</a:t>
            </a:r>
            <a:endParaRPr lang="en-US" dirty="0"/>
          </a:p>
        </p:txBody>
      </p:sp>
      <p:sp>
        <p:nvSpPr>
          <p:cNvPr id="3" name="Content Placeholder 2"/>
          <p:cNvSpPr>
            <a:spLocks noGrp="1"/>
          </p:cNvSpPr>
          <p:nvPr>
            <p:ph idx="1"/>
          </p:nvPr>
        </p:nvSpPr>
        <p:spPr>
          <a:xfrm>
            <a:off x="677334" y="1082287"/>
            <a:ext cx="4567526" cy="3880773"/>
          </a:xfrm>
        </p:spPr>
        <p:txBody>
          <a:bodyPr>
            <a:noAutofit/>
          </a:bodyPr>
          <a:lstStyle/>
          <a:p>
            <a:pPr>
              <a:lnSpc>
                <a:spcPct val="270000"/>
              </a:lnSpc>
            </a:pPr>
            <a:r>
              <a:rPr lang="en-US" sz="2400" dirty="0" smtClean="0"/>
              <a:t>The ceremony starts. All the children who are 11 and turning 12 get their jobs. The Chief Elder does not tell Jonas about his job.</a:t>
            </a: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8156" y="1270000"/>
            <a:ext cx="4331051" cy="4140986"/>
          </a:xfrm>
          <a:prstGeom prst="rect">
            <a:avLst/>
          </a:prstGeom>
        </p:spPr>
      </p:pic>
      <p:pic>
        <p:nvPicPr>
          <p:cNvPr id="5" name="Recorded Sound">
            <a:hlinkClick r:id="" action="ppaction://media"/>
          </p:cNvPr>
          <p:cNvPicPr>
            <a:picLocks noChangeAspect="1"/>
          </p:cNvPicPr>
          <p:nvPr>
            <a:audioFile r:link="rId1"/>
            <p:extLst>
              <p:ext uri="{DAA4B4D4-6D71-4841-9C94-3DE7FCFB9230}">
                <p14:media xmlns:p14="http://schemas.microsoft.com/office/powerpoint/2010/main" r:embed="rId2">
                  <p14:trim end="3509.9251"/>
                </p14:media>
              </p:ext>
            </p:extLst>
          </p:nvPr>
        </p:nvPicPr>
        <p:blipFill>
          <a:blip r:embed="rId5"/>
          <a:stretch>
            <a:fillRect/>
          </a:stretch>
        </p:blipFill>
        <p:spPr>
          <a:xfrm>
            <a:off x="4488305" y="609600"/>
            <a:ext cx="487363" cy="487363"/>
          </a:xfrm>
          <a:prstGeom prst="rect">
            <a:avLst/>
          </a:prstGeom>
        </p:spPr>
      </p:pic>
    </p:spTree>
    <p:extLst>
      <p:ext uri="{BB962C8B-B14F-4D97-AF65-F5344CB8AC3E}">
        <p14:creationId xmlns:p14="http://schemas.microsoft.com/office/powerpoint/2010/main" val="4279247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8</a:t>
            </a:r>
            <a:endParaRPr lang="en-US" dirty="0"/>
          </a:p>
        </p:txBody>
      </p:sp>
      <p:sp>
        <p:nvSpPr>
          <p:cNvPr id="3" name="Content Placeholder 2"/>
          <p:cNvSpPr>
            <a:spLocks noGrp="1"/>
          </p:cNvSpPr>
          <p:nvPr>
            <p:ph idx="1"/>
          </p:nvPr>
        </p:nvSpPr>
        <p:spPr>
          <a:xfrm>
            <a:off x="528911" y="1270000"/>
            <a:ext cx="4446757" cy="3880773"/>
          </a:xfrm>
        </p:spPr>
        <p:txBody>
          <a:bodyPr>
            <a:noAutofit/>
          </a:bodyPr>
          <a:lstStyle/>
          <a:p>
            <a:pPr>
              <a:lnSpc>
                <a:spcPct val="250000"/>
              </a:lnSpc>
            </a:pPr>
            <a:r>
              <a:rPr lang="en-US" dirty="0" smtClean="0"/>
              <a:t>The Chief Elder tells Jonas he is sorry for making him wait to learn about his job. She tells Jonas that he is the new Receiver of Memory. The Receiver of Memory must be brave, smart, and truthful. Everyone in the community is happy that Jonas is the Receiver of Memory. </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423" y="767751"/>
            <a:ext cx="3531079" cy="529661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88305" y="696119"/>
            <a:ext cx="487363" cy="487363"/>
          </a:xfrm>
          <a:prstGeom prst="rect">
            <a:avLst/>
          </a:prstGeom>
        </p:spPr>
      </p:pic>
    </p:spTree>
    <p:extLst>
      <p:ext uri="{BB962C8B-B14F-4D97-AF65-F5344CB8AC3E}">
        <p14:creationId xmlns:p14="http://schemas.microsoft.com/office/powerpoint/2010/main" val="1749720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9</a:t>
            </a:r>
            <a:endParaRPr lang="en-US" dirty="0"/>
          </a:p>
        </p:txBody>
      </p:sp>
      <p:sp>
        <p:nvSpPr>
          <p:cNvPr id="3" name="Content Placeholder 2"/>
          <p:cNvSpPr>
            <a:spLocks noGrp="1"/>
          </p:cNvSpPr>
          <p:nvPr>
            <p:ph idx="1"/>
          </p:nvPr>
        </p:nvSpPr>
        <p:spPr>
          <a:xfrm>
            <a:off x="677335" y="1930400"/>
            <a:ext cx="4067194" cy="3880773"/>
          </a:xfrm>
        </p:spPr>
        <p:txBody>
          <a:bodyPr>
            <a:noAutofit/>
          </a:bodyPr>
          <a:lstStyle/>
          <a:p>
            <a:pPr>
              <a:lnSpc>
                <a:spcPct val="250000"/>
              </a:lnSpc>
            </a:pPr>
            <a:r>
              <a:rPr lang="en-US" sz="2400" dirty="0" smtClean="0"/>
              <a:t>Jonas learns about his new job. There is a lot to learn. Jonas is surprised because now he will be able to lie.</a:t>
            </a:r>
            <a:endParaRPr lang="en-US"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7851" y="2268747"/>
            <a:ext cx="3804249" cy="253616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49268" y="864019"/>
            <a:ext cx="487363" cy="487363"/>
          </a:xfrm>
          <a:prstGeom prst="rect">
            <a:avLst/>
          </a:prstGeom>
        </p:spPr>
      </p:pic>
    </p:spTree>
    <p:extLst>
      <p:ext uri="{BB962C8B-B14F-4D97-AF65-F5344CB8AC3E}">
        <p14:creationId xmlns:p14="http://schemas.microsoft.com/office/powerpoint/2010/main" val="1012468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707" y="221411"/>
            <a:ext cx="8596668" cy="1320800"/>
          </a:xfrm>
        </p:spPr>
        <p:txBody>
          <a:bodyPr/>
          <a:lstStyle/>
          <a:p>
            <a:r>
              <a:rPr lang="en-US" dirty="0" smtClean="0"/>
              <a:t>Chapter 10</a:t>
            </a:r>
            <a:endParaRPr lang="en-US" dirty="0"/>
          </a:p>
        </p:txBody>
      </p:sp>
      <p:sp>
        <p:nvSpPr>
          <p:cNvPr id="3" name="Content Placeholder 2"/>
          <p:cNvSpPr>
            <a:spLocks noGrp="1"/>
          </p:cNvSpPr>
          <p:nvPr>
            <p:ph idx="1"/>
          </p:nvPr>
        </p:nvSpPr>
        <p:spPr>
          <a:xfrm>
            <a:off x="254640" y="461185"/>
            <a:ext cx="4256975" cy="3880773"/>
          </a:xfrm>
        </p:spPr>
        <p:txBody>
          <a:bodyPr>
            <a:noAutofit/>
          </a:bodyPr>
          <a:lstStyle/>
          <a:p>
            <a:pPr>
              <a:lnSpc>
                <a:spcPct val="250000"/>
              </a:lnSpc>
            </a:pPr>
            <a:r>
              <a:rPr lang="en-US" sz="2400" dirty="0" smtClean="0"/>
              <a:t>Jonas meets with the old Receiver of Memory. He learns that he must keep all the memories of the world. The old receiver gives Jonas the memory of sledding in the snow.</a:t>
            </a: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9656" y="1647204"/>
            <a:ext cx="5400449" cy="366216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2000" y="286050"/>
            <a:ext cx="487363" cy="487363"/>
          </a:xfrm>
          <a:prstGeom prst="rect">
            <a:avLst/>
          </a:prstGeom>
        </p:spPr>
      </p:pic>
    </p:spTree>
    <p:extLst>
      <p:ext uri="{BB962C8B-B14F-4D97-AF65-F5344CB8AC3E}">
        <p14:creationId xmlns:p14="http://schemas.microsoft.com/office/powerpoint/2010/main" val="4286601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11</a:t>
            </a:r>
            <a:endParaRPr lang="en-US" dirty="0"/>
          </a:p>
        </p:txBody>
      </p:sp>
      <p:sp>
        <p:nvSpPr>
          <p:cNvPr id="3" name="Content Placeholder 2"/>
          <p:cNvSpPr>
            <a:spLocks noGrp="1"/>
          </p:cNvSpPr>
          <p:nvPr>
            <p:ph idx="1"/>
          </p:nvPr>
        </p:nvSpPr>
        <p:spPr>
          <a:xfrm>
            <a:off x="418541" y="1504982"/>
            <a:ext cx="3730764" cy="3880773"/>
          </a:xfrm>
        </p:spPr>
        <p:txBody>
          <a:bodyPr>
            <a:noAutofit/>
          </a:bodyPr>
          <a:lstStyle/>
          <a:p>
            <a:pPr>
              <a:lnSpc>
                <a:spcPct val="250000"/>
              </a:lnSpc>
            </a:pPr>
            <a:r>
              <a:rPr lang="en-US" sz="2000" dirty="0" smtClean="0"/>
              <a:t>Jonas learns about weather. He gets a happy memory of sledding and a sad memory of sunburn. The old receiver tells Jonas that he should call him the Giver.</a:t>
            </a:r>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063" y="1030855"/>
            <a:ext cx="4488611" cy="448861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88305" y="787173"/>
            <a:ext cx="487363" cy="487363"/>
          </a:xfrm>
          <a:prstGeom prst="rect">
            <a:avLst/>
          </a:prstGeom>
        </p:spPr>
      </p:pic>
    </p:spTree>
    <p:extLst>
      <p:ext uri="{BB962C8B-B14F-4D97-AF65-F5344CB8AC3E}">
        <p14:creationId xmlns:p14="http://schemas.microsoft.com/office/powerpoint/2010/main" val="1323141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817" y="255917"/>
            <a:ext cx="8596668" cy="1320800"/>
          </a:xfrm>
        </p:spPr>
        <p:txBody>
          <a:bodyPr/>
          <a:lstStyle/>
          <a:p>
            <a:r>
              <a:rPr lang="en-US" dirty="0" smtClean="0"/>
              <a:t>Chapter 12</a:t>
            </a:r>
            <a:endParaRPr lang="en-US" dirty="0"/>
          </a:p>
        </p:txBody>
      </p:sp>
      <p:sp>
        <p:nvSpPr>
          <p:cNvPr id="3" name="Content Placeholder 2"/>
          <p:cNvSpPr>
            <a:spLocks noGrp="1"/>
          </p:cNvSpPr>
          <p:nvPr>
            <p:ph idx="1"/>
          </p:nvPr>
        </p:nvSpPr>
        <p:spPr>
          <a:xfrm>
            <a:off x="478926" y="806242"/>
            <a:ext cx="3860160" cy="3880773"/>
          </a:xfrm>
        </p:spPr>
        <p:txBody>
          <a:bodyPr>
            <a:noAutofit/>
          </a:bodyPr>
          <a:lstStyle/>
          <a:p>
            <a:pPr>
              <a:lnSpc>
                <a:spcPct val="250000"/>
              </a:lnSpc>
            </a:pPr>
            <a:r>
              <a:rPr lang="en-US" sz="2000" dirty="0" smtClean="0"/>
              <a:t>Jonas has a dream in color. Most people do not see color. Jonas can see his friend Fiona’s red hair. Jonas lies to his parents about his dreams and his new talent. Jonas is happy he can now see colors.</a:t>
            </a:r>
            <a:endParaRPr lang="en-US" sz="20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4102" y="1940944"/>
            <a:ext cx="3217653" cy="321765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72151" y="428954"/>
            <a:ext cx="487363" cy="487363"/>
          </a:xfrm>
          <a:prstGeom prst="rect">
            <a:avLst/>
          </a:prstGeom>
        </p:spPr>
      </p:pic>
    </p:spTree>
    <p:extLst>
      <p:ext uri="{BB962C8B-B14F-4D97-AF65-F5344CB8AC3E}">
        <p14:creationId xmlns:p14="http://schemas.microsoft.com/office/powerpoint/2010/main" val="232433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13</a:t>
            </a:r>
            <a:endParaRPr lang="en-US" dirty="0"/>
          </a:p>
        </p:txBody>
      </p:sp>
      <p:sp>
        <p:nvSpPr>
          <p:cNvPr id="3" name="Content Placeholder 2"/>
          <p:cNvSpPr>
            <a:spLocks noGrp="1"/>
          </p:cNvSpPr>
          <p:nvPr>
            <p:ph idx="1"/>
          </p:nvPr>
        </p:nvSpPr>
        <p:spPr>
          <a:xfrm>
            <a:off x="376014" y="1270000"/>
            <a:ext cx="4420272" cy="3880773"/>
          </a:xfrm>
        </p:spPr>
        <p:txBody>
          <a:bodyPr>
            <a:noAutofit/>
          </a:bodyPr>
          <a:lstStyle/>
          <a:p>
            <a:pPr>
              <a:lnSpc>
                <a:spcPct val="250000"/>
              </a:lnSpc>
            </a:pPr>
            <a:r>
              <a:rPr lang="en-US" sz="1600" dirty="0" smtClean="0"/>
              <a:t>The Giver tells Jonas about falling off a sled and getting hurt. Jonas is sad and wants medicine. The Giver says that Jonas needs to remember being hurt so he can tell other people. Gabriel, the baby that Jonas’s dad brought home, cries at night. Jonas is afraid Gabriel will be taken away so Jonas tells Gabriel a happy story so he will stop crying.</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126" y="1008731"/>
            <a:ext cx="2936973" cy="440331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2343" y="682865"/>
            <a:ext cx="487363" cy="487363"/>
          </a:xfrm>
          <a:prstGeom prst="rect">
            <a:avLst/>
          </a:prstGeom>
        </p:spPr>
      </p:pic>
    </p:spTree>
    <p:extLst>
      <p:ext uri="{BB962C8B-B14F-4D97-AF65-F5344CB8AC3E}">
        <p14:creationId xmlns:p14="http://schemas.microsoft.com/office/powerpoint/2010/main" val="1637029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7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14</a:t>
            </a:r>
            <a:endParaRPr lang="en-US" dirty="0"/>
          </a:p>
        </p:txBody>
      </p:sp>
      <p:sp>
        <p:nvSpPr>
          <p:cNvPr id="3" name="Content Placeholder 2"/>
          <p:cNvSpPr>
            <a:spLocks noGrp="1"/>
          </p:cNvSpPr>
          <p:nvPr>
            <p:ph idx="1"/>
          </p:nvPr>
        </p:nvSpPr>
        <p:spPr>
          <a:xfrm>
            <a:off x="1022392" y="1270000"/>
            <a:ext cx="3463345" cy="3880773"/>
          </a:xfrm>
        </p:spPr>
        <p:txBody>
          <a:bodyPr>
            <a:noAutofit/>
          </a:bodyPr>
          <a:lstStyle/>
          <a:p>
            <a:pPr>
              <a:lnSpc>
                <a:spcPct val="250000"/>
              </a:lnSpc>
            </a:pPr>
            <a:r>
              <a:rPr lang="en-US" sz="2400" dirty="0" smtClean="0"/>
              <a:t>Jonas tells his friends that he can see in color. His friends are confused because they only see in grey. </a:t>
            </a:r>
            <a:endParaRPr lang="en-US"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084" y="1084009"/>
            <a:ext cx="4253885" cy="406676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85737" y="609600"/>
            <a:ext cx="487363" cy="487363"/>
          </a:xfrm>
          <a:prstGeom prst="rect">
            <a:avLst/>
          </a:prstGeom>
        </p:spPr>
      </p:pic>
    </p:spTree>
    <p:extLst>
      <p:ext uri="{BB962C8B-B14F-4D97-AF65-F5344CB8AC3E}">
        <p14:creationId xmlns:p14="http://schemas.microsoft.com/office/powerpoint/2010/main" val="3142211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15</a:t>
            </a:r>
            <a:endParaRPr lang="en-US" dirty="0"/>
          </a:p>
        </p:txBody>
      </p:sp>
      <p:sp>
        <p:nvSpPr>
          <p:cNvPr id="3" name="Content Placeholder 2"/>
          <p:cNvSpPr>
            <a:spLocks noGrp="1"/>
          </p:cNvSpPr>
          <p:nvPr>
            <p:ph idx="1"/>
          </p:nvPr>
        </p:nvSpPr>
        <p:spPr>
          <a:xfrm>
            <a:off x="677334" y="1522235"/>
            <a:ext cx="3756643" cy="3880773"/>
          </a:xfrm>
        </p:spPr>
        <p:txBody>
          <a:bodyPr>
            <a:noAutofit/>
          </a:bodyPr>
          <a:lstStyle/>
          <a:p>
            <a:pPr>
              <a:lnSpc>
                <a:spcPct val="250000"/>
              </a:lnSpc>
            </a:pPr>
            <a:r>
              <a:rPr lang="en-US" sz="2400" dirty="0" smtClean="0"/>
              <a:t>The Giver shows Jonas pictures of war. Jonas feels pain from this and the Giver feels bad for Jonas. </a:t>
            </a: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6755" y="1930400"/>
            <a:ext cx="4537295" cy="334072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99102" y="782637"/>
            <a:ext cx="487363" cy="487363"/>
          </a:xfrm>
          <a:prstGeom prst="rect">
            <a:avLst/>
          </a:prstGeom>
        </p:spPr>
      </p:pic>
    </p:spTree>
    <p:extLst>
      <p:ext uri="{BB962C8B-B14F-4D97-AF65-F5344CB8AC3E}">
        <p14:creationId xmlns:p14="http://schemas.microsoft.com/office/powerpoint/2010/main" val="2238061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Setting</a:t>
            </a:r>
            <a:endParaRPr lang="en-US" sz="6000" dirty="0"/>
          </a:p>
        </p:txBody>
      </p:sp>
      <p:sp>
        <p:nvSpPr>
          <p:cNvPr id="3" name="Content Placeholder 2"/>
          <p:cNvSpPr>
            <a:spLocks noGrp="1"/>
          </p:cNvSpPr>
          <p:nvPr>
            <p:ph idx="1"/>
          </p:nvPr>
        </p:nvSpPr>
        <p:spPr/>
        <p:txBody>
          <a:bodyPr>
            <a:normAutofit fontScale="92500" lnSpcReduction="20000"/>
          </a:bodyPr>
          <a:lstStyle/>
          <a:p>
            <a:r>
              <a:rPr lang="en-US" sz="4800" dirty="0" smtClean="0"/>
              <a:t>A society on earth in the far future</a:t>
            </a:r>
          </a:p>
          <a:p>
            <a:r>
              <a:rPr lang="en-US" sz="4800" dirty="0" smtClean="0"/>
              <a:t>Takes place many years in future</a:t>
            </a:r>
          </a:p>
          <a:p>
            <a:r>
              <a:rPr lang="en-US" sz="4800" dirty="0" smtClean="0"/>
              <a:t>It is very strict with many rules and orders on how to do things</a:t>
            </a:r>
            <a:endParaRPr lang="en-US" sz="4800" dirty="0"/>
          </a:p>
        </p:txBody>
      </p:sp>
      <p:pic>
        <p:nvPicPr>
          <p:cNvPr id="4"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8559" y="782637"/>
            <a:ext cx="487363" cy="487363"/>
          </a:xfrm>
          <a:prstGeom prst="rect">
            <a:avLst/>
          </a:prstGeom>
        </p:spPr>
      </p:pic>
    </p:spTree>
    <p:extLst>
      <p:ext uri="{BB962C8B-B14F-4D97-AF65-F5344CB8AC3E}">
        <p14:creationId xmlns:p14="http://schemas.microsoft.com/office/powerpoint/2010/main" val="2716079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16</a:t>
            </a:r>
            <a:endParaRPr lang="en-US" dirty="0"/>
          </a:p>
        </p:txBody>
      </p:sp>
      <p:sp>
        <p:nvSpPr>
          <p:cNvPr id="3" name="Content Placeholder 2"/>
          <p:cNvSpPr>
            <a:spLocks noGrp="1"/>
          </p:cNvSpPr>
          <p:nvPr>
            <p:ph idx="1"/>
          </p:nvPr>
        </p:nvSpPr>
        <p:spPr>
          <a:xfrm>
            <a:off x="677333" y="1755148"/>
            <a:ext cx="4912584" cy="4576641"/>
          </a:xfrm>
        </p:spPr>
        <p:txBody>
          <a:bodyPr>
            <a:noAutofit/>
          </a:bodyPr>
          <a:lstStyle/>
          <a:p>
            <a:pPr>
              <a:lnSpc>
                <a:spcPct val="250000"/>
              </a:lnSpc>
            </a:pPr>
            <a:r>
              <a:rPr lang="en-US" dirty="0" smtClean="0"/>
              <a:t>The Giver shows Jonas happy memories. Jonas wants a family with grandparents and love. Jonas feels sad so he takes medicine so he is more relaxed. Jonas decides not to take his medicine any more so he can feel pain and love.</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1964" y="1166593"/>
            <a:ext cx="3619733" cy="451060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0529" y="679230"/>
            <a:ext cx="487363" cy="487363"/>
          </a:xfrm>
          <a:prstGeom prst="rect">
            <a:avLst/>
          </a:prstGeom>
        </p:spPr>
      </p:pic>
    </p:spTree>
    <p:extLst>
      <p:ext uri="{BB962C8B-B14F-4D97-AF65-F5344CB8AC3E}">
        <p14:creationId xmlns:p14="http://schemas.microsoft.com/office/powerpoint/2010/main" val="1892683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598" y="212785"/>
            <a:ext cx="8596668" cy="1320800"/>
          </a:xfrm>
        </p:spPr>
        <p:txBody>
          <a:bodyPr/>
          <a:lstStyle/>
          <a:p>
            <a:r>
              <a:rPr lang="en-US" dirty="0" smtClean="0"/>
              <a:t>Chapter 17</a:t>
            </a:r>
            <a:endParaRPr lang="en-US" dirty="0"/>
          </a:p>
        </p:txBody>
      </p:sp>
      <p:sp>
        <p:nvSpPr>
          <p:cNvPr id="3" name="Content Placeholder 2"/>
          <p:cNvSpPr>
            <a:spLocks noGrp="1"/>
          </p:cNvSpPr>
          <p:nvPr>
            <p:ph idx="1"/>
          </p:nvPr>
        </p:nvSpPr>
        <p:spPr>
          <a:xfrm>
            <a:off x="487553" y="512944"/>
            <a:ext cx="4679670" cy="3880773"/>
          </a:xfrm>
        </p:spPr>
        <p:txBody>
          <a:bodyPr>
            <a:noAutofit/>
          </a:bodyPr>
          <a:lstStyle/>
          <a:p>
            <a:pPr>
              <a:lnSpc>
                <a:spcPct val="250000"/>
              </a:lnSpc>
            </a:pPr>
            <a:r>
              <a:rPr lang="en-US" sz="2400" dirty="0" smtClean="0"/>
              <a:t>Jonas plays a war game with his friends and he is sad. His friends do not understand why. Jonas’s dad goes to work. His job is to kill sick babies. Jonas is afraid that he will kill Gabriel.</a:t>
            </a: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592" y="66587"/>
            <a:ext cx="3785017" cy="656977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64531" y="269262"/>
            <a:ext cx="487363" cy="487363"/>
          </a:xfrm>
          <a:prstGeom prst="rect">
            <a:avLst/>
          </a:prstGeom>
        </p:spPr>
      </p:pic>
    </p:spTree>
    <p:extLst>
      <p:ext uri="{BB962C8B-B14F-4D97-AF65-F5344CB8AC3E}">
        <p14:creationId xmlns:p14="http://schemas.microsoft.com/office/powerpoint/2010/main" val="1129773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5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18</a:t>
            </a:r>
            <a:endParaRPr lang="en-US" dirty="0"/>
          </a:p>
        </p:txBody>
      </p:sp>
      <p:sp>
        <p:nvSpPr>
          <p:cNvPr id="3" name="Content Placeholder 2"/>
          <p:cNvSpPr>
            <a:spLocks noGrp="1"/>
          </p:cNvSpPr>
          <p:nvPr>
            <p:ph idx="1"/>
          </p:nvPr>
        </p:nvSpPr>
        <p:spPr>
          <a:xfrm>
            <a:off x="522059" y="1611222"/>
            <a:ext cx="5033353" cy="3880773"/>
          </a:xfrm>
        </p:spPr>
        <p:txBody>
          <a:bodyPr>
            <a:noAutofit/>
          </a:bodyPr>
          <a:lstStyle/>
          <a:p>
            <a:pPr>
              <a:lnSpc>
                <a:spcPct val="250000"/>
              </a:lnSpc>
            </a:pPr>
            <a:r>
              <a:rPr lang="en-US" sz="2000" dirty="0" smtClean="0"/>
              <a:t>The Giver tells Jonas about Rosemary. Rosemary was sad when she got memories and asked to be released. Jonas asks the Giver what would happen if he went away. The Giver says the community would be okay. </a:t>
            </a:r>
            <a:endParaRPr lang="en-US" sz="20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5318" y="1611222"/>
            <a:ext cx="4432810" cy="356287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88305" y="623048"/>
            <a:ext cx="487363" cy="487363"/>
          </a:xfrm>
          <a:prstGeom prst="rect">
            <a:avLst/>
          </a:prstGeom>
        </p:spPr>
      </p:pic>
    </p:spTree>
    <p:extLst>
      <p:ext uri="{BB962C8B-B14F-4D97-AF65-F5344CB8AC3E}">
        <p14:creationId xmlns:p14="http://schemas.microsoft.com/office/powerpoint/2010/main" val="3353344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19</a:t>
            </a:r>
            <a:endParaRPr lang="en-US" dirty="0"/>
          </a:p>
        </p:txBody>
      </p:sp>
      <p:sp>
        <p:nvSpPr>
          <p:cNvPr id="3" name="Content Placeholder 2"/>
          <p:cNvSpPr>
            <a:spLocks noGrp="1"/>
          </p:cNvSpPr>
          <p:nvPr>
            <p:ph idx="1"/>
          </p:nvPr>
        </p:nvSpPr>
        <p:spPr>
          <a:xfrm>
            <a:off x="539311" y="1270000"/>
            <a:ext cx="4653791" cy="3880773"/>
          </a:xfrm>
        </p:spPr>
        <p:txBody>
          <a:bodyPr>
            <a:noAutofit/>
          </a:bodyPr>
          <a:lstStyle/>
          <a:p>
            <a:pPr>
              <a:lnSpc>
                <a:spcPct val="250000"/>
              </a:lnSpc>
            </a:pPr>
            <a:r>
              <a:rPr lang="en-US" sz="2400" dirty="0" smtClean="0"/>
              <a:t>The Giver shows Jonas a video of his dad releasing a baby. Jonas’s dad poisons the baby and puts him in a box and in the garbage. Jonas is very, very sad.</a:t>
            </a: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6025" y="1391336"/>
            <a:ext cx="2676435" cy="407760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66190" y="609600"/>
            <a:ext cx="487363" cy="487363"/>
          </a:xfrm>
          <a:prstGeom prst="rect">
            <a:avLst/>
          </a:prstGeom>
        </p:spPr>
      </p:pic>
    </p:spTree>
    <p:extLst>
      <p:ext uri="{BB962C8B-B14F-4D97-AF65-F5344CB8AC3E}">
        <p14:creationId xmlns:p14="http://schemas.microsoft.com/office/powerpoint/2010/main" val="2018780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20</a:t>
            </a:r>
            <a:endParaRPr lang="en-US" dirty="0"/>
          </a:p>
        </p:txBody>
      </p:sp>
      <p:sp>
        <p:nvSpPr>
          <p:cNvPr id="3" name="Content Placeholder 2"/>
          <p:cNvSpPr>
            <a:spLocks noGrp="1"/>
          </p:cNvSpPr>
          <p:nvPr>
            <p:ph idx="1"/>
          </p:nvPr>
        </p:nvSpPr>
        <p:spPr>
          <a:xfrm>
            <a:off x="599696" y="1530861"/>
            <a:ext cx="4731428" cy="3880773"/>
          </a:xfrm>
        </p:spPr>
        <p:txBody>
          <a:bodyPr>
            <a:noAutofit/>
          </a:bodyPr>
          <a:lstStyle/>
          <a:p>
            <a:pPr>
              <a:lnSpc>
                <a:spcPct val="250000"/>
              </a:lnSpc>
            </a:pPr>
            <a:r>
              <a:rPr lang="en-US" sz="2800" dirty="0" smtClean="0"/>
              <a:t>Jonas learns that release means to kill. Jonas wants to run away. The Giver will take care of the community.</a:t>
            </a:r>
            <a:endParaRPr lang="en-US" sz="28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7501" y="2055271"/>
            <a:ext cx="4182054" cy="323149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43761" y="760186"/>
            <a:ext cx="487363" cy="487363"/>
          </a:xfrm>
          <a:prstGeom prst="rect">
            <a:avLst/>
          </a:prstGeom>
        </p:spPr>
      </p:pic>
    </p:spTree>
    <p:extLst>
      <p:ext uri="{BB962C8B-B14F-4D97-AF65-F5344CB8AC3E}">
        <p14:creationId xmlns:p14="http://schemas.microsoft.com/office/powerpoint/2010/main" val="1256638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21</a:t>
            </a:r>
            <a:endParaRPr lang="en-US" dirty="0"/>
          </a:p>
        </p:txBody>
      </p:sp>
      <p:sp>
        <p:nvSpPr>
          <p:cNvPr id="3" name="Content Placeholder 2"/>
          <p:cNvSpPr>
            <a:spLocks noGrp="1"/>
          </p:cNvSpPr>
          <p:nvPr>
            <p:ph idx="1"/>
          </p:nvPr>
        </p:nvSpPr>
        <p:spPr>
          <a:xfrm>
            <a:off x="289145" y="1599871"/>
            <a:ext cx="5136870" cy="3880773"/>
          </a:xfrm>
        </p:spPr>
        <p:txBody>
          <a:bodyPr>
            <a:noAutofit/>
          </a:bodyPr>
          <a:lstStyle/>
          <a:p>
            <a:pPr>
              <a:lnSpc>
                <a:spcPct val="250000"/>
              </a:lnSpc>
            </a:pPr>
            <a:r>
              <a:rPr lang="en-US" sz="2000" dirty="0" smtClean="0"/>
              <a:t>Dad tells the family that Gabriel will be released because he did not sleep. Jonas decides to run away with Gabriel. Jonas will use the memory of the cold to hide him and Gabriel. This way the planes can not find them.</a:t>
            </a:r>
            <a:endParaRPr lang="en-US" sz="20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3771" y="2000728"/>
            <a:ext cx="4401830" cy="307905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76740" y="617372"/>
            <a:ext cx="487363" cy="487363"/>
          </a:xfrm>
          <a:prstGeom prst="rect">
            <a:avLst/>
          </a:prstGeom>
        </p:spPr>
      </p:pic>
    </p:spTree>
    <p:extLst>
      <p:ext uri="{BB962C8B-B14F-4D97-AF65-F5344CB8AC3E}">
        <p14:creationId xmlns:p14="http://schemas.microsoft.com/office/powerpoint/2010/main" val="1107232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22</a:t>
            </a:r>
            <a:endParaRPr lang="en-US" dirty="0"/>
          </a:p>
        </p:txBody>
      </p:sp>
      <p:sp>
        <p:nvSpPr>
          <p:cNvPr id="3" name="Content Placeholder 2"/>
          <p:cNvSpPr>
            <a:spLocks noGrp="1"/>
          </p:cNvSpPr>
          <p:nvPr>
            <p:ph idx="1"/>
          </p:nvPr>
        </p:nvSpPr>
        <p:spPr>
          <a:xfrm>
            <a:off x="504806" y="1427344"/>
            <a:ext cx="4231096" cy="3880773"/>
          </a:xfrm>
        </p:spPr>
        <p:txBody>
          <a:bodyPr>
            <a:noAutofit/>
          </a:bodyPr>
          <a:lstStyle/>
          <a:p>
            <a:pPr>
              <a:lnSpc>
                <a:spcPct val="250000"/>
              </a:lnSpc>
            </a:pPr>
            <a:r>
              <a:rPr lang="en-US" sz="2400" dirty="0" smtClean="0"/>
              <a:t>Jonas and Gabriel are hiding in the woods with animals. They are hungry. They do not have food. Jonas hopes they will find food soon. </a:t>
            </a: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510" y="1566172"/>
            <a:ext cx="4106174" cy="410617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57231" y="708744"/>
            <a:ext cx="487363" cy="487363"/>
          </a:xfrm>
          <a:prstGeom prst="rect">
            <a:avLst/>
          </a:prstGeom>
        </p:spPr>
      </p:pic>
    </p:spTree>
    <p:extLst>
      <p:ext uri="{BB962C8B-B14F-4D97-AF65-F5344CB8AC3E}">
        <p14:creationId xmlns:p14="http://schemas.microsoft.com/office/powerpoint/2010/main" val="3744395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23</a:t>
            </a:r>
            <a:endParaRPr lang="en-US" dirty="0"/>
          </a:p>
        </p:txBody>
      </p:sp>
      <p:sp>
        <p:nvSpPr>
          <p:cNvPr id="3" name="Content Placeholder 2"/>
          <p:cNvSpPr>
            <a:spLocks noGrp="1"/>
          </p:cNvSpPr>
          <p:nvPr>
            <p:ph idx="1"/>
          </p:nvPr>
        </p:nvSpPr>
        <p:spPr>
          <a:xfrm>
            <a:off x="444420" y="1573993"/>
            <a:ext cx="4274228" cy="3880773"/>
          </a:xfrm>
        </p:spPr>
        <p:txBody>
          <a:bodyPr>
            <a:noAutofit/>
          </a:bodyPr>
          <a:lstStyle/>
          <a:p>
            <a:pPr>
              <a:lnSpc>
                <a:spcPct val="250000"/>
              </a:lnSpc>
            </a:pPr>
            <a:r>
              <a:rPr lang="en-US" sz="2000" dirty="0" smtClean="0"/>
              <a:t>Jonas and Gabriel go outside. It is snowing. Jonas and Gabriel are sledding down a hill. Jonas hears music in his head and has a special memory about love and family</a:t>
            </a:r>
            <a:r>
              <a:rPr lang="en-US" sz="2400" dirty="0" smtClean="0"/>
              <a:t>.</a:t>
            </a: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5703" y="1573993"/>
            <a:ext cx="4245663" cy="406660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32943" y="782637"/>
            <a:ext cx="487363" cy="487363"/>
          </a:xfrm>
          <a:prstGeom prst="rect">
            <a:avLst/>
          </a:prstGeom>
        </p:spPr>
      </p:pic>
    </p:spTree>
    <p:extLst>
      <p:ext uri="{BB962C8B-B14F-4D97-AF65-F5344CB8AC3E}">
        <p14:creationId xmlns:p14="http://schemas.microsoft.com/office/powerpoint/2010/main" val="2062862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331" y="345132"/>
            <a:ext cx="8596668" cy="1320800"/>
          </a:xfrm>
        </p:spPr>
        <p:txBody>
          <a:bodyPr>
            <a:normAutofit/>
          </a:bodyPr>
          <a:lstStyle/>
          <a:p>
            <a:r>
              <a:rPr lang="en-US" sz="5400" dirty="0" smtClean="0"/>
              <a:t>Characters</a:t>
            </a:r>
            <a:endParaRPr lang="en-US" sz="5400" dirty="0"/>
          </a:p>
        </p:txBody>
      </p:sp>
      <p:sp>
        <p:nvSpPr>
          <p:cNvPr id="3" name="Content Placeholder 2"/>
          <p:cNvSpPr>
            <a:spLocks noGrp="1"/>
          </p:cNvSpPr>
          <p:nvPr>
            <p:ph idx="1"/>
          </p:nvPr>
        </p:nvSpPr>
        <p:spPr>
          <a:xfrm>
            <a:off x="677334" y="1401464"/>
            <a:ext cx="8596668" cy="5232249"/>
          </a:xfrm>
        </p:spPr>
        <p:txBody>
          <a:bodyPr>
            <a:normAutofit/>
          </a:bodyPr>
          <a:lstStyle/>
          <a:p>
            <a:r>
              <a:rPr lang="en-US" sz="3200" b="1" dirty="0" smtClean="0"/>
              <a:t>Jonas-</a:t>
            </a:r>
            <a:r>
              <a:rPr lang="en-US" sz="3200" dirty="0" smtClean="0"/>
              <a:t> the main character. He is 11 years old, smart, and kind. </a:t>
            </a:r>
          </a:p>
          <a:p>
            <a:r>
              <a:rPr lang="en-US" sz="3200" b="1" dirty="0" smtClean="0"/>
              <a:t>The Giver- </a:t>
            </a:r>
            <a:r>
              <a:rPr lang="en-US" sz="3200" dirty="0" smtClean="0"/>
              <a:t>man that hold’s the communities memories and their wisdom</a:t>
            </a:r>
          </a:p>
          <a:p>
            <a:r>
              <a:rPr lang="en-US" sz="3200" b="1" dirty="0" smtClean="0"/>
              <a:t>Jonas’s Mom- </a:t>
            </a:r>
            <a:r>
              <a:rPr lang="en-US" sz="3200" dirty="0" smtClean="0"/>
              <a:t>a serious, nice lady with an important job</a:t>
            </a:r>
          </a:p>
          <a:p>
            <a:r>
              <a:rPr lang="en-US" sz="3200" b="1" dirty="0" smtClean="0"/>
              <a:t>Jonas’s Dad- </a:t>
            </a:r>
            <a:r>
              <a:rPr lang="en-US" sz="3200" dirty="0" smtClean="0"/>
              <a:t>a very nice man who works with babies</a:t>
            </a:r>
          </a:p>
          <a:p>
            <a:r>
              <a:rPr lang="en-US" sz="3200" b="1" dirty="0" smtClean="0"/>
              <a:t>Lily- </a:t>
            </a:r>
            <a:r>
              <a:rPr lang="en-US" sz="3200" dirty="0" smtClean="0"/>
              <a:t>Jonas’s 7 year old younger sister</a:t>
            </a:r>
          </a:p>
        </p:txBody>
      </p:sp>
      <p:pic>
        <p:nvPicPr>
          <p:cNvPr id="4" name="Picture 3"/>
          <p:cNvPicPr>
            <a:picLocks noChangeAspect="1"/>
          </p:cNvPicPr>
          <p:nvPr/>
        </p:nvPicPr>
        <p:blipFill>
          <a:blip r:embed="rId4"/>
          <a:stretch>
            <a:fillRect/>
          </a:stretch>
        </p:blipFill>
        <p:spPr>
          <a:xfrm>
            <a:off x="9051996" y="609600"/>
            <a:ext cx="2722250" cy="2998842"/>
          </a:xfrm>
          <a:prstGeom prst="rect">
            <a:avLst/>
          </a:prstGeom>
        </p:spPr>
      </p:pic>
      <p:pic>
        <p:nvPicPr>
          <p:cNvPr id="1026" name="Picture 2" descr="http://ecx.images-amazon.com/images/I/61RD7sBvnH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1996" y="4515669"/>
            <a:ext cx="3021289" cy="2118044"/>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9215" y="518169"/>
            <a:ext cx="487363" cy="487363"/>
          </a:xfrm>
          <a:prstGeom prst="rect">
            <a:avLst/>
          </a:prstGeom>
        </p:spPr>
      </p:pic>
    </p:spTree>
    <p:extLst>
      <p:ext uri="{BB962C8B-B14F-4D97-AF65-F5344CB8AC3E}">
        <p14:creationId xmlns:p14="http://schemas.microsoft.com/office/powerpoint/2010/main" val="1023365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29227"/>
            <a:ext cx="8596668" cy="1320800"/>
          </a:xfrm>
        </p:spPr>
        <p:txBody>
          <a:bodyPr>
            <a:normAutofit/>
          </a:bodyPr>
          <a:lstStyle/>
          <a:p>
            <a:r>
              <a:rPr lang="en-US" sz="4000" dirty="0" smtClean="0"/>
              <a:t>Characters (continued)</a:t>
            </a:r>
            <a:endParaRPr lang="en-US" sz="4000" dirty="0"/>
          </a:p>
        </p:txBody>
      </p:sp>
      <p:sp>
        <p:nvSpPr>
          <p:cNvPr id="3" name="Content Placeholder 2"/>
          <p:cNvSpPr>
            <a:spLocks noGrp="1"/>
          </p:cNvSpPr>
          <p:nvPr>
            <p:ph idx="1"/>
          </p:nvPr>
        </p:nvSpPr>
        <p:spPr>
          <a:xfrm>
            <a:off x="677334" y="1319843"/>
            <a:ext cx="8596668" cy="5270738"/>
          </a:xfrm>
        </p:spPr>
        <p:txBody>
          <a:bodyPr>
            <a:normAutofit lnSpcReduction="10000"/>
          </a:bodyPr>
          <a:lstStyle/>
          <a:p>
            <a:r>
              <a:rPr lang="en-US" sz="3200" b="1" dirty="0" smtClean="0"/>
              <a:t>Gabriel-</a:t>
            </a:r>
            <a:r>
              <a:rPr lang="en-US" sz="3200" dirty="0" smtClean="0"/>
              <a:t> the new baby Jonas takes care of at night so Gabriel can sleep</a:t>
            </a:r>
            <a:endParaRPr lang="en-US" sz="3200" dirty="0"/>
          </a:p>
          <a:p>
            <a:r>
              <a:rPr lang="en-US" sz="3200" b="1" dirty="0" smtClean="0"/>
              <a:t>Asher-</a:t>
            </a:r>
            <a:r>
              <a:rPr lang="en-US" sz="3200" dirty="0" smtClean="0"/>
              <a:t> Jonas’s best friend who is very fun</a:t>
            </a:r>
            <a:endParaRPr lang="en-US" sz="3200" dirty="0"/>
          </a:p>
          <a:p>
            <a:r>
              <a:rPr lang="en-US" sz="3200" b="1" dirty="0" smtClean="0"/>
              <a:t>Fiona- </a:t>
            </a:r>
            <a:r>
              <a:rPr lang="en-US" sz="3200" dirty="0" smtClean="0"/>
              <a:t>Jonas’s friend who is very nice and takes care of old people</a:t>
            </a:r>
            <a:endParaRPr lang="en-US" sz="3200" dirty="0"/>
          </a:p>
          <a:p>
            <a:r>
              <a:rPr lang="en-US" sz="3200" b="1" dirty="0" smtClean="0"/>
              <a:t>Larissa-</a:t>
            </a:r>
            <a:r>
              <a:rPr lang="en-US" sz="3200" dirty="0" smtClean="0"/>
              <a:t> an old man that lives in a home with lots of other old people that Jonas becomes friendly with</a:t>
            </a:r>
            <a:endParaRPr lang="en-US" sz="3200" dirty="0"/>
          </a:p>
          <a:p>
            <a:r>
              <a:rPr lang="en-US" sz="3200" b="1" dirty="0"/>
              <a:t>The Chief </a:t>
            </a:r>
            <a:r>
              <a:rPr lang="en-US" sz="3200" b="1" dirty="0" smtClean="0"/>
              <a:t>Elder- </a:t>
            </a:r>
            <a:r>
              <a:rPr lang="en-US" sz="3200" dirty="0" smtClean="0"/>
              <a:t>the lady in charge of the community who is very thoughtful </a:t>
            </a:r>
            <a:endParaRPr lang="en-US" sz="3200" dirty="0"/>
          </a:p>
          <a:p>
            <a:pPr marL="0" indent="0">
              <a:buNone/>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4002" y="329227"/>
            <a:ext cx="2503812" cy="36259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9351" y="4114800"/>
            <a:ext cx="1754894" cy="263105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88287" y="502264"/>
            <a:ext cx="487363" cy="487363"/>
          </a:xfrm>
          <a:prstGeom prst="rect">
            <a:avLst/>
          </a:prstGeom>
        </p:spPr>
      </p:pic>
    </p:spTree>
    <p:extLst>
      <p:ext uri="{BB962C8B-B14F-4D97-AF65-F5344CB8AC3E}">
        <p14:creationId xmlns:p14="http://schemas.microsoft.com/office/powerpoint/2010/main" val="1637222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8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817" y="129396"/>
            <a:ext cx="8596668" cy="960408"/>
          </a:xfrm>
        </p:spPr>
        <p:txBody>
          <a:bodyPr>
            <a:normAutofit/>
          </a:bodyPr>
          <a:lstStyle/>
          <a:p>
            <a:r>
              <a:rPr lang="en-US" sz="4800" dirty="0" smtClean="0"/>
              <a:t>Chapter 1</a:t>
            </a:r>
            <a:endParaRPr lang="en-US" sz="4800" dirty="0"/>
          </a:p>
        </p:txBody>
      </p:sp>
      <p:sp>
        <p:nvSpPr>
          <p:cNvPr id="3" name="Content Placeholder 2"/>
          <p:cNvSpPr>
            <a:spLocks noGrp="1"/>
          </p:cNvSpPr>
          <p:nvPr>
            <p:ph idx="1"/>
          </p:nvPr>
        </p:nvSpPr>
        <p:spPr>
          <a:xfrm>
            <a:off x="573817" y="494581"/>
            <a:ext cx="5447421" cy="4531739"/>
          </a:xfrm>
        </p:spPr>
        <p:txBody>
          <a:bodyPr>
            <a:noAutofit/>
          </a:bodyPr>
          <a:lstStyle/>
          <a:p>
            <a:pPr>
              <a:lnSpc>
                <a:spcPct val="250000"/>
              </a:lnSpc>
            </a:pPr>
            <a:r>
              <a:rPr lang="en-US" sz="2400" dirty="0" smtClean="0"/>
              <a:t>Jonas is 11 years old. He will be turning 12 soon. He lives with his family. At dinner his family talks about the rules in the community they live in. One rule is that each family should have one boy and one girl.</a:t>
            </a:r>
            <a:endParaRPr lang="en-US"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319" y="362310"/>
            <a:ext cx="4147365" cy="621069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79734" y="362310"/>
            <a:ext cx="487363" cy="487363"/>
          </a:xfrm>
          <a:prstGeom prst="rect">
            <a:avLst/>
          </a:prstGeom>
        </p:spPr>
      </p:pic>
    </p:spTree>
    <p:extLst>
      <p:ext uri="{BB962C8B-B14F-4D97-AF65-F5344CB8AC3E}">
        <p14:creationId xmlns:p14="http://schemas.microsoft.com/office/powerpoint/2010/main" val="255110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5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2</a:t>
            </a:r>
            <a:endParaRPr lang="en-US" dirty="0"/>
          </a:p>
        </p:txBody>
      </p:sp>
      <p:sp>
        <p:nvSpPr>
          <p:cNvPr id="3" name="Content Placeholder 2"/>
          <p:cNvSpPr>
            <a:spLocks noGrp="1"/>
          </p:cNvSpPr>
          <p:nvPr>
            <p:ph idx="1"/>
          </p:nvPr>
        </p:nvSpPr>
        <p:spPr>
          <a:xfrm>
            <a:off x="478926" y="1270000"/>
            <a:ext cx="5421541" cy="3880773"/>
          </a:xfrm>
        </p:spPr>
        <p:txBody>
          <a:bodyPr>
            <a:noAutofit/>
          </a:bodyPr>
          <a:lstStyle/>
          <a:p>
            <a:pPr>
              <a:lnSpc>
                <a:spcPct val="250000"/>
              </a:lnSpc>
            </a:pPr>
            <a:r>
              <a:rPr lang="en-US" sz="2400" dirty="0" smtClean="0"/>
              <a:t>Jonas, his mom, dad and sister Lily talk about how Lily came to be a part of the family. Jonas is nervous for a special day called the Ceremony of Twelves. He will learn his job and how to be an adult</a:t>
            </a:r>
            <a:endParaRPr lang="en-US"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3923" y="1492370"/>
            <a:ext cx="4102999" cy="410299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39049" y="609600"/>
            <a:ext cx="487363" cy="487363"/>
          </a:xfrm>
          <a:prstGeom prst="rect">
            <a:avLst/>
          </a:prstGeom>
        </p:spPr>
      </p:pic>
    </p:spTree>
    <p:extLst>
      <p:ext uri="{BB962C8B-B14F-4D97-AF65-F5344CB8AC3E}">
        <p14:creationId xmlns:p14="http://schemas.microsoft.com/office/powerpoint/2010/main" val="3750866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145" y="290423"/>
            <a:ext cx="8596668" cy="1320800"/>
          </a:xfrm>
        </p:spPr>
        <p:txBody>
          <a:bodyPr/>
          <a:lstStyle/>
          <a:p>
            <a:r>
              <a:rPr lang="en-US" dirty="0" smtClean="0"/>
              <a:t>Chapter 3</a:t>
            </a:r>
            <a:endParaRPr lang="en-US" dirty="0"/>
          </a:p>
        </p:txBody>
      </p:sp>
      <p:sp>
        <p:nvSpPr>
          <p:cNvPr id="3" name="Content Placeholder 2"/>
          <p:cNvSpPr>
            <a:spLocks noGrp="1"/>
          </p:cNvSpPr>
          <p:nvPr>
            <p:ph idx="1"/>
          </p:nvPr>
        </p:nvSpPr>
        <p:spPr>
          <a:xfrm>
            <a:off x="90738" y="504318"/>
            <a:ext cx="5585443" cy="3880773"/>
          </a:xfrm>
        </p:spPr>
        <p:txBody>
          <a:bodyPr>
            <a:noAutofit/>
          </a:bodyPr>
          <a:lstStyle/>
          <a:p>
            <a:pPr>
              <a:lnSpc>
                <a:spcPct val="250000"/>
              </a:lnSpc>
            </a:pPr>
            <a:r>
              <a:rPr lang="en-US" sz="2800" dirty="0" smtClean="0"/>
              <a:t>Lily wants to be a Mom when she grows up. Jonas thinks she should be a speaker. Jonas’s dad brings home a little baby named Gabriel. Gabriel and Jonas have the same eye color.</a:t>
            </a:r>
            <a:endParaRPr lang="en-US" sz="28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3599" y="0"/>
            <a:ext cx="3782220" cy="390199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992" y="4166559"/>
            <a:ext cx="3132612" cy="2087592"/>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03593" y="260636"/>
            <a:ext cx="487363" cy="487363"/>
          </a:xfrm>
          <a:prstGeom prst="rect">
            <a:avLst/>
          </a:prstGeom>
        </p:spPr>
      </p:pic>
    </p:spTree>
    <p:extLst>
      <p:ext uri="{BB962C8B-B14F-4D97-AF65-F5344CB8AC3E}">
        <p14:creationId xmlns:p14="http://schemas.microsoft.com/office/powerpoint/2010/main" val="484983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4</a:t>
            </a:r>
            <a:endParaRPr lang="en-US" dirty="0"/>
          </a:p>
        </p:txBody>
      </p:sp>
      <p:sp>
        <p:nvSpPr>
          <p:cNvPr id="3" name="Content Placeholder 2"/>
          <p:cNvSpPr>
            <a:spLocks noGrp="1"/>
          </p:cNvSpPr>
          <p:nvPr>
            <p:ph idx="1"/>
          </p:nvPr>
        </p:nvSpPr>
        <p:spPr>
          <a:xfrm>
            <a:off x="522058" y="1427343"/>
            <a:ext cx="4921209" cy="3880773"/>
          </a:xfrm>
        </p:spPr>
        <p:txBody>
          <a:bodyPr>
            <a:noAutofit/>
          </a:bodyPr>
          <a:lstStyle/>
          <a:p>
            <a:pPr>
              <a:lnSpc>
                <a:spcPct val="250000"/>
              </a:lnSpc>
            </a:pPr>
            <a:r>
              <a:rPr lang="en-US" dirty="0" smtClean="0"/>
              <a:t>Jonas meets his friends, Asher and Fiona. The 3 of them work together at the House of the Old, where the old people live. Jonas helps an old man named Larissa. Larissa tells Jonas about his friend that was released. Jonas does not know what releasing is.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931" y="1118069"/>
            <a:ext cx="3830735" cy="434085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12174" y="774790"/>
            <a:ext cx="487363" cy="487363"/>
          </a:xfrm>
          <a:prstGeom prst="rect">
            <a:avLst/>
          </a:prstGeom>
        </p:spPr>
      </p:pic>
    </p:spTree>
    <p:extLst>
      <p:ext uri="{BB962C8B-B14F-4D97-AF65-F5344CB8AC3E}">
        <p14:creationId xmlns:p14="http://schemas.microsoft.com/office/powerpoint/2010/main" val="1534566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5</a:t>
            </a:r>
            <a:endParaRPr lang="en-US" dirty="0"/>
          </a:p>
        </p:txBody>
      </p:sp>
      <p:sp>
        <p:nvSpPr>
          <p:cNvPr id="3" name="Content Placeholder 2"/>
          <p:cNvSpPr>
            <a:spLocks noGrp="1"/>
          </p:cNvSpPr>
          <p:nvPr>
            <p:ph idx="1"/>
          </p:nvPr>
        </p:nvSpPr>
        <p:spPr>
          <a:xfrm>
            <a:off x="487553" y="1755148"/>
            <a:ext cx="4308734" cy="4585267"/>
          </a:xfrm>
        </p:spPr>
        <p:txBody>
          <a:bodyPr>
            <a:normAutofit lnSpcReduction="10000"/>
          </a:bodyPr>
          <a:lstStyle/>
          <a:p>
            <a:pPr>
              <a:lnSpc>
                <a:spcPct val="250000"/>
              </a:lnSpc>
            </a:pPr>
            <a:r>
              <a:rPr lang="en-US" sz="2400" dirty="0" smtClean="0"/>
              <a:t>One night Jonas has a dream about a girl. It was a happy dream. Jonas tells his dad about the dream he had. </a:t>
            </a: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8494" y="1190474"/>
            <a:ext cx="4397106" cy="444189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08924" y="703111"/>
            <a:ext cx="487363" cy="487363"/>
          </a:xfrm>
          <a:prstGeom prst="rect">
            <a:avLst/>
          </a:prstGeom>
        </p:spPr>
      </p:pic>
    </p:spTree>
    <p:extLst>
      <p:ext uri="{BB962C8B-B14F-4D97-AF65-F5344CB8AC3E}">
        <p14:creationId xmlns:p14="http://schemas.microsoft.com/office/powerpoint/2010/main" val="1214464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144</TotalTime>
  <Words>1084</Words>
  <Application>Microsoft Office PowerPoint</Application>
  <PresentationFormat>Custom</PresentationFormat>
  <Paragraphs>64</Paragraphs>
  <Slides>27</Slides>
  <Notes>0</Notes>
  <HiddenSlides>0</HiddenSlides>
  <MMClips>27</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Facet</vt:lpstr>
      <vt:lpstr>The Giver </vt:lpstr>
      <vt:lpstr>Setting</vt:lpstr>
      <vt:lpstr>Characters</vt:lpstr>
      <vt:lpstr>Characters (continued)</vt:lpstr>
      <vt:lpstr>Chapter 1</vt:lpstr>
      <vt:lpstr>Chapter 2</vt:lpstr>
      <vt:lpstr>Chapter 3</vt:lpstr>
      <vt:lpstr>Chapter 4</vt:lpstr>
      <vt:lpstr>Chapter 5</vt:lpstr>
      <vt:lpstr>Chapter 6</vt:lpstr>
      <vt:lpstr>Chapter 7</vt:lpstr>
      <vt:lpstr>Chapter 8</vt:lpstr>
      <vt:lpstr>Chapter 9</vt:lpstr>
      <vt:lpstr>Chapter 10</vt:lpstr>
      <vt:lpstr>Chapter 11</vt:lpstr>
      <vt:lpstr>Chapter 12</vt:lpstr>
      <vt:lpstr>Chapter 13</vt:lpstr>
      <vt:lpstr>Chapter 14</vt:lpstr>
      <vt:lpstr>Chapter 15</vt:lpstr>
      <vt:lpstr>Chapter 16</vt:lpstr>
      <vt:lpstr>Chapter 17</vt:lpstr>
      <vt:lpstr>Chapter 18</vt:lpstr>
      <vt:lpstr>Chapter 19</vt:lpstr>
      <vt:lpstr>Chapter 20</vt:lpstr>
      <vt:lpstr>Chapter 21</vt:lpstr>
      <vt:lpstr>Chapter 22</vt:lpstr>
      <vt:lpstr>Chapter 23</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Giver </dc:title>
  <dc:creator>Tara Manz</dc:creator>
  <cp:lastModifiedBy>The College of New Jersey</cp:lastModifiedBy>
  <cp:revision>20</cp:revision>
  <dcterms:created xsi:type="dcterms:W3CDTF">2014-10-02T12:54:05Z</dcterms:created>
  <dcterms:modified xsi:type="dcterms:W3CDTF">2016-07-07T18:32:00Z</dcterms:modified>
</cp:coreProperties>
</file>