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60" r:id="rId3"/>
    <p:sldId id="296" r:id="rId4"/>
    <p:sldId id="282" r:id="rId5"/>
    <p:sldId id="283" r:id="rId6"/>
    <p:sldId id="284" r:id="rId7"/>
    <p:sldId id="257" r:id="rId8"/>
    <p:sldId id="285" r:id="rId9"/>
    <p:sldId id="259" r:id="rId10"/>
    <p:sldId id="286" r:id="rId11"/>
    <p:sldId id="287" r:id="rId12"/>
    <p:sldId id="258" r:id="rId13"/>
    <p:sldId id="288" r:id="rId14"/>
    <p:sldId id="289" r:id="rId15"/>
    <p:sldId id="261" r:id="rId16"/>
    <p:sldId id="290" r:id="rId17"/>
    <p:sldId id="291" r:id="rId18"/>
    <p:sldId id="292" r:id="rId19"/>
    <p:sldId id="262" r:id="rId20"/>
    <p:sldId id="263" r:id="rId21"/>
    <p:sldId id="293" r:id="rId22"/>
    <p:sldId id="294" r:id="rId23"/>
    <p:sldId id="295" r:id="rId24"/>
    <p:sldId id="264" r:id="rId25"/>
    <p:sldId id="297" r:id="rId26"/>
    <p:sldId id="298" r:id="rId27"/>
    <p:sldId id="299" r:id="rId28"/>
    <p:sldId id="300" r:id="rId29"/>
    <p:sldId id="301" r:id="rId30"/>
    <p:sldId id="265" r:id="rId31"/>
    <p:sldId id="302" r:id="rId32"/>
    <p:sldId id="266" r:id="rId33"/>
    <p:sldId id="303" r:id="rId34"/>
    <p:sldId id="304" r:id="rId35"/>
    <p:sldId id="305" r:id="rId36"/>
    <p:sldId id="306" r:id="rId37"/>
    <p:sldId id="267" r:id="rId38"/>
    <p:sldId id="307" r:id="rId39"/>
    <p:sldId id="308" r:id="rId40"/>
    <p:sldId id="268" r:id="rId41"/>
    <p:sldId id="309" r:id="rId42"/>
    <p:sldId id="310" r:id="rId43"/>
    <p:sldId id="311" r:id="rId44"/>
    <p:sldId id="312" r:id="rId45"/>
    <p:sldId id="313" r:id="rId46"/>
    <p:sldId id="269" r:id="rId47"/>
    <p:sldId id="314" r:id="rId48"/>
    <p:sldId id="315" r:id="rId49"/>
    <p:sldId id="270" r:id="rId50"/>
    <p:sldId id="316" r:id="rId51"/>
    <p:sldId id="317" r:id="rId52"/>
    <p:sldId id="271" r:id="rId53"/>
    <p:sldId id="318" r:id="rId54"/>
    <p:sldId id="319" r:id="rId55"/>
    <p:sldId id="272" r:id="rId56"/>
    <p:sldId id="320" r:id="rId57"/>
    <p:sldId id="273" r:id="rId58"/>
    <p:sldId id="321" r:id="rId59"/>
    <p:sldId id="274" r:id="rId60"/>
    <p:sldId id="322" r:id="rId61"/>
    <p:sldId id="323" r:id="rId62"/>
    <p:sldId id="275" r:id="rId63"/>
    <p:sldId id="324" r:id="rId64"/>
    <p:sldId id="325" r:id="rId65"/>
    <p:sldId id="276" r:id="rId66"/>
    <p:sldId id="326" r:id="rId67"/>
    <p:sldId id="277" r:id="rId68"/>
    <p:sldId id="327" r:id="rId69"/>
    <p:sldId id="328" r:id="rId70"/>
    <p:sldId id="278" r:id="rId71"/>
    <p:sldId id="329" r:id="rId72"/>
    <p:sldId id="279" r:id="rId73"/>
    <p:sldId id="330" r:id="rId74"/>
    <p:sldId id="280" r:id="rId75"/>
    <p:sldId id="331" r:id="rId76"/>
    <p:sldId id="332" r:id="rId77"/>
    <p:sldId id="281" r:id="rId78"/>
    <p:sldId id="333" r:id="rId79"/>
    <p:sldId id="334" r:id="rId80"/>
    <p:sldId id="335"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E1C6BC0-9850-1C47-B671-8B4AD90EDEDF}">
          <p14:sldIdLst>
            <p14:sldId id="256"/>
            <p14:sldId id="260"/>
            <p14:sldId id="296"/>
            <p14:sldId id="282"/>
            <p14:sldId id="283"/>
            <p14:sldId id="284"/>
            <p14:sldId id="257"/>
            <p14:sldId id="285"/>
            <p14:sldId id="259"/>
            <p14:sldId id="286"/>
            <p14:sldId id="287"/>
            <p14:sldId id="258"/>
            <p14:sldId id="288"/>
            <p14:sldId id="289"/>
            <p14:sldId id="261"/>
            <p14:sldId id="290"/>
            <p14:sldId id="291"/>
            <p14:sldId id="292"/>
            <p14:sldId id="262"/>
            <p14:sldId id="263"/>
            <p14:sldId id="293"/>
            <p14:sldId id="294"/>
            <p14:sldId id="295"/>
            <p14:sldId id="264"/>
            <p14:sldId id="297"/>
            <p14:sldId id="298"/>
            <p14:sldId id="299"/>
            <p14:sldId id="300"/>
            <p14:sldId id="301"/>
            <p14:sldId id="265"/>
            <p14:sldId id="302"/>
            <p14:sldId id="266"/>
            <p14:sldId id="303"/>
            <p14:sldId id="304"/>
            <p14:sldId id="305"/>
            <p14:sldId id="306"/>
            <p14:sldId id="267"/>
            <p14:sldId id="307"/>
            <p14:sldId id="308"/>
            <p14:sldId id="268"/>
            <p14:sldId id="309"/>
            <p14:sldId id="310"/>
            <p14:sldId id="311"/>
            <p14:sldId id="312"/>
            <p14:sldId id="313"/>
            <p14:sldId id="269"/>
            <p14:sldId id="314"/>
            <p14:sldId id="315"/>
            <p14:sldId id="270"/>
            <p14:sldId id="316"/>
            <p14:sldId id="317"/>
            <p14:sldId id="271"/>
            <p14:sldId id="318"/>
            <p14:sldId id="319"/>
            <p14:sldId id="272"/>
            <p14:sldId id="320"/>
            <p14:sldId id="273"/>
            <p14:sldId id="321"/>
            <p14:sldId id="274"/>
            <p14:sldId id="322"/>
            <p14:sldId id="323"/>
            <p14:sldId id="275"/>
            <p14:sldId id="324"/>
            <p14:sldId id="325"/>
            <p14:sldId id="276"/>
            <p14:sldId id="326"/>
            <p14:sldId id="277"/>
            <p14:sldId id="327"/>
            <p14:sldId id="328"/>
            <p14:sldId id="278"/>
            <p14:sldId id="329"/>
            <p14:sldId id="279"/>
            <p14:sldId id="330"/>
            <p14:sldId id="280"/>
            <p14:sldId id="331"/>
            <p14:sldId id="332"/>
            <p14:sldId id="281"/>
            <p14:sldId id="333"/>
            <p14:sldId id="334"/>
            <p14:sldId id="33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00" autoAdjust="0"/>
  </p:normalViewPr>
  <p:slideViewPr>
    <p:cSldViewPr snapToGrid="0" snapToObjects="1">
      <p:cViewPr varScale="1">
        <p:scale>
          <a:sx n="83" d="100"/>
          <a:sy n="83" d="100"/>
        </p:scale>
        <p:origin x="-5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7C3F878-F5E8-489B-AC8A-64F2A7E22C28}" type="datetimeFigureOut">
              <a:rPr lang="en-US" smtClean="0"/>
              <a:pPr/>
              <a:t>10/13/14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51FC063-5EA9-49AF-AFAF-D68C9E82B23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C3F878-F5E8-489B-AC8A-64F2A7E22C28}" type="datetimeFigureOut">
              <a:rPr lang="en-US" smtClean="0"/>
              <a:pPr/>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10/13/14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C3F878-F5E8-489B-AC8A-64F2A7E22C28}" type="datetimeFigureOut">
              <a:rPr lang="en-US" smtClean="0"/>
              <a:pPr/>
              <a:t>10/13/14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10/13/14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10/13/14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10/13/14</a:t>
            </a:fld>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10/13/14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7C3F878-F5E8-489B-AC8A-64F2A7E22C28}" type="datetimeFigureOut">
              <a:rPr lang="en-US" smtClean="0"/>
              <a:pPr/>
              <a:t>10/13/14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7.png"/></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Sisterhood of the Traveling Pants</a:t>
            </a:r>
            <a:endParaRPr lang="en-US" dirty="0"/>
          </a:p>
        </p:txBody>
      </p:sp>
      <p:sp>
        <p:nvSpPr>
          <p:cNvPr id="3" name="Subtitle 2"/>
          <p:cNvSpPr>
            <a:spLocks noGrp="1"/>
          </p:cNvSpPr>
          <p:nvPr>
            <p:ph type="subTitle" idx="1"/>
          </p:nvPr>
        </p:nvSpPr>
        <p:spPr>
          <a:xfrm>
            <a:off x="5128132" y="4466872"/>
            <a:ext cx="2612730" cy="1752600"/>
          </a:xfrm>
        </p:spPr>
        <p:txBody>
          <a:bodyPr/>
          <a:lstStyle/>
          <a:p>
            <a:r>
              <a:rPr lang="en-US" dirty="0" smtClean="0"/>
              <a:t>By: Ann </a:t>
            </a:r>
            <a:r>
              <a:rPr lang="en-US" dirty="0" err="1" smtClean="0"/>
              <a:t>Brashares</a:t>
            </a:r>
            <a:endParaRPr lang="en-US" dirty="0"/>
          </a:p>
        </p:txBody>
      </p:sp>
      <p:pic>
        <p:nvPicPr>
          <p:cNvPr id="4" name="Picture 3"/>
          <p:cNvPicPr>
            <a:picLocks noChangeAspect="1"/>
          </p:cNvPicPr>
          <p:nvPr/>
        </p:nvPicPr>
        <p:blipFill>
          <a:blip r:embed="rId2"/>
          <a:stretch>
            <a:fillRect/>
          </a:stretch>
        </p:blipFill>
        <p:spPr>
          <a:xfrm>
            <a:off x="635059" y="806561"/>
            <a:ext cx="3455529" cy="5235651"/>
          </a:xfrm>
          <a:prstGeom prst="rect">
            <a:avLst/>
          </a:prstGeom>
        </p:spPr>
      </p:pic>
    </p:spTree>
    <p:extLst>
      <p:ext uri="{BB962C8B-B14F-4D97-AF65-F5344CB8AC3E}">
        <p14:creationId xmlns:p14="http://schemas.microsoft.com/office/powerpoint/2010/main" val="30894066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14001" y="935490"/>
            <a:ext cx="4206808" cy="1143000"/>
          </a:xfrm>
        </p:spPr>
        <p:txBody>
          <a:bodyPr>
            <a:normAutofit fontScale="90000"/>
          </a:bodyPr>
          <a:lstStyle/>
          <a:p>
            <a:r>
              <a:rPr lang="en-US" dirty="0"/>
              <a:t>Chapter 2</a:t>
            </a:r>
            <a:br>
              <a:rPr lang="en-US" dirty="0"/>
            </a:br>
            <a:r>
              <a:rPr lang="en-US" sz="1600" i="1" dirty="0"/>
              <a:t>“Today is the tomorrow we worried about yesterday.” – Anonymous</a:t>
            </a:r>
            <a:endParaRPr lang="en-US" sz="1600" dirty="0"/>
          </a:p>
        </p:txBody>
      </p:sp>
      <p:sp>
        <p:nvSpPr>
          <p:cNvPr id="6" name="Content Placeholder 5"/>
          <p:cNvSpPr>
            <a:spLocks noGrp="1"/>
          </p:cNvSpPr>
          <p:nvPr>
            <p:ph idx="1"/>
          </p:nvPr>
        </p:nvSpPr>
        <p:spPr/>
        <p:txBody>
          <a:bodyPr/>
          <a:lstStyle/>
          <a:p>
            <a:r>
              <a:rPr lang="en-US" dirty="0"/>
              <a:t>Bridget is at soccer and is feeling happy to be there. She meets some other girls, Diana and Jo, from her cabin and the three of them slept on the beach</a:t>
            </a:r>
            <a:r>
              <a:rPr lang="en-US" dirty="0" smtClean="0"/>
              <a:t>.</a:t>
            </a:r>
            <a:endParaRPr lang="en-US" dirty="0"/>
          </a:p>
        </p:txBody>
      </p:sp>
      <p:pic>
        <p:nvPicPr>
          <p:cNvPr id="8" name="Picture 7"/>
          <p:cNvPicPr>
            <a:picLocks noChangeAspect="1"/>
          </p:cNvPicPr>
          <p:nvPr/>
        </p:nvPicPr>
        <p:blipFill>
          <a:blip r:embed="rId2"/>
          <a:stretch>
            <a:fillRect/>
          </a:stretch>
        </p:blipFill>
        <p:spPr>
          <a:xfrm>
            <a:off x="1580519" y="1044639"/>
            <a:ext cx="859022" cy="1359212"/>
          </a:xfrm>
          <a:prstGeom prst="rect">
            <a:avLst/>
          </a:prstGeom>
        </p:spPr>
      </p:pic>
    </p:spTree>
    <p:extLst>
      <p:ext uri="{BB962C8B-B14F-4D97-AF65-F5344CB8AC3E}">
        <p14:creationId xmlns:p14="http://schemas.microsoft.com/office/powerpoint/2010/main" val="35256417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416" y="140591"/>
            <a:ext cx="7024744" cy="1143000"/>
          </a:xfrm>
        </p:spPr>
        <p:txBody>
          <a:bodyPr>
            <a:normAutofit/>
          </a:bodyPr>
          <a:lstStyle/>
          <a:p>
            <a:r>
              <a:rPr lang="en-US" dirty="0"/>
              <a:t>Chapter 2</a:t>
            </a:r>
            <a:br>
              <a:rPr lang="en-US" dirty="0"/>
            </a:br>
            <a:r>
              <a:rPr lang="en-US" sz="1600" i="1" dirty="0"/>
              <a:t>“Today is the tomorrow we worried about yesterday.” – Anonymous</a:t>
            </a:r>
            <a:endParaRPr lang="en-US" sz="1600" dirty="0"/>
          </a:p>
        </p:txBody>
      </p:sp>
      <p:sp>
        <p:nvSpPr>
          <p:cNvPr id="3" name="Content Placeholder 2"/>
          <p:cNvSpPr>
            <a:spLocks noGrp="1"/>
          </p:cNvSpPr>
          <p:nvPr>
            <p:ph sz="quarter" idx="13"/>
          </p:nvPr>
        </p:nvSpPr>
        <p:spPr>
          <a:xfrm>
            <a:off x="594066" y="2421415"/>
            <a:ext cx="3164935" cy="3923674"/>
          </a:xfrm>
        </p:spPr>
        <p:txBody>
          <a:bodyPr>
            <a:normAutofit fontScale="85000" lnSpcReduction="10000"/>
          </a:bodyPr>
          <a:lstStyle/>
          <a:p>
            <a:r>
              <a:rPr lang="en-US" dirty="0" smtClean="0"/>
              <a:t>Carmen is on her plane ride on her way to see her dad</a:t>
            </a:r>
          </a:p>
          <a:p>
            <a:r>
              <a:rPr lang="en-US" dirty="0" smtClean="0"/>
              <a:t>She is thinking of all the activities they will do together and cannot wait to be there already</a:t>
            </a:r>
          </a:p>
          <a:p>
            <a:r>
              <a:rPr lang="en-US" dirty="0" smtClean="0"/>
              <a:t>She also keeps thinking about her friends and what they would be doing if they were with her.</a:t>
            </a:r>
          </a:p>
        </p:txBody>
      </p:sp>
      <p:sp>
        <p:nvSpPr>
          <p:cNvPr id="4" name="Content Placeholder 3"/>
          <p:cNvSpPr>
            <a:spLocks noGrp="1"/>
          </p:cNvSpPr>
          <p:nvPr>
            <p:ph sz="quarter" idx="14"/>
          </p:nvPr>
        </p:nvSpPr>
        <p:spPr>
          <a:xfrm>
            <a:off x="4999623" y="2443731"/>
            <a:ext cx="2762917" cy="3813591"/>
          </a:xfrm>
        </p:spPr>
        <p:txBody>
          <a:bodyPr>
            <a:normAutofit fontScale="55000" lnSpcReduction="20000"/>
          </a:bodyPr>
          <a:lstStyle/>
          <a:p>
            <a:r>
              <a:rPr lang="en-US" dirty="0"/>
              <a:t>She writes to Tibby:</a:t>
            </a:r>
          </a:p>
          <a:p>
            <a:pPr lvl="1"/>
            <a:r>
              <a:rPr lang="en-US" dirty="0"/>
              <a:t>Tibby, you are with me, even though you aren’t. I love everything about this trip but being apart and knowing your sad about being home. I don’t feel right being happy knowing that. I feel so weird without you guys. Without you here being Tibby, I’m being a little bit Tibby – doing it badly compared to you, though</a:t>
            </a:r>
          </a:p>
          <a:p>
            <a:pPr marL="365760" lvl="1" indent="0">
              <a:buNone/>
            </a:pPr>
            <a:r>
              <a:rPr lang="en-US" dirty="0"/>
              <a:t>			</a:t>
            </a:r>
            <a:r>
              <a:rPr lang="en-US" dirty="0" smtClean="0"/>
              <a:t>Infinite </a:t>
            </a:r>
            <a:r>
              <a:rPr lang="en-US" dirty="0"/>
              <a:t>X’s and O’s,</a:t>
            </a:r>
          </a:p>
          <a:p>
            <a:pPr marL="365760" lvl="1" indent="0">
              <a:buNone/>
            </a:pPr>
            <a:r>
              <a:rPr lang="en-US" dirty="0"/>
              <a:t>				</a:t>
            </a:r>
            <a:r>
              <a:rPr lang="en-US" dirty="0" err="1"/>
              <a:t>Carma</a:t>
            </a:r>
            <a:endParaRPr lang="en-US" dirty="0"/>
          </a:p>
          <a:p>
            <a:endParaRPr lang="en-US" dirty="0"/>
          </a:p>
        </p:txBody>
      </p:sp>
      <p:pic>
        <p:nvPicPr>
          <p:cNvPr id="5" name="Picture 4"/>
          <p:cNvPicPr>
            <a:picLocks noChangeAspect="1"/>
          </p:cNvPicPr>
          <p:nvPr/>
        </p:nvPicPr>
        <p:blipFill rotWithShape="1">
          <a:blip r:embed="rId2"/>
          <a:srcRect r="11239" b="8646"/>
          <a:stretch/>
        </p:blipFill>
        <p:spPr>
          <a:xfrm>
            <a:off x="1075760" y="1283591"/>
            <a:ext cx="982686" cy="1137824"/>
          </a:xfrm>
          <a:prstGeom prst="rect">
            <a:avLst/>
          </a:prstGeom>
        </p:spPr>
      </p:pic>
      <p:pic>
        <p:nvPicPr>
          <p:cNvPr id="6" name="Picture 5"/>
          <p:cNvPicPr>
            <a:picLocks noChangeAspect="1"/>
          </p:cNvPicPr>
          <p:nvPr/>
        </p:nvPicPr>
        <p:blipFill rotWithShape="1">
          <a:blip r:embed="rId2"/>
          <a:srcRect r="11239" b="8646"/>
          <a:stretch/>
        </p:blipFill>
        <p:spPr>
          <a:xfrm>
            <a:off x="6836190" y="5335850"/>
            <a:ext cx="732497" cy="848138"/>
          </a:xfrm>
          <a:prstGeom prst="rect">
            <a:avLst/>
          </a:prstGeom>
        </p:spPr>
      </p:pic>
      <p:pic>
        <p:nvPicPr>
          <p:cNvPr id="7" name="Picture 6"/>
          <p:cNvPicPr>
            <a:picLocks noChangeAspect="1"/>
          </p:cNvPicPr>
          <p:nvPr/>
        </p:nvPicPr>
        <p:blipFill rotWithShape="1">
          <a:blip r:embed="rId3"/>
          <a:srcRect r="31644"/>
          <a:stretch/>
        </p:blipFill>
        <p:spPr>
          <a:xfrm>
            <a:off x="5336146" y="4045414"/>
            <a:ext cx="359423" cy="421064"/>
          </a:xfrm>
          <a:prstGeom prst="rect">
            <a:avLst/>
          </a:prstGeom>
        </p:spPr>
      </p:pic>
      <p:pic>
        <p:nvPicPr>
          <p:cNvPr id="8" name="Picture 7"/>
          <p:cNvPicPr>
            <a:picLocks noChangeAspect="1"/>
          </p:cNvPicPr>
          <p:nvPr/>
        </p:nvPicPr>
        <p:blipFill rotWithShape="1">
          <a:blip r:embed="rId3"/>
          <a:srcRect r="31644"/>
          <a:stretch/>
        </p:blipFill>
        <p:spPr>
          <a:xfrm>
            <a:off x="5361329" y="2865251"/>
            <a:ext cx="334240" cy="391562"/>
          </a:xfrm>
          <a:prstGeom prst="rect">
            <a:avLst/>
          </a:prstGeom>
        </p:spPr>
      </p:pic>
      <p:pic>
        <p:nvPicPr>
          <p:cNvPr id="9" name="Picture 8"/>
          <p:cNvPicPr>
            <a:picLocks noChangeAspect="1"/>
          </p:cNvPicPr>
          <p:nvPr/>
        </p:nvPicPr>
        <p:blipFill rotWithShape="1">
          <a:blip r:embed="rId3"/>
          <a:srcRect r="31644"/>
          <a:stretch/>
        </p:blipFill>
        <p:spPr>
          <a:xfrm>
            <a:off x="6214616" y="1229047"/>
            <a:ext cx="1017814" cy="1192368"/>
          </a:xfrm>
          <a:prstGeom prst="rect">
            <a:avLst/>
          </a:prstGeom>
        </p:spPr>
      </p:pic>
    </p:spTree>
    <p:extLst>
      <p:ext uri="{BB962C8B-B14F-4D97-AF65-F5344CB8AC3E}">
        <p14:creationId xmlns:p14="http://schemas.microsoft.com/office/powerpoint/2010/main" val="30944771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3490" y="374231"/>
            <a:ext cx="7024744" cy="1143000"/>
          </a:xfrm>
        </p:spPr>
        <p:txBody>
          <a:bodyPr>
            <a:normAutofit/>
          </a:bodyPr>
          <a:lstStyle/>
          <a:p>
            <a:r>
              <a:rPr lang="en-US" dirty="0"/>
              <a:t>Chapter </a:t>
            </a:r>
            <a:r>
              <a:rPr lang="en-US" dirty="0" smtClean="0"/>
              <a:t>3</a:t>
            </a:r>
            <a:r>
              <a:rPr lang="en-US" dirty="0"/>
              <a:t/>
            </a:r>
            <a:br>
              <a:rPr lang="en-US" dirty="0"/>
            </a:br>
            <a:r>
              <a:rPr lang="en-US" sz="1400" i="1" dirty="0" smtClean="0"/>
              <a:t>“Can you make yourself love? Can you make yourself be loved?” – Lena </a:t>
            </a:r>
            <a:r>
              <a:rPr lang="en-US" sz="1400" i="1" dirty="0" err="1" smtClean="0"/>
              <a:t>Kaligaris</a:t>
            </a:r>
            <a:endParaRPr lang="en-US" sz="1400" dirty="0"/>
          </a:p>
        </p:txBody>
      </p:sp>
      <p:sp>
        <p:nvSpPr>
          <p:cNvPr id="10" name="Content Placeholder 9"/>
          <p:cNvSpPr>
            <a:spLocks noGrp="1"/>
          </p:cNvSpPr>
          <p:nvPr>
            <p:ph idx="1"/>
          </p:nvPr>
        </p:nvSpPr>
        <p:spPr/>
        <p:txBody>
          <a:bodyPr/>
          <a:lstStyle/>
          <a:p>
            <a:r>
              <a:rPr lang="en-US" dirty="0" smtClean="0"/>
              <a:t>Lena and her sister, Effie, arrive in Greece.</a:t>
            </a:r>
          </a:p>
          <a:p>
            <a:r>
              <a:rPr lang="en-US" dirty="0" smtClean="0"/>
              <a:t>They are both jet-lagged and their first impression of their grandparents bright blue house with a yellow front door is you would be thought of as a drug-addict if you did that where they live.</a:t>
            </a:r>
          </a:p>
          <a:p>
            <a:endParaRPr lang="en-US" dirty="0"/>
          </a:p>
        </p:txBody>
      </p:sp>
      <p:pic>
        <p:nvPicPr>
          <p:cNvPr id="11" name="Picture 10"/>
          <p:cNvPicPr>
            <a:picLocks noChangeAspect="1"/>
          </p:cNvPicPr>
          <p:nvPr/>
        </p:nvPicPr>
        <p:blipFill>
          <a:blip r:embed="rId2"/>
          <a:stretch>
            <a:fillRect/>
          </a:stretch>
        </p:blipFill>
        <p:spPr>
          <a:xfrm>
            <a:off x="1496888" y="1517231"/>
            <a:ext cx="660580" cy="880773"/>
          </a:xfrm>
          <a:prstGeom prst="rect">
            <a:avLst/>
          </a:prstGeom>
        </p:spPr>
      </p:pic>
    </p:spTree>
    <p:extLst>
      <p:ext uri="{BB962C8B-B14F-4D97-AF65-F5344CB8AC3E}">
        <p14:creationId xmlns:p14="http://schemas.microsoft.com/office/powerpoint/2010/main" val="5590967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72811"/>
            <a:ext cx="7024744" cy="1143000"/>
          </a:xfrm>
        </p:spPr>
        <p:txBody>
          <a:bodyPr>
            <a:normAutofit fontScale="90000"/>
          </a:bodyPr>
          <a:lstStyle/>
          <a:p>
            <a:r>
              <a:rPr lang="en-US" sz="4400" dirty="0"/>
              <a:t>Chapter 3</a:t>
            </a:r>
            <a:r>
              <a:rPr lang="en-US" dirty="0"/>
              <a:t/>
            </a:r>
            <a:br>
              <a:rPr lang="en-US" dirty="0"/>
            </a:br>
            <a:r>
              <a:rPr lang="en-US" sz="1600" i="1" dirty="0"/>
              <a:t>“Can you make yourself love? Can you make yourself be loved?” – Lena </a:t>
            </a:r>
            <a:r>
              <a:rPr lang="en-US" sz="1600" i="1" dirty="0" err="1"/>
              <a:t>Kaligaris</a:t>
            </a:r>
            <a:endParaRPr lang="en-US" sz="1600" dirty="0"/>
          </a:p>
        </p:txBody>
      </p:sp>
      <p:sp>
        <p:nvSpPr>
          <p:cNvPr id="5" name="Content Placeholder 4"/>
          <p:cNvSpPr>
            <a:spLocks noGrp="1"/>
          </p:cNvSpPr>
          <p:nvPr>
            <p:ph idx="1"/>
          </p:nvPr>
        </p:nvSpPr>
        <p:spPr/>
        <p:txBody>
          <a:bodyPr/>
          <a:lstStyle/>
          <a:p>
            <a:r>
              <a:rPr lang="en-US" dirty="0" smtClean="0"/>
              <a:t>Tibby has orientation at work where she meets her boss, Duncan Howe.</a:t>
            </a:r>
          </a:p>
          <a:p>
            <a:r>
              <a:rPr lang="en-US" dirty="0" smtClean="0"/>
              <a:t>She found someone to be the star in her “</a:t>
            </a:r>
            <a:r>
              <a:rPr lang="en-US" dirty="0" err="1" smtClean="0"/>
              <a:t>suckumentary</a:t>
            </a:r>
            <a:r>
              <a:rPr lang="en-US" dirty="0" smtClean="0"/>
              <a:t>”, a.k.a. documentary.</a:t>
            </a:r>
          </a:p>
          <a:p>
            <a:r>
              <a:rPr lang="en-US" dirty="0" smtClean="0"/>
              <a:t>While working, Duncan calls her to his office and accuses her of stealing but allows her to have a second chance.</a:t>
            </a:r>
            <a:endParaRPr lang="en-US" dirty="0"/>
          </a:p>
        </p:txBody>
      </p:sp>
      <p:pic>
        <p:nvPicPr>
          <p:cNvPr id="6" name="Picture 5"/>
          <p:cNvPicPr>
            <a:picLocks noChangeAspect="1"/>
          </p:cNvPicPr>
          <p:nvPr/>
        </p:nvPicPr>
        <p:blipFill rotWithShape="1">
          <a:blip r:embed="rId2"/>
          <a:srcRect r="31644"/>
          <a:stretch/>
        </p:blipFill>
        <p:spPr>
          <a:xfrm>
            <a:off x="1462092" y="1515811"/>
            <a:ext cx="786752" cy="921679"/>
          </a:xfrm>
          <a:prstGeom prst="rect">
            <a:avLst/>
          </a:prstGeom>
        </p:spPr>
      </p:pic>
    </p:spTree>
    <p:extLst>
      <p:ext uri="{BB962C8B-B14F-4D97-AF65-F5344CB8AC3E}">
        <p14:creationId xmlns:p14="http://schemas.microsoft.com/office/powerpoint/2010/main" val="29560127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218581"/>
            <a:ext cx="7024744" cy="1143000"/>
          </a:xfrm>
        </p:spPr>
        <p:txBody>
          <a:bodyPr>
            <a:normAutofit fontScale="90000"/>
          </a:bodyPr>
          <a:lstStyle/>
          <a:p>
            <a:r>
              <a:rPr lang="en-US" dirty="0"/>
              <a:t>Chapter 3</a:t>
            </a:r>
            <a:br>
              <a:rPr lang="en-US" dirty="0"/>
            </a:br>
            <a:r>
              <a:rPr lang="en-US" sz="1600" i="1" dirty="0"/>
              <a:t>“Can you make yourself love? Can you make yourself be loved?” – Lena </a:t>
            </a:r>
            <a:r>
              <a:rPr lang="en-US" sz="1600" i="1" dirty="0" err="1"/>
              <a:t>Kaligaris</a:t>
            </a:r>
            <a:endParaRPr lang="en-US" sz="1600" dirty="0"/>
          </a:p>
        </p:txBody>
      </p:sp>
      <p:sp>
        <p:nvSpPr>
          <p:cNvPr id="3" name="Content Placeholder 2"/>
          <p:cNvSpPr>
            <a:spLocks noGrp="1"/>
          </p:cNvSpPr>
          <p:nvPr>
            <p:ph idx="1"/>
          </p:nvPr>
        </p:nvSpPr>
        <p:spPr/>
        <p:txBody>
          <a:bodyPr>
            <a:normAutofit fontScale="92500" lnSpcReduction="20000"/>
          </a:bodyPr>
          <a:lstStyle/>
          <a:p>
            <a:r>
              <a:rPr lang="en-US" dirty="0" smtClean="0"/>
              <a:t>Lena writes to Carmen</a:t>
            </a:r>
          </a:p>
          <a:p>
            <a:r>
              <a:rPr lang="en-US" dirty="0" smtClean="0"/>
              <a:t>In the letter, she describes her grandparents and explains how they are not what she imagined them to be like and is having a hard time loving them right now because she does not know them even though they are her grandparents.</a:t>
            </a:r>
          </a:p>
          <a:p>
            <a:r>
              <a:rPr lang="en-US" dirty="0" smtClean="0"/>
              <a:t>She mentions, “I feel like I should just love them right away. But how do you do that? You can’t make yourself love someone, can you?”</a:t>
            </a:r>
            <a:endParaRPr lang="en-US" dirty="0"/>
          </a:p>
        </p:txBody>
      </p:sp>
      <p:pic>
        <p:nvPicPr>
          <p:cNvPr id="4" name="Picture 3"/>
          <p:cNvPicPr>
            <a:picLocks noChangeAspect="1"/>
          </p:cNvPicPr>
          <p:nvPr/>
        </p:nvPicPr>
        <p:blipFill>
          <a:blip r:embed="rId2"/>
          <a:stretch>
            <a:fillRect/>
          </a:stretch>
        </p:blipFill>
        <p:spPr>
          <a:xfrm>
            <a:off x="1496888" y="1517231"/>
            <a:ext cx="660580" cy="880773"/>
          </a:xfrm>
          <a:prstGeom prst="rect">
            <a:avLst/>
          </a:prstGeom>
        </p:spPr>
      </p:pic>
      <p:pic>
        <p:nvPicPr>
          <p:cNvPr id="5" name="Picture 4"/>
          <p:cNvPicPr>
            <a:picLocks noChangeAspect="1"/>
          </p:cNvPicPr>
          <p:nvPr/>
        </p:nvPicPr>
        <p:blipFill rotWithShape="1">
          <a:blip r:embed="rId3"/>
          <a:srcRect r="11239" b="8646"/>
          <a:stretch/>
        </p:blipFill>
        <p:spPr>
          <a:xfrm>
            <a:off x="3472211" y="1297734"/>
            <a:ext cx="931542" cy="1078607"/>
          </a:xfrm>
          <a:prstGeom prst="rect">
            <a:avLst/>
          </a:prstGeom>
        </p:spPr>
      </p:pic>
    </p:spTree>
    <p:extLst>
      <p:ext uri="{BB962C8B-B14F-4D97-AF65-F5344CB8AC3E}">
        <p14:creationId xmlns:p14="http://schemas.microsoft.com/office/powerpoint/2010/main" val="20514123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23413"/>
            <a:ext cx="7024744" cy="1143000"/>
          </a:xfrm>
        </p:spPr>
        <p:txBody>
          <a:bodyPr>
            <a:normAutofit/>
          </a:bodyPr>
          <a:lstStyle/>
          <a:p>
            <a:r>
              <a:rPr lang="en-US" dirty="0"/>
              <a:t>Chapter </a:t>
            </a:r>
            <a:r>
              <a:rPr lang="en-US" dirty="0" smtClean="0"/>
              <a:t>4</a:t>
            </a:r>
            <a:r>
              <a:rPr lang="en-US" dirty="0"/>
              <a:t/>
            </a:r>
            <a:br>
              <a:rPr lang="en-US" dirty="0"/>
            </a:br>
            <a:r>
              <a:rPr lang="en-US" sz="1600" i="1" dirty="0" smtClean="0"/>
              <a:t>“There is no such thing as fun for the whole family.” – Jerry Seinfeld</a:t>
            </a:r>
            <a:endParaRPr lang="en-US" sz="1600" dirty="0"/>
          </a:p>
        </p:txBody>
      </p:sp>
      <p:sp>
        <p:nvSpPr>
          <p:cNvPr id="5" name="Content Placeholder 4"/>
          <p:cNvSpPr>
            <a:spLocks noGrp="1"/>
          </p:cNvSpPr>
          <p:nvPr>
            <p:ph idx="1"/>
          </p:nvPr>
        </p:nvSpPr>
        <p:spPr>
          <a:xfrm>
            <a:off x="1043492" y="2323652"/>
            <a:ext cx="7194265" cy="3691983"/>
          </a:xfrm>
        </p:spPr>
        <p:txBody>
          <a:bodyPr>
            <a:normAutofit/>
          </a:bodyPr>
          <a:lstStyle/>
          <a:p>
            <a:r>
              <a:rPr lang="en-US" dirty="0" smtClean="0"/>
              <a:t>Lena tries to paint the sunset but when she cannot capture it she comes inside.</a:t>
            </a:r>
          </a:p>
          <a:p>
            <a:r>
              <a:rPr lang="en-US" dirty="0" smtClean="0"/>
              <a:t>Her sister and grandma are cooking dinner before a party they are all going to.</a:t>
            </a:r>
          </a:p>
        </p:txBody>
      </p:sp>
      <p:pic>
        <p:nvPicPr>
          <p:cNvPr id="7" name="Picture 6"/>
          <p:cNvPicPr>
            <a:picLocks noChangeAspect="1"/>
          </p:cNvPicPr>
          <p:nvPr/>
        </p:nvPicPr>
        <p:blipFill>
          <a:blip r:embed="rId2"/>
          <a:stretch>
            <a:fillRect/>
          </a:stretch>
        </p:blipFill>
        <p:spPr>
          <a:xfrm>
            <a:off x="1496888" y="1566413"/>
            <a:ext cx="660580" cy="880773"/>
          </a:xfrm>
          <a:prstGeom prst="rect">
            <a:avLst/>
          </a:prstGeom>
        </p:spPr>
      </p:pic>
    </p:spTree>
    <p:extLst>
      <p:ext uri="{BB962C8B-B14F-4D97-AF65-F5344CB8AC3E}">
        <p14:creationId xmlns:p14="http://schemas.microsoft.com/office/powerpoint/2010/main" val="27525808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0514"/>
            <a:ext cx="7024744" cy="1143000"/>
          </a:xfrm>
        </p:spPr>
        <p:txBody>
          <a:bodyPr>
            <a:normAutofit/>
          </a:bodyPr>
          <a:lstStyle/>
          <a:p>
            <a:r>
              <a:rPr lang="en-US" dirty="0"/>
              <a:t>Chapter 4</a:t>
            </a:r>
            <a:br>
              <a:rPr lang="en-US" dirty="0"/>
            </a:br>
            <a:r>
              <a:rPr lang="en-US" sz="1600" i="1" dirty="0"/>
              <a:t>“There is no such thing as fun for the whole family.” – Jerry Seinfeld</a:t>
            </a:r>
            <a:endParaRPr lang="en-US" sz="1600" dirty="0"/>
          </a:p>
        </p:txBody>
      </p:sp>
      <p:sp>
        <p:nvSpPr>
          <p:cNvPr id="3" name="Content Placeholder 2"/>
          <p:cNvSpPr>
            <a:spLocks noGrp="1"/>
          </p:cNvSpPr>
          <p:nvPr>
            <p:ph idx="1"/>
          </p:nvPr>
        </p:nvSpPr>
        <p:spPr>
          <a:xfrm>
            <a:off x="2468141" y="2650200"/>
            <a:ext cx="4391477" cy="3508977"/>
          </a:xfrm>
        </p:spPr>
        <p:txBody>
          <a:bodyPr/>
          <a:lstStyle/>
          <a:p>
            <a:r>
              <a:rPr lang="en-US" dirty="0"/>
              <a:t>Her grandma mentions how Lena should dress nicely because there is a “nice boy” named Kostos who will be there whom her &amp; her grandfather want Lena to get to know.</a:t>
            </a:r>
          </a:p>
          <a:p>
            <a:endParaRPr lang="en-US" dirty="0"/>
          </a:p>
        </p:txBody>
      </p:sp>
      <p:pic>
        <p:nvPicPr>
          <p:cNvPr id="4" name="Picture 3"/>
          <p:cNvPicPr>
            <a:picLocks noChangeAspect="1"/>
          </p:cNvPicPr>
          <p:nvPr/>
        </p:nvPicPr>
        <p:blipFill rotWithShape="1">
          <a:blip r:embed="rId2"/>
          <a:srcRect l="31451" r="27169"/>
          <a:stretch/>
        </p:blipFill>
        <p:spPr>
          <a:xfrm>
            <a:off x="6859618" y="3185985"/>
            <a:ext cx="1106590" cy="1692230"/>
          </a:xfrm>
          <a:prstGeom prst="rect">
            <a:avLst/>
          </a:prstGeom>
        </p:spPr>
      </p:pic>
      <p:pic>
        <p:nvPicPr>
          <p:cNvPr id="5" name="Picture 4"/>
          <p:cNvPicPr>
            <a:picLocks noChangeAspect="1"/>
          </p:cNvPicPr>
          <p:nvPr/>
        </p:nvPicPr>
        <p:blipFill>
          <a:blip r:embed="rId3"/>
          <a:stretch>
            <a:fillRect/>
          </a:stretch>
        </p:blipFill>
        <p:spPr>
          <a:xfrm>
            <a:off x="1549881" y="2650200"/>
            <a:ext cx="918260" cy="1224346"/>
          </a:xfrm>
          <a:prstGeom prst="rect">
            <a:avLst/>
          </a:prstGeom>
        </p:spPr>
      </p:pic>
    </p:spTree>
    <p:extLst>
      <p:ext uri="{BB962C8B-B14F-4D97-AF65-F5344CB8AC3E}">
        <p14:creationId xmlns:p14="http://schemas.microsoft.com/office/powerpoint/2010/main" val="22878523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9841"/>
            <a:ext cx="7024744" cy="1143000"/>
          </a:xfrm>
        </p:spPr>
        <p:txBody>
          <a:bodyPr>
            <a:normAutofit/>
          </a:bodyPr>
          <a:lstStyle/>
          <a:p>
            <a:r>
              <a:rPr lang="en-US" dirty="0"/>
              <a:t>Chapter 4</a:t>
            </a:r>
            <a:br>
              <a:rPr lang="en-US" dirty="0"/>
            </a:br>
            <a:r>
              <a:rPr lang="en-US" sz="1600" i="1" dirty="0"/>
              <a:t>“There is no such thing as fun for the whole family.” – Jerry Seinfeld</a:t>
            </a:r>
            <a:endParaRPr lang="en-US" sz="1600" dirty="0"/>
          </a:p>
        </p:txBody>
      </p:sp>
      <p:sp>
        <p:nvSpPr>
          <p:cNvPr id="3" name="Content Placeholder 2"/>
          <p:cNvSpPr>
            <a:spLocks noGrp="1"/>
          </p:cNvSpPr>
          <p:nvPr>
            <p:ph idx="1"/>
          </p:nvPr>
        </p:nvSpPr>
        <p:spPr>
          <a:xfrm>
            <a:off x="1207928" y="2156516"/>
            <a:ext cx="6777317" cy="3508977"/>
          </a:xfrm>
        </p:spPr>
        <p:txBody>
          <a:bodyPr/>
          <a:lstStyle/>
          <a:p>
            <a:r>
              <a:rPr lang="en-US" dirty="0" smtClean="0"/>
              <a:t>Carmen gets off of the plane and ran to her dad as he called her.</a:t>
            </a:r>
          </a:p>
          <a:p>
            <a:r>
              <a:rPr lang="en-US" dirty="0" smtClean="0"/>
              <a:t>He asks about her mom to be polite and then asks about her friends</a:t>
            </a:r>
          </a:p>
          <a:p>
            <a:r>
              <a:rPr lang="en-US" dirty="0" smtClean="0"/>
              <a:t>Carmen explains how they are all doing different things this summer</a:t>
            </a:r>
            <a:endParaRPr lang="en-US" dirty="0"/>
          </a:p>
        </p:txBody>
      </p:sp>
      <p:pic>
        <p:nvPicPr>
          <p:cNvPr id="4" name="Picture 3"/>
          <p:cNvPicPr>
            <a:picLocks noChangeAspect="1"/>
          </p:cNvPicPr>
          <p:nvPr/>
        </p:nvPicPr>
        <p:blipFill>
          <a:blip r:embed="rId2"/>
          <a:stretch>
            <a:fillRect/>
          </a:stretch>
        </p:blipFill>
        <p:spPr>
          <a:xfrm>
            <a:off x="2970328" y="4623838"/>
            <a:ext cx="3181742" cy="1792530"/>
          </a:xfrm>
          <a:prstGeom prst="rect">
            <a:avLst/>
          </a:prstGeom>
        </p:spPr>
      </p:pic>
      <p:pic>
        <p:nvPicPr>
          <p:cNvPr id="5" name="Picture 4"/>
          <p:cNvPicPr>
            <a:picLocks noChangeAspect="1"/>
          </p:cNvPicPr>
          <p:nvPr/>
        </p:nvPicPr>
        <p:blipFill rotWithShape="1">
          <a:blip r:embed="rId3"/>
          <a:srcRect r="11239" b="8646"/>
          <a:stretch/>
        </p:blipFill>
        <p:spPr>
          <a:xfrm>
            <a:off x="1844974" y="1375215"/>
            <a:ext cx="736689" cy="852992"/>
          </a:xfrm>
          <a:prstGeom prst="rect">
            <a:avLst/>
          </a:prstGeom>
        </p:spPr>
      </p:pic>
      <p:pic>
        <p:nvPicPr>
          <p:cNvPr id="6" name="Picture 5"/>
          <p:cNvPicPr>
            <a:picLocks noChangeAspect="1"/>
          </p:cNvPicPr>
          <p:nvPr/>
        </p:nvPicPr>
        <p:blipFill rotWithShape="1">
          <a:blip r:embed="rId3"/>
          <a:srcRect r="11239" b="8646"/>
          <a:stretch/>
        </p:blipFill>
        <p:spPr>
          <a:xfrm>
            <a:off x="594149" y="3647617"/>
            <a:ext cx="736689" cy="852992"/>
          </a:xfrm>
          <a:prstGeom prst="rect">
            <a:avLst/>
          </a:prstGeom>
        </p:spPr>
      </p:pic>
    </p:spTree>
    <p:extLst>
      <p:ext uri="{BB962C8B-B14F-4D97-AF65-F5344CB8AC3E}">
        <p14:creationId xmlns:p14="http://schemas.microsoft.com/office/powerpoint/2010/main" val="3746693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30328"/>
            <a:ext cx="3483699" cy="1143000"/>
          </a:xfrm>
        </p:spPr>
        <p:txBody>
          <a:bodyPr>
            <a:normAutofit fontScale="90000"/>
          </a:bodyPr>
          <a:lstStyle/>
          <a:p>
            <a:r>
              <a:rPr lang="en-US" dirty="0"/>
              <a:t>Chapter 4</a:t>
            </a:r>
            <a:br>
              <a:rPr lang="en-US" dirty="0"/>
            </a:br>
            <a:r>
              <a:rPr lang="en-US" sz="1600" i="1" dirty="0"/>
              <a:t>“There is no such thing as fun for the whole family.” – Jerry Seinfeld</a:t>
            </a:r>
            <a:endParaRPr lang="en-US" sz="1600" dirty="0"/>
          </a:p>
        </p:txBody>
      </p:sp>
      <p:sp>
        <p:nvSpPr>
          <p:cNvPr id="3" name="Content Placeholder 2"/>
          <p:cNvSpPr>
            <a:spLocks noGrp="1"/>
          </p:cNvSpPr>
          <p:nvPr>
            <p:ph sz="quarter" idx="13"/>
          </p:nvPr>
        </p:nvSpPr>
        <p:spPr>
          <a:xfrm>
            <a:off x="1179721" y="1678457"/>
            <a:ext cx="6778709" cy="1383768"/>
          </a:xfrm>
        </p:spPr>
        <p:txBody>
          <a:bodyPr>
            <a:normAutofit fontScale="55000" lnSpcReduction="20000"/>
          </a:bodyPr>
          <a:lstStyle/>
          <a:p>
            <a:r>
              <a:rPr lang="en-US" dirty="0" smtClean="0"/>
              <a:t>While they were catching up, Carmen notices how they are pulling up to a house and not his usual apartment</a:t>
            </a:r>
          </a:p>
          <a:p>
            <a:endParaRPr lang="en-US" dirty="0"/>
          </a:p>
          <a:p>
            <a:endParaRPr lang="en-US" dirty="0" smtClean="0"/>
          </a:p>
          <a:p>
            <a:r>
              <a:rPr lang="en-US" dirty="0" smtClean="0"/>
              <a:t>He fills Carmen in with how he moved out recently and he brings her inside to meet his fianc</a:t>
            </a:r>
            <a:r>
              <a:rPr lang="en-US" dirty="0" smtClean="0"/>
              <a:t>ée, Lydia, and future stepchildren, Paul and Krista.</a:t>
            </a:r>
          </a:p>
        </p:txBody>
      </p:sp>
      <p:sp>
        <p:nvSpPr>
          <p:cNvPr id="5" name="Content Placeholder 4"/>
          <p:cNvSpPr>
            <a:spLocks noGrp="1"/>
          </p:cNvSpPr>
          <p:nvPr>
            <p:ph sz="quarter" idx="14"/>
          </p:nvPr>
        </p:nvSpPr>
        <p:spPr>
          <a:xfrm>
            <a:off x="1372495" y="4628022"/>
            <a:ext cx="6329871" cy="1598842"/>
          </a:xfrm>
        </p:spPr>
        <p:txBody>
          <a:bodyPr>
            <a:normAutofit fontScale="55000" lnSpcReduction="20000"/>
          </a:bodyPr>
          <a:lstStyle/>
          <a:p>
            <a:r>
              <a:rPr lang="en-US" dirty="0" smtClean="0"/>
              <a:t>Carmen is upset that this was a surprise and she was not warned about it.</a:t>
            </a:r>
          </a:p>
          <a:p>
            <a:endParaRPr lang="en-US" dirty="0"/>
          </a:p>
          <a:p>
            <a:endParaRPr lang="en-US" dirty="0" smtClean="0"/>
          </a:p>
          <a:p>
            <a:endParaRPr lang="en-US" dirty="0" smtClean="0"/>
          </a:p>
          <a:p>
            <a:r>
              <a:rPr lang="en-US" dirty="0" smtClean="0"/>
              <a:t>To </a:t>
            </a:r>
            <a:r>
              <a:rPr lang="en-US" dirty="0"/>
              <a:t>vent, she writes to Bridget to tell her that her summer is going to be different than she expected mentioning, “I’m a guest in the guest room of a family that will never be mine.”</a:t>
            </a:r>
          </a:p>
          <a:p>
            <a:endParaRPr lang="en-US" dirty="0"/>
          </a:p>
        </p:txBody>
      </p:sp>
      <p:pic>
        <p:nvPicPr>
          <p:cNvPr id="4" name="Picture 3"/>
          <p:cNvPicPr>
            <a:picLocks noChangeAspect="1"/>
          </p:cNvPicPr>
          <p:nvPr/>
        </p:nvPicPr>
        <p:blipFill>
          <a:blip r:embed="rId2"/>
          <a:stretch>
            <a:fillRect/>
          </a:stretch>
        </p:blipFill>
        <p:spPr>
          <a:xfrm>
            <a:off x="3095379" y="2926962"/>
            <a:ext cx="2609700" cy="1245223"/>
          </a:xfrm>
          <a:prstGeom prst="rect">
            <a:avLst/>
          </a:prstGeom>
        </p:spPr>
      </p:pic>
      <p:pic>
        <p:nvPicPr>
          <p:cNvPr id="6" name="Picture 5"/>
          <p:cNvPicPr>
            <a:picLocks noChangeAspect="1"/>
          </p:cNvPicPr>
          <p:nvPr/>
        </p:nvPicPr>
        <p:blipFill rotWithShape="1">
          <a:blip r:embed="rId3"/>
          <a:srcRect r="11239" b="8646"/>
          <a:stretch/>
        </p:blipFill>
        <p:spPr>
          <a:xfrm>
            <a:off x="4916405" y="1001828"/>
            <a:ext cx="584373" cy="676629"/>
          </a:xfrm>
          <a:prstGeom prst="rect">
            <a:avLst/>
          </a:prstGeom>
        </p:spPr>
      </p:pic>
      <p:pic>
        <p:nvPicPr>
          <p:cNvPr id="7" name="Picture 6"/>
          <p:cNvPicPr>
            <a:picLocks noChangeAspect="1"/>
          </p:cNvPicPr>
          <p:nvPr/>
        </p:nvPicPr>
        <p:blipFill rotWithShape="1">
          <a:blip r:embed="rId3"/>
          <a:srcRect r="11239" b="8646"/>
          <a:stretch/>
        </p:blipFill>
        <p:spPr>
          <a:xfrm>
            <a:off x="2253352" y="2079034"/>
            <a:ext cx="345460" cy="399999"/>
          </a:xfrm>
          <a:prstGeom prst="rect">
            <a:avLst/>
          </a:prstGeom>
        </p:spPr>
      </p:pic>
      <p:pic>
        <p:nvPicPr>
          <p:cNvPr id="8" name="Picture 7"/>
          <p:cNvPicPr>
            <a:picLocks noChangeAspect="1"/>
          </p:cNvPicPr>
          <p:nvPr/>
        </p:nvPicPr>
        <p:blipFill rotWithShape="1">
          <a:blip r:embed="rId3"/>
          <a:srcRect r="11239" b="8646"/>
          <a:stretch/>
        </p:blipFill>
        <p:spPr>
          <a:xfrm>
            <a:off x="1752791" y="3775030"/>
            <a:ext cx="736689" cy="852992"/>
          </a:xfrm>
          <a:prstGeom prst="rect">
            <a:avLst/>
          </a:prstGeom>
        </p:spPr>
      </p:pic>
      <p:pic>
        <p:nvPicPr>
          <p:cNvPr id="9" name="Picture 8"/>
          <p:cNvPicPr>
            <a:picLocks noChangeAspect="1"/>
          </p:cNvPicPr>
          <p:nvPr/>
        </p:nvPicPr>
        <p:blipFill>
          <a:blip r:embed="rId4"/>
          <a:stretch>
            <a:fillRect/>
          </a:stretch>
        </p:blipFill>
        <p:spPr>
          <a:xfrm>
            <a:off x="3486300" y="4936427"/>
            <a:ext cx="467309" cy="653435"/>
          </a:xfrm>
          <a:prstGeom prst="rect">
            <a:avLst/>
          </a:prstGeom>
        </p:spPr>
      </p:pic>
    </p:spTree>
    <p:extLst>
      <p:ext uri="{BB962C8B-B14F-4D97-AF65-F5344CB8AC3E}">
        <p14:creationId xmlns:p14="http://schemas.microsoft.com/office/powerpoint/2010/main" val="20769105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264" y="483380"/>
            <a:ext cx="7024744" cy="1143000"/>
          </a:xfrm>
        </p:spPr>
        <p:txBody>
          <a:bodyPr>
            <a:normAutofit fontScale="90000"/>
          </a:bodyPr>
          <a:lstStyle/>
          <a:p>
            <a:r>
              <a:rPr lang="en-US" dirty="0"/>
              <a:t>Chapter </a:t>
            </a:r>
            <a:r>
              <a:rPr lang="en-US" dirty="0" smtClean="0"/>
              <a:t>5</a:t>
            </a:r>
            <a:r>
              <a:rPr lang="en-US" dirty="0"/>
              <a:t/>
            </a:r>
            <a:br>
              <a:rPr lang="en-US" dirty="0"/>
            </a:br>
            <a:r>
              <a:rPr lang="en-US" sz="1600" i="1" dirty="0" smtClean="0"/>
              <a:t>“Love is like war: easy to begin, hard to end.” – Proverb</a:t>
            </a:r>
            <a:r>
              <a:rPr lang="en-US" sz="1600" i="1" dirty="0"/>
              <a:t/>
            </a:r>
            <a:br>
              <a:rPr lang="en-US" sz="1600" i="1" dirty="0"/>
            </a:br>
            <a:endParaRPr lang="en-US" sz="1600" dirty="0"/>
          </a:p>
        </p:txBody>
      </p:sp>
      <p:sp>
        <p:nvSpPr>
          <p:cNvPr id="5" name="Content Placeholder 4"/>
          <p:cNvSpPr>
            <a:spLocks noGrp="1"/>
          </p:cNvSpPr>
          <p:nvPr>
            <p:ph sz="quarter" idx="13"/>
          </p:nvPr>
        </p:nvSpPr>
        <p:spPr>
          <a:xfrm>
            <a:off x="1042416" y="2313432"/>
            <a:ext cx="3044040" cy="3493008"/>
          </a:xfrm>
        </p:spPr>
        <p:txBody>
          <a:bodyPr>
            <a:normAutofit/>
          </a:bodyPr>
          <a:lstStyle/>
          <a:p>
            <a:r>
              <a:rPr lang="en-US" dirty="0" smtClean="0"/>
              <a:t>Even though Lena does not want to meet Kostos, she agrees but is still a bit hesitant.</a:t>
            </a:r>
          </a:p>
        </p:txBody>
      </p:sp>
      <p:sp>
        <p:nvSpPr>
          <p:cNvPr id="9" name="Content Placeholder 8"/>
          <p:cNvSpPr>
            <a:spLocks noGrp="1"/>
          </p:cNvSpPr>
          <p:nvPr>
            <p:ph sz="quarter" idx="14"/>
          </p:nvPr>
        </p:nvSpPr>
        <p:spPr>
          <a:xfrm>
            <a:off x="4988102" y="1792272"/>
            <a:ext cx="3076906" cy="4260486"/>
          </a:xfrm>
        </p:spPr>
        <p:txBody>
          <a:bodyPr>
            <a:normAutofit fontScale="92500" lnSpcReduction="10000"/>
          </a:bodyPr>
          <a:lstStyle/>
          <a:p>
            <a:r>
              <a:rPr lang="en-US" dirty="0"/>
              <a:t>Meanwhile, Bridget has a crush on one of the coaches at her camp, Eric, who is a sophomore at Columbia University.</a:t>
            </a:r>
          </a:p>
          <a:p>
            <a:r>
              <a:rPr lang="en-US" dirty="0"/>
              <a:t>She writes to Carmen gushing about how much she likes him</a:t>
            </a:r>
          </a:p>
          <a:p>
            <a:endParaRPr lang="en-US" dirty="0"/>
          </a:p>
        </p:txBody>
      </p:sp>
      <p:pic>
        <p:nvPicPr>
          <p:cNvPr id="6" name="Picture 5"/>
          <p:cNvPicPr>
            <a:picLocks noChangeAspect="1"/>
          </p:cNvPicPr>
          <p:nvPr/>
        </p:nvPicPr>
        <p:blipFill rotWithShape="1">
          <a:blip r:embed="rId2"/>
          <a:srcRect l="6904" t="14918" r="41323" b="13921"/>
          <a:stretch/>
        </p:blipFill>
        <p:spPr>
          <a:xfrm>
            <a:off x="7631182" y="2953938"/>
            <a:ext cx="867652" cy="671573"/>
          </a:xfrm>
          <a:prstGeom prst="rect">
            <a:avLst/>
          </a:prstGeom>
        </p:spPr>
      </p:pic>
      <p:pic>
        <p:nvPicPr>
          <p:cNvPr id="7" name="Picture 6"/>
          <p:cNvPicPr>
            <a:picLocks noChangeAspect="1"/>
          </p:cNvPicPr>
          <p:nvPr/>
        </p:nvPicPr>
        <p:blipFill>
          <a:blip r:embed="rId3"/>
          <a:stretch>
            <a:fillRect/>
          </a:stretch>
        </p:blipFill>
        <p:spPr>
          <a:xfrm>
            <a:off x="3513180" y="1587795"/>
            <a:ext cx="573276" cy="764368"/>
          </a:xfrm>
          <a:prstGeom prst="rect">
            <a:avLst/>
          </a:prstGeom>
        </p:spPr>
      </p:pic>
      <p:pic>
        <p:nvPicPr>
          <p:cNvPr id="8" name="Picture 7"/>
          <p:cNvPicPr>
            <a:picLocks noChangeAspect="1"/>
          </p:cNvPicPr>
          <p:nvPr/>
        </p:nvPicPr>
        <p:blipFill rotWithShape="1">
          <a:blip r:embed="rId4"/>
          <a:srcRect l="31451" r="27169"/>
          <a:stretch/>
        </p:blipFill>
        <p:spPr>
          <a:xfrm>
            <a:off x="736914" y="3154399"/>
            <a:ext cx="611003" cy="934363"/>
          </a:xfrm>
          <a:prstGeom prst="rect">
            <a:avLst/>
          </a:prstGeom>
        </p:spPr>
      </p:pic>
      <p:pic>
        <p:nvPicPr>
          <p:cNvPr id="10" name="Picture 9"/>
          <p:cNvPicPr>
            <a:picLocks noChangeAspect="1"/>
          </p:cNvPicPr>
          <p:nvPr/>
        </p:nvPicPr>
        <p:blipFill>
          <a:blip r:embed="rId5"/>
          <a:stretch>
            <a:fillRect/>
          </a:stretch>
        </p:blipFill>
        <p:spPr>
          <a:xfrm>
            <a:off x="4910009" y="2160966"/>
            <a:ext cx="467309" cy="653435"/>
          </a:xfrm>
          <a:prstGeom prst="rect">
            <a:avLst/>
          </a:prstGeom>
        </p:spPr>
      </p:pic>
      <p:pic>
        <p:nvPicPr>
          <p:cNvPr id="11" name="Picture 10"/>
          <p:cNvPicPr>
            <a:picLocks noChangeAspect="1"/>
          </p:cNvPicPr>
          <p:nvPr/>
        </p:nvPicPr>
        <p:blipFill rotWithShape="1">
          <a:blip r:embed="rId6"/>
          <a:srcRect r="11239" b="8646"/>
          <a:stretch/>
        </p:blipFill>
        <p:spPr>
          <a:xfrm>
            <a:off x="4495187" y="4946669"/>
            <a:ext cx="829643" cy="960622"/>
          </a:xfrm>
          <a:prstGeom prst="rect">
            <a:avLst/>
          </a:prstGeom>
        </p:spPr>
      </p:pic>
    </p:spTree>
    <p:extLst>
      <p:ext uri="{BB962C8B-B14F-4D97-AF65-F5344CB8AC3E}">
        <p14:creationId xmlns:p14="http://schemas.microsoft.com/office/powerpoint/2010/main" val="29384608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33768"/>
            <a:ext cx="7024744" cy="1143000"/>
          </a:xfrm>
        </p:spPr>
        <p:txBody>
          <a:bodyPr/>
          <a:lstStyle/>
          <a:p>
            <a:r>
              <a:rPr lang="en-US" dirty="0" smtClean="0"/>
              <a:t>Background Information</a:t>
            </a:r>
            <a:endParaRPr lang="en-US" dirty="0"/>
          </a:p>
        </p:txBody>
      </p:sp>
      <p:sp>
        <p:nvSpPr>
          <p:cNvPr id="3" name="Content Placeholder 2"/>
          <p:cNvSpPr>
            <a:spLocks noGrp="1"/>
          </p:cNvSpPr>
          <p:nvPr>
            <p:ph idx="1"/>
          </p:nvPr>
        </p:nvSpPr>
        <p:spPr>
          <a:xfrm>
            <a:off x="1043490" y="1474896"/>
            <a:ext cx="7024744" cy="4628945"/>
          </a:xfrm>
        </p:spPr>
        <p:txBody>
          <a:bodyPr>
            <a:normAutofit/>
          </a:bodyPr>
          <a:lstStyle/>
          <a:p>
            <a:r>
              <a:rPr lang="en-US" dirty="0" smtClean="0"/>
              <a:t>This book is about four girls whom met even before they were born</a:t>
            </a:r>
          </a:p>
          <a:p>
            <a:r>
              <a:rPr lang="en-US" dirty="0" smtClean="0"/>
              <a:t>Bridget’s mom passed away from depression, </a:t>
            </a:r>
            <a:r>
              <a:rPr lang="en-US" dirty="0" err="1" smtClean="0"/>
              <a:t>Tibby’s</a:t>
            </a:r>
            <a:r>
              <a:rPr lang="en-US" dirty="0" smtClean="0"/>
              <a:t> parents had more kids, Carmen’s parents got divorced, and Lena seems to have a perfect life.</a:t>
            </a:r>
          </a:p>
          <a:p>
            <a:r>
              <a:rPr lang="en-US" dirty="0" smtClean="0"/>
              <a:t>The four girls continued to remain close and be there for one another when times were tough.</a:t>
            </a:r>
          </a:p>
          <a:p>
            <a:r>
              <a:rPr lang="en-US" dirty="0" smtClean="0"/>
              <a:t>Each of them have different body types</a:t>
            </a:r>
          </a:p>
          <a:p>
            <a:endParaRPr lang="en-US" dirty="0"/>
          </a:p>
        </p:txBody>
      </p:sp>
    </p:spTree>
    <p:extLst>
      <p:ext uri="{BB962C8B-B14F-4D97-AF65-F5344CB8AC3E}">
        <p14:creationId xmlns:p14="http://schemas.microsoft.com/office/powerpoint/2010/main" val="25037395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normAutofit fontScale="90000"/>
          </a:bodyPr>
          <a:lstStyle/>
          <a:p>
            <a:r>
              <a:rPr lang="en-US" dirty="0"/>
              <a:t>Chapter </a:t>
            </a:r>
            <a:r>
              <a:rPr lang="en-US" dirty="0" smtClean="0"/>
              <a:t>6</a:t>
            </a:r>
            <a:r>
              <a:rPr lang="en-US" dirty="0"/>
              <a:t/>
            </a:r>
            <a:br>
              <a:rPr lang="en-US" dirty="0"/>
            </a:br>
            <a:r>
              <a:rPr lang="en-US" sz="1600" i="1" dirty="0" smtClean="0"/>
              <a:t>“Rule #1: The customer is always right. Rule #2: If the customer is wrong, please refer to rule #1.” – Duncan Howe</a:t>
            </a:r>
            <a:endParaRPr lang="en-US" sz="1600" dirty="0"/>
          </a:p>
        </p:txBody>
      </p:sp>
      <p:sp>
        <p:nvSpPr>
          <p:cNvPr id="5" name="Content Placeholder 4"/>
          <p:cNvSpPr>
            <a:spLocks noGrp="1"/>
          </p:cNvSpPr>
          <p:nvPr>
            <p:ph sz="quarter" idx="13"/>
          </p:nvPr>
        </p:nvSpPr>
        <p:spPr/>
        <p:txBody>
          <a:bodyPr>
            <a:normAutofit fontScale="85000" lnSpcReduction="20000"/>
          </a:bodyPr>
          <a:lstStyle/>
          <a:p>
            <a:r>
              <a:rPr lang="en-US" dirty="0" smtClean="0"/>
              <a:t>Tibby is bored out of her mind while working when she hears a crash in the other aisle.</a:t>
            </a:r>
          </a:p>
          <a:p>
            <a:r>
              <a:rPr lang="en-US" dirty="0" smtClean="0"/>
              <a:t>She rushes over and sees a young girl passed out on the ground.</a:t>
            </a:r>
          </a:p>
          <a:p>
            <a:r>
              <a:rPr lang="en-US" dirty="0" smtClean="0"/>
              <a:t>Immediately she screams for help and stays with her until someone comes.</a:t>
            </a:r>
          </a:p>
        </p:txBody>
      </p:sp>
      <p:sp>
        <p:nvSpPr>
          <p:cNvPr id="7" name="Content Placeholder 6"/>
          <p:cNvSpPr>
            <a:spLocks noGrp="1"/>
          </p:cNvSpPr>
          <p:nvPr>
            <p:ph sz="quarter" idx="14"/>
          </p:nvPr>
        </p:nvSpPr>
        <p:spPr>
          <a:xfrm>
            <a:off x="4645152" y="1524832"/>
            <a:ext cx="3419856" cy="3493008"/>
          </a:xfrm>
        </p:spPr>
        <p:txBody>
          <a:bodyPr>
            <a:normAutofit fontScale="85000" lnSpcReduction="20000"/>
          </a:bodyPr>
          <a:lstStyle/>
          <a:p>
            <a:r>
              <a:rPr lang="en-US" dirty="0"/>
              <a:t>She looks through her wallet to find some sort of ID but when she gives it to the EMS guy he thinks she stole it</a:t>
            </a:r>
          </a:p>
          <a:p>
            <a:r>
              <a:rPr lang="en-US" dirty="0"/>
              <a:t>She explained why she had it and after that he treats her like he would anyone else.</a:t>
            </a:r>
          </a:p>
          <a:p>
            <a:r>
              <a:rPr lang="en-US" dirty="0"/>
              <a:t>She goes in the ambulance with the girl so she is not alone.</a:t>
            </a:r>
          </a:p>
          <a:p>
            <a:endParaRPr lang="en-US" dirty="0"/>
          </a:p>
        </p:txBody>
      </p:sp>
      <p:pic>
        <p:nvPicPr>
          <p:cNvPr id="6" name="Picture 5"/>
          <p:cNvPicPr>
            <a:picLocks noChangeAspect="1"/>
          </p:cNvPicPr>
          <p:nvPr/>
        </p:nvPicPr>
        <p:blipFill rotWithShape="1">
          <a:blip r:embed="rId2"/>
          <a:srcRect l="1" t="12249" r="1843" b="13784"/>
          <a:stretch/>
        </p:blipFill>
        <p:spPr>
          <a:xfrm>
            <a:off x="4645152" y="4780000"/>
            <a:ext cx="3757265" cy="1646588"/>
          </a:xfrm>
          <a:prstGeom prst="rect">
            <a:avLst/>
          </a:prstGeom>
        </p:spPr>
      </p:pic>
      <p:pic>
        <p:nvPicPr>
          <p:cNvPr id="8" name="Picture 7"/>
          <p:cNvPicPr>
            <a:picLocks noChangeAspect="1"/>
          </p:cNvPicPr>
          <p:nvPr/>
        </p:nvPicPr>
        <p:blipFill rotWithShape="1">
          <a:blip r:embed="rId3"/>
          <a:srcRect r="31644"/>
          <a:stretch/>
        </p:blipFill>
        <p:spPr>
          <a:xfrm>
            <a:off x="1487684" y="1599164"/>
            <a:ext cx="628179" cy="735911"/>
          </a:xfrm>
          <a:prstGeom prst="rect">
            <a:avLst/>
          </a:prstGeom>
        </p:spPr>
      </p:pic>
    </p:spTree>
    <p:extLst>
      <p:ext uri="{BB962C8B-B14F-4D97-AF65-F5344CB8AC3E}">
        <p14:creationId xmlns:p14="http://schemas.microsoft.com/office/powerpoint/2010/main" val="41805322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518" y="956246"/>
            <a:ext cx="3991715" cy="1143000"/>
          </a:xfrm>
        </p:spPr>
        <p:txBody>
          <a:bodyPr>
            <a:normAutofit fontScale="90000"/>
          </a:bodyPr>
          <a:lstStyle/>
          <a:p>
            <a:r>
              <a:rPr lang="en-US" dirty="0"/>
              <a:t>Chapter 6</a:t>
            </a:r>
            <a:br>
              <a:rPr lang="en-US" dirty="0"/>
            </a:br>
            <a:r>
              <a:rPr lang="en-US" sz="1600" i="1" dirty="0"/>
              <a:t>“Rule #1: The customer is always right. Rule #2: If the customer is wrong, please refer to rule #1.” – Duncan Howe</a:t>
            </a:r>
            <a:endParaRPr lang="en-US" sz="1600" dirty="0"/>
          </a:p>
        </p:txBody>
      </p:sp>
      <p:sp>
        <p:nvSpPr>
          <p:cNvPr id="3" name="Content Placeholder 2"/>
          <p:cNvSpPr>
            <a:spLocks noGrp="1"/>
          </p:cNvSpPr>
          <p:nvPr>
            <p:ph idx="1"/>
          </p:nvPr>
        </p:nvSpPr>
        <p:spPr>
          <a:xfrm>
            <a:off x="1043490" y="2099246"/>
            <a:ext cx="6777317" cy="3508977"/>
          </a:xfrm>
        </p:spPr>
        <p:txBody>
          <a:bodyPr>
            <a:normAutofit/>
          </a:bodyPr>
          <a:lstStyle/>
          <a:p>
            <a:r>
              <a:rPr lang="en-US" dirty="0" smtClean="0"/>
              <a:t>Carmen has dinner with her father and soon to be stepfamily.</a:t>
            </a:r>
          </a:p>
          <a:p>
            <a:r>
              <a:rPr lang="en-US" dirty="0" smtClean="0"/>
              <a:t>They say grace beforehand which startled her because her father was so against it when he was with her mother.</a:t>
            </a:r>
          </a:p>
        </p:txBody>
      </p:sp>
      <p:pic>
        <p:nvPicPr>
          <p:cNvPr id="4" name="Picture 3"/>
          <p:cNvPicPr>
            <a:picLocks noChangeAspect="1"/>
          </p:cNvPicPr>
          <p:nvPr/>
        </p:nvPicPr>
        <p:blipFill rotWithShape="1">
          <a:blip r:embed="rId2"/>
          <a:srcRect t="6822" b="7390"/>
          <a:stretch/>
        </p:blipFill>
        <p:spPr>
          <a:xfrm>
            <a:off x="2212381" y="4069190"/>
            <a:ext cx="4945981" cy="2012946"/>
          </a:xfrm>
          <a:prstGeom prst="rect">
            <a:avLst/>
          </a:prstGeom>
        </p:spPr>
      </p:pic>
      <p:pic>
        <p:nvPicPr>
          <p:cNvPr id="5" name="Picture 4"/>
          <p:cNvPicPr>
            <a:picLocks noChangeAspect="1"/>
          </p:cNvPicPr>
          <p:nvPr/>
        </p:nvPicPr>
        <p:blipFill rotWithShape="1">
          <a:blip r:embed="rId3"/>
          <a:srcRect r="11239" b="8646"/>
          <a:stretch/>
        </p:blipFill>
        <p:spPr>
          <a:xfrm>
            <a:off x="1668254" y="1228985"/>
            <a:ext cx="829643" cy="960622"/>
          </a:xfrm>
          <a:prstGeom prst="rect">
            <a:avLst/>
          </a:prstGeom>
        </p:spPr>
      </p:pic>
    </p:spTree>
    <p:extLst>
      <p:ext uri="{BB962C8B-B14F-4D97-AF65-F5344CB8AC3E}">
        <p14:creationId xmlns:p14="http://schemas.microsoft.com/office/powerpoint/2010/main" val="3517553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423412"/>
            <a:ext cx="7024744" cy="1143000"/>
          </a:xfrm>
        </p:spPr>
        <p:txBody>
          <a:bodyPr>
            <a:normAutofit fontScale="90000"/>
          </a:bodyPr>
          <a:lstStyle/>
          <a:p>
            <a:r>
              <a:rPr lang="en-US" dirty="0"/>
              <a:t>Chapter 6</a:t>
            </a:r>
            <a:br>
              <a:rPr lang="en-US" dirty="0"/>
            </a:br>
            <a:r>
              <a:rPr lang="en-US" sz="1600" i="1" dirty="0"/>
              <a:t>“Rule #1: The customer is always right. Rule #2: If the customer is wrong, please refer to rule #1.” – Duncan Howe</a:t>
            </a:r>
            <a:endParaRPr lang="en-US" sz="1600" dirty="0"/>
          </a:p>
        </p:txBody>
      </p:sp>
      <p:sp>
        <p:nvSpPr>
          <p:cNvPr id="3" name="Content Placeholder 2"/>
          <p:cNvSpPr>
            <a:spLocks noGrp="1"/>
          </p:cNvSpPr>
          <p:nvPr>
            <p:ph idx="1"/>
          </p:nvPr>
        </p:nvSpPr>
        <p:spPr/>
        <p:txBody>
          <a:bodyPr>
            <a:normAutofit lnSpcReduction="10000"/>
          </a:bodyPr>
          <a:lstStyle/>
          <a:p>
            <a:r>
              <a:rPr lang="en-US" dirty="0" smtClean="0"/>
              <a:t>Carmen gets more annoyed </a:t>
            </a:r>
            <a:r>
              <a:rPr lang="en-US" dirty="0"/>
              <a:t>than she already is so when Krista says how she does not look how she imagined her to so Carmen asked if it was because she was Puerto Rican making Krista uncomfortable because that is not what she meant.</a:t>
            </a:r>
          </a:p>
          <a:p>
            <a:r>
              <a:rPr lang="en-US" dirty="0" smtClean="0"/>
              <a:t>She </a:t>
            </a:r>
            <a:r>
              <a:rPr lang="en-US" dirty="0"/>
              <a:t>leaves to call her mom and vent to her. Her mom asks if she’s mad at her dad and not everyone else but Carmen says no which is not true.</a:t>
            </a:r>
          </a:p>
          <a:p>
            <a:endParaRPr lang="en-US" dirty="0"/>
          </a:p>
        </p:txBody>
      </p:sp>
      <p:pic>
        <p:nvPicPr>
          <p:cNvPr id="4" name="Picture 3"/>
          <p:cNvPicPr>
            <a:picLocks noChangeAspect="1"/>
          </p:cNvPicPr>
          <p:nvPr/>
        </p:nvPicPr>
        <p:blipFill rotWithShape="1">
          <a:blip r:embed="rId2"/>
          <a:srcRect r="11239" b="8646"/>
          <a:stretch/>
        </p:blipFill>
        <p:spPr>
          <a:xfrm>
            <a:off x="1771954" y="1593234"/>
            <a:ext cx="736186" cy="852411"/>
          </a:xfrm>
          <a:prstGeom prst="rect">
            <a:avLst/>
          </a:prstGeom>
        </p:spPr>
      </p:pic>
      <p:pic>
        <p:nvPicPr>
          <p:cNvPr id="5" name="Picture 4"/>
          <p:cNvPicPr>
            <a:picLocks noChangeAspect="1"/>
          </p:cNvPicPr>
          <p:nvPr/>
        </p:nvPicPr>
        <p:blipFill rotWithShape="1">
          <a:blip r:embed="rId2"/>
          <a:srcRect r="11239" b="8646"/>
          <a:stretch/>
        </p:blipFill>
        <p:spPr>
          <a:xfrm>
            <a:off x="628670" y="3041741"/>
            <a:ext cx="829643" cy="960622"/>
          </a:xfrm>
          <a:prstGeom prst="rect">
            <a:avLst/>
          </a:prstGeom>
        </p:spPr>
      </p:pic>
      <p:pic>
        <p:nvPicPr>
          <p:cNvPr id="6" name="Picture 5"/>
          <p:cNvPicPr>
            <a:picLocks noChangeAspect="1"/>
          </p:cNvPicPr>
          <p:nvPr/>
        </p:nvPicPr>
        <p:blipFill rotWithShape="1">
          <a:blip r:embed="rId2"/>
          <a:srcRect r="11239" b="8646"/>
          <a:stretch/>
        </p:blipFill>
        <p:spPr>
          <a:xfrm>
            <a:off x="5673076" y="5426980"/>
            <a:ext cx="829643" cy="960622"/>
          </a:xfrm>
          <a:prstGeom prst="rect">
            <a:avLst/>
          </a:prstGeom>
        </p:spPr>
      </p:pic>
    </p:spTree>
    <p:extLst>
      <p:ext uri="{BB962C8B-B14F-4D97-AF65-F5344CB8AC3E}">
        <p14:creationId xmlns:p14="http://schemas.microsoft.com/office/powerpoint/2010/main" val="1634591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4" y="456164"/>
            <a:ext cx="4095358" cy="1143000"/>
          </a:xfrm>
        </p:spPr>
        <p:txBody>
          <a:bodyPr>
            <a:normAutofit fontScale="90000"/>
          </a:bodyPr>
          <a:lstStyle/>
          <a:p>
            <a:r>
              <a:rPr lang="en-US" dirty="0"/>
              <a:t>Chapter 6</a:t>
            </a:r>
            <a:br>
              <a:rPr lang="en-US" dirty="0"/>
            </a:br>
            <a:r>
              <a:rPr lang="en-US" sz="1600" i="1" dirty="0"/>
              <a:t>“Rule #1: The customer is always right. Rule #2: If the customer is wrong, please refer to rule #1.” – Duncan Howe</a:t>
            </a:r>
            <a:endParaRPr lang="en-US" sz="1600" dirty="0"/>
          </a:p>
        </p:txBody>
      </p:sp>
      <p:sp>
        <p:nvSpPr>
          <p:cNvPr id="3" name="Content Placeholder 2"/>
          <p:cNvSpPr>
            <a:spLocks noGrp="1"/>
          </p:cNvSpPr>
          <p:nvPr>
            <p:ph sz="quarter" idx="13"/>
          </p:nvPr>
        </p:nvSpPr>
        <p:spPr/>
        <p:txBody>
          <a:bodyPr>
            <a:normAutofit fontScale="92500" lnSpcReduction="20000"/>
          </a:bodyPr>
          <a:lstStyle/>
          <a:p>
            <a:r>
              <a:rPr lang="en-US" dirty="0" smtClean="0"/>
              <a:t>In order for Eric to notice her more, Bridget goes for a six mile run which he is in charge of.</a:t>
            </a:r>
          </a:p>
          <a:p>
            <a:r>
              <a:rPr lang="en-US" dirty="0" smtClean="0"/>
              <a:t>She sprints up to the front and starts talking with him. They talk about their parents a little bit and their background.</a:t>
            </a:r>
          </a:p>
        </p:txBody>
      </p:sp>
      <p:sp>
        <p:nvSpPr>
          <p:cNvPr id="5" name="Content Placeholder 4"/>
          <p:cNvSpPr>
            <a:spLocks noGrp="1"/>
          </p:cNvSpPr>
          <p:nvPr>
            <p:ph sz="quarter" idx="14"/>
          </p:nvPr>
        </p:nvSpPr>
        <p:spPr>
          <a:xfrm>
            <a:off x="4645152" y="1524831"/>
            <a:ext cx="3419856" cy="3493008"/>
          </a:xfrm>
        </p:spPr>
        <p:txBody>
          <a:bodyPr>
            <a:normAutofit fontScale="92500" lnSpcReduction="10000"/>
          </a:bodyPr>
          <a:lstStyle/>
          <a:p>
            <a:r>
              <a:rPr lang="en-US" dirty="0"/>
              <a:t>When Eric asks about her mom, she tell him she died which she normally does not do.</a:t>
            </a:r>
          </a:p>
          <a:p>
            <a:r>
              <a:rPr lang="en-US" dirty="0"/>
              <a:t>When they are finished with their run, she ran into the water where he followed. </a:t>
            </a:r>
          </a:p>
          <a:p>
            <a:endParaRPr lang="en-US" dirty="0"/>
          </a:p>
        </p:txBody>
      </p:sp>
      <p:pic>
        <p:nvPicPr>
          <p:cNvPr id="4" name="Picture 3"/>
          <p:cNvPicPr>
            <a:picLocks noChangeAspect="1"/>
          </p:cNvPicPr>
          <p:nvPr/>
        </p:nvPicPr>
        <p:blipFill rotWithShape="1">
          <a:blip r:embed="rId2"/>
          <a:srcRect l="21991" t="13639" r="18206" b="13306"/>
          <a:stretch/>
        </p:blipFill>
        <p:spPr>
          <a:xfrm>
            <a:off x="5586468" y="4711114"/>
            <a:ext cx="2478540" cy="1703133"/>
          </a:xfrm>
          <a:prstGeom prst="rect">
            <a:avLst/>
          </a:prstGeom>
        </p:spPr>
      </p:pic>
      <p:pic>
        <p:nvPicPr>
          <p:cNvPr id="6" name="Picture 5"/>
          <p:cNvPicPr>
            <a:picLocks noChangeAspect="1"/>
          </p:cNvPicPr>
          <p:nvPr/>
        </p:nvPicPr>
        <p:blipFill rotWithShape="1">
          <a:blip r:embed="rId3"/>
          <a:srcRect l="6904" t="14918" r="41323" b="13921"/>
          <a:stretch/>
        </p:blipFill>
        <p:spPr>
          <a:xfrm>
            <a:off x="2796717" y="1641858"/>
            <a:ext cx="867652" cy="671573"/>
          </a:xfrm>
          <a:prstGeom prst="rect">
            <a:avLst/>
          </a:prstGeom>
        </p:spPr>
      </p:pic>
      <p:pic>
        <p:nvPicPr>
          <p:cNvPr id="7" name="Picture 6"/>
          <p:cNvPicPr>
            <a:picLocks noChangeAspect="1"/>
          </p:cNvPicPr>
          <p:nvPr/>
        </p:nvPicPr>
        <p:blipFill>
          <a:blip r:embed="rId4"/>
          <a:stretch>
            <a:fillRect/>
          </a:stretch>
        </p:blipFill>
        <p:spPr>
          <a:xfrm>
            <a:off x="966643" y="2662803"/>
            <a:ext cx="467309" cy="653435"/>
          </a:xfrm>
          <a:prstGeom prst="rect">
            <a:avLst/>
          </a:prstGeom>
        </p:spPr>
      </p:pic>
      <p:pic>
        <p:nvPicPr>
          <p:cNvPr id="8" name="Picture 7"/>
          <p:cNvPicPr>
            <a:picLocks noChangeAspect="1"/>
          </p:cNvPicPr>
          <p:nvPr/>
        </p:nvPicPr>
        <p:blipFill rotWithShape="1">
          <a:blip r:embed="rId3"/>
          <a:srcRect l="6904" t="14918" r="41323" b="13921"/>
          <a:stretch/>
        </p:blipFill>
        <p:spPr>
          <a:xfrm>
            <a:off x="5735080" y="853258"/>
            <a:ext cx="867652" cy="671573"/>
          </a:xfrm>
          <a:prstGeom prst="rect">
            <a:avLst/>
          </a:prstGeom>
        </p:spPr>
      </p:pic>
    </p:spTree>
    <p:extLst>
      <p:ext uri="{BB962C8B-B14F-4D97-AF65-F5344CB8AC3E}">
        <p14:creationId xmlns:p14="http://schemas.microsoft.com/office/powerpoint/2010/main" val="193005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10107"/>
            <a:ext cx="7024744" cy="1143000"/>
          </a:xfrm>
        </p:spPr>
        <p:txBody>
          <a:bodyPr>
            <a:normAutofit fontScale="90000"/>
          </a:bodyPr>
          <a:lstStyle/>
          <a:p>
            <a:r>
              <a:rPr lang="en-US" dirty="0"/>
              <a:t>Chapter </a:t>
            </a:r>
            <a:r>
              <a:rPr lang="en-US" dirty="0" smtClean="0"/>
              <a:t>7</a:t>
            </a:r>
            <a:br>
              <a:rPr lang="en-US" dirty="0" smtClean="0"/>
            </a:br>
            <a:r>
              <a:rPr lang="en-US" sz="1600" i="1" dirty="0" smtClean="0"/>
              <a:t>“When life hands you a lemon, say, ‘Oh yeah. I like lemons. What else </a:t>
            </a:r>
            <a:r>
              <a:rPr lang="en-US" sz="1600" i="1" dirty="0" err="1" smtClean="0"/>
              <a:t>ya</a:t>
            </a:r>
            <a:r>
              <a:rPr lang="en-US" sz="1600" i="1" dirty="0" smtClean="0"/>
              <a:t> got?’” – Henry Rollins</a:t>
            </a:r>
            <a:endParaRPr lang="en-US" sz="1600" dirty="0"/>
          </a:p>
        </p:txBody>
      </p:sp>
      <p:sp>
        <p:nvSpPr>
          <p:cNvPr id="5" name="Content Placeholder 4"/>
          <p:cNvSpPr>
            <a:spLocks noGrp="1"/>
          </p:cNvSpPr>
          <p:nvPr>
            <p:ph idx="1"/>
          </p:nvPr>
        </p:nvSpPr>
        <p:spPr>
          <a:xfrm>
            <a:off x="1043490" y="1944702"/>
            <a:ext cx="6777317" cy="2992518"/>
          </a:xfrm>
        </p:spPr>
        <p:txBody>
          <a:bodyPr>
            <a:normAutofit lnSpcReduction="10000"/>
          </a:bodyPr>
          <a:lstStyle/>
          <a:p>
            <a:r>
              <a:rPr lang="en-US" dirty="0" smtClean="0"/>
              <a:t>Lena has breakfast silently with her grandfather because neither of them would be able to understand each other very well.</a:t>
            </a:r>
          </a:p>
          <a:p>
            <a:r>
              <a:rPr lang="en-US" dirty="0" smtClean="0"/>
              <a:t>After she eats a little bit, she goes outside to paint.</a:t>
            </a:r>
          </a:p>
          <a:p>
            <a:r>
              <a:rPr lang="en-US" dirty="0" smtClean="0"/>
              <a:t>She runs into Kostos but is quickly trying to get away</a:t>
            </a:r>
            <a:endParaRPr lang="en-US" dirty="0"/>
          </a:p>
        </p:txBody>
      </p:sp>
      <p:pic>
        <p:nvPicPr>
          <p:cNvPr id="6" name="Picture 5"/>
          <p:cNvPicPr>
            <a:picLocks noChangeAspect="1"/>
          </p:cNvPicPr>
          <p:nvPr/>
        </p:nvPicPr>
        <p:blipFill>
          <a:blip r:embed="rId2"/>
          <a:stretch>
            <a:fillRect/>
          </a:stretch>
        </p:blipFill>
        <p:spPr>
          <a:xfrm>
            <a:off x="3226391" y="4576762"/>
            <a:ext cx="2759361" cy="1829576"/>
          </a:xfrm>
          <a:prstGeom prst="rect">
            <a:avLst/>
          </a:prstGeom>
        </p:spPr>
      </p:pic>
      <p:pic>
        <p:nvPicPr>
          <p:cNvPr id="7" name="Picture 6"/>
          <p:cNvPicPr>
            <a:picLocks noChangeAspect="1"/>
          </p:cNvPicPr>
          <p:nvPr/>
        </p:nvPicPr>
        <p:blipFill>
          <a:blip r:embed="rId3"/>
          <a:stretch>
            <a:fillRect/>
          </a:stretch>
        </p:blipFill>
        <p:spPr>
          <a:xfrm>
            <a:off x="1587589" y="1453107"/>
            <a:ext cx="467390" cy="623187"/>
          </a:xfrm>
          <a:prstGeom prst="rect">
            <a:avLst/>
          </a:prstGeom>
        </p:spPr>
      </p:pic>
      <p:pic>
        <p:nvPicPr>
          <p:cNvPr id="8" name="Picture 7"/>
          <p:cNvPicPr>
            <a:picLocks noChangeAspect="1"/>
          </p:cNvPicPr>
          <p:nvPr/>
        </p:nvPicPr>
        <p:blipFill rotWithShape="1">
          <a:blip r:embed="rId4"/>
          <a:srcRect l="31451" r="27169"/>
          <a:stretch/>
        </p:blipFill>
        <p:spPr>
          <a:xfrm>
            <a:off x="3689520" y="3697201"/>
            <a:ext cx="267887" cy="409661"/>
          </a:xfrm>
          <a:prstGeom prst="rect">
            <a:avLst/>
          </a:prstGeom>
        </p:spPr>
      </p:pic>
    </p:spTree>
    <p:extLst>
      <p:ext uri="{BB962C8B-B14F-4D97-AF65-F5344CB8AC3E}">
        <p14:creationId xmlns:p14="http://schemas.microsoft.com/office/powerpoint/2010/main" val="167692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00734"/>
            <a:ext cx="7024744" cy="1143000"/>
          </a:xfrm>
        </p:spPr>
        <p:txBody>
          <a:bodyPr>
            <a:normAutofit fontScale="90000"/>
          </a:bodyPr>
          <a:lstStyle/>
          <a:p>
            <a:r>
              <a:rPr lang="en-US" dirty="0"/>
              <a:t>Chapter 7</a:t>
            </a:r>
            <a:br>
              <a:rPr lang="en-US" dirty="0"/>
            </a:br>
            <a:r>
              <a:rPr lang="en-US" sz="1600" i="1" dirty="0"/>
              <a:t>“When life hands you a lemon, say, ‘Oh yeah. I like lemons. What else </a:t>
            </a:r>
            <a:r>
              <a:rPr lang="en-US" sz="1600" i="1" dirty="0" err="1"/>
              <a:t>ya</a:t>
            </a:r>
            <a:r>
              <a:rPr lang="en-US" sz="1600" i="1" dirty="0"/>
              <a:t> got?’” – Henry Rollins</a:t>
            </a:r>
            <a:endParaRPr lang="en-US" sz="1600" dirty="0"/>
          </a:p>
        </p:txBody>
      </p:sp>
      <p:sp>
        <p:nvSpPr>
          <p:cNvPr id="3" name="Content Placeholder 2"/>
          <p:cNvSpPr>
            <a:spLocks noGrp="1"/>
          </p:cNvSpPr>
          <p:nvPr>
            <p:ph idx="1"/>
          </p:nvPr>
        </p:nvSpPr>
        <p:spPr>
          <a:xfrm>
            <a:off x="1043490" y="2639580"/>
            <a:ext cx="3913882" cy="3508977"/>
          </a:xfrm>
        </p:spPr>
        <p:txBody>
          <a:bodyPr>
            <a:normAutofit fontScale="92500" lnSpcReduction="10000"/>
          </a:bodyPr>
          <a:lstStyle/>
          <a:p>
            <a:r>
              <a:rPr lang="en-US" dirty="0" smtClean="0"/>
              <a:t>Bridget writes to Tibby saying how great it is there but she’s “glad my real life is not like this, full of people like me, ‘cause the I wouldn’t have you, would I?”</a:t>
            </a:r>
          </a:p>
          <a:p>
            <a:r>
              <a:rPr lang="en-US" dirty="0" smtClean="0"/>
              <a:t>She also fills her in with how she is in love with Eric</a:t>
            </a:r>
            <a:endParaRPr lang="en-US" dirty="0"/>
          </a:p>
        </p:txBody>
      </p:sp>
      <p:pic>
        <p:nvPicPr>
          <p:cNvPr id="5" name="Picture 4"/>
          <p:cNvPicPr>
            <a:picLocks noChangeAspect="1"/>
          </p:cNvPicPr>
          <p:nvPr/>
        </p:nvPicPr>
        <p:blipFill>
          <a:blip r:embed="rId2"/>
          <a:stretch>
            <a:fillRect/>
          </a:stretch>
        </p:blipFill>
        <p:spPr>
          <a:xfrm>
            <a:off x="5175844" y="3724218"/>
            <a:ext cx="3335128" cy="2656985"/>
          </a:xfrm>
          <a:prstGeom prst="rect">
            <a:avLst/>
          </a:prstGeom>
        </p:spPr>
      </p:pic>
      <p:pic>
        <p:nvPicPr>
          <p:cNvPr id="6" name="Picture 5"/>
          <p:cNvPicPr>
            <a:picLocks noChangeAspect="1"/>
          </p:cNvPicPr>
          <p:nvPr/>
        </p:nvPicPr>
        <p:blipFill>
          <a:blip r:embed="rId3"/>
          <a:stretch>
            <a:fillRect/>
          </a:stretch>
        </p:blipFill>
        <p:spPr>
          <a:xfrm>
            <a:off x="1597831" y="1724709"/>
            <a:ext cx="654277" cy="914871"/>
          </a:xfrm>
          <a:prstGeom prst="rect">
            <a:avLst/>
          </a:prstGeom>
        </p:spPr>
      </p:pic>
      <p:pic>
        <p:nvPicPr>
          <p:cNvPr id="7" name="Picture 6"/>
          <p:cNvPicPr>
            <a:picLocks noChangeAspect="1"/>
          </p:cNvPicPr>
          <p:nvPr/>
        </p:nvPicPr>
        <p:blipFill rotWithShape="1">
          <a:blip r:embed="rId4"/>
          <a:srcRect r="31644"/>
          <a:stretch/>
        </p:blipFill>
        <p:spPr>
          <a:xfrm>
            <a:off x="3730793" y="1903669"/>
            <a:ext cx="628179" cy="735911"/>
          </a:xfrm>
          <a:prstGeom prst="rect">
            <a:avLst/>
          </a:prstGeom>
        </p:spPr>
      </p:pic>
      <p:pic>
        <p:nvPicPr>
          <p:cNvPr id="8" name="Picture 7"/>
          <p:cNvPicPr>
            <a:picLocks noChangeAspect="1"/>
          </p:cNvPicPr>
          <p:nvPr/>
        </p:nvPicPr>
        <p:blipFill rotWithShape="1">
          <a:blip r:embed="rId5"/>
          <a:srcRect l="6904" t="14918" r="41323" b="13921"/>
          <a:stretch/>
        </p:blipFill>
        <p:spPr>
          <a:xfrm>
            <a:off x="2049014" y="5476984"/>
            <a:ext cx="867652" cy="671573"/>
          </a:xfrm>
          <a:prstGeom prst="rect">
            <a:avLst/>
          </a:prstGeom>
        </p:spPr>
      </p:pic>
    </p:spTree>
    <p:extLst>
      <p:ext uri="{BB962C8B-B14F-4D97-AF65-F5344CB8AC3E}">
        <p14:creationId xmlns:p14="http://schemas.microsoft.com/office/powerpoint/2010/main" val="4039221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22070"/>
            <a:ext cx="7024744" cy="1143000"/>
          </a:xfrm>
        </p:spPr>
        <p:txBody>
          <a:bodyPr>
            <a:normAutofit fontScale="90000"/>
          </a:bodyPr>
          <a:lstStyle/>
          <a:p>
            <a:r>
              <a:rPr lang="en-US" dirty="0"/>
              <a:t>Chapter 7</a:t>
            </a:r>
            <a:br>
              <a:rPr lang="en-US" dirty="0"/>
            </a:br>
            <a:r>
              <a:rPr lang="en-US" sz="1600" i="1" dirty="0"/>
              <a:t>“When life hands you a lemon, say, ‘Oh yeah. I like lemons. What else </a:t>
            </a:r>
            <a:r>
              <a:rPr lang="en-US" sz="1600" i="1" dirty="0" err="1"/>
              <a:t>ya</a:t>
            </a:r>
            <a:r>
              <a:rPr lang="en-US" sz="1600" i="1" dirty="0"/>
              <a:t> got?’” – Henry Rollins</a:t>
            </a:r>
            <a:endParaRPr lang="en-US" sz="1600" dirty="0"/>
          </a:p>
        </p:txBody>
      </p:sp>
      <p:sp>
        <p:nvSpPr>
          <p:cNvPr id="3" name="Content Placeholder 2"/>
          <p:cNvSpPr>
            <a:spLocks noGrp="1"/>
          </p:cNvSpPr>
          <p:nvPr>
            <p:ph idx="1"/>
          </p:nvPr>
        </p:nvSpPr>
        <p:spPr>
          <a:xfrm>
            <a:off x="1043492" y="1953988"/>
            <a:ext cx="6777317" cy="3508977"/>
          </a:xfrm>
        </p:spPr>
        <p:txBody>
          <a:bodyPr/>
          <a:lstStyle/>
          <a:p>
            <a:r>
              <a:rPr lang="en-US" dirty="0" smtClean="0"/>
              <a:t>Tibby realizes she forgot to return the little girls wallet.</a:t>
            </a:r>
          </a:p>
          <a:p>
            <a:r>
              <a:rPr lang="en-US" dirty="0" smtClean="0"/>
              <a:t>She finds her library card and sees that her name is Bailey </a:t>
            </a:r>
            <a:r>
              <a:rPr lang="en-US" dirty="0" err="1" smtClean="0"/>
              <a:t>Graffman</a:t>
            </a:r>
            <a:r>
              <a:rPr lang="en-US" dirty="0" smtClean="0"/>
              <a:t>. She grabs the phonebook, looks up her name, and goes over to give it back.</a:t>
            </a:r>
          </a:p>
          <a:p>
            <a:r>
              <a:rPr lang="en-US" dirty="0" smtClean="0"/>
              <a:t>Bailey’s mom opens the door and invites Tibby in to give it to Bailey herself.</a:t>
            </a:r>
            <a:endParaRPr lang="en-US" dirty="0"/>
          </a:p>
        </p:txBody>
      </p:sp>
      <p:pic>
        <p:nvPicPr>
          <p:cNvPr id="4" name="Picture 3"/>
          <p:cNvPicPr>
            <a:picLocks noChangeAspect="1"/>
          </p:cNvPicPr>
          <p:nvPr/>
        </p:nvPicPr>
        <p:blipFill rotWithShape="1">
          <a:blip r:embed="rId2"/>
          <a:srcRect r="31644"/>
          <a:stretch/>
        </p:blipFill>
        <p:spPr>
          <a:xfrm>
            <a:off x="1553909" y="1435182"/>
            <a:ext cx="538516" cy="630871"/>
          </a:xfrm>
          <a:prstGeom prst="rect">
            <a:avLst/>
          </a:prstGeom>
        </p:spPr>
      </p:pic>
      <p:pic>
        <p:nvPicPr>
          <p:cNvPr id="6" name="Picture 5"/>
          <p:cNvPicPr>
            <a:picLocks noChangeAspect="1"/>
          </p:cNvPicPr>
          <p:nvPr/>
        </p:nvPicPr>
        <p:blipFill rotWithShape="1">
          <a:blip r:embed="rId3"/>
          <a:srcRect l="18835" r="26718"/>
          <a:stretch/>
        </p:blipFill>
        <p:spPr>
          <a:xfrm>
            <a:off x="7365613" y="2580341"/>
            <a:ext cx="1100536" cy="1010647"/>
          </a:xfrm>
          <a:prstGeom prst="rect">
            <a:avLst/>
          </a:prstGeom>
        </p:spPr>
      </p:pic>
    </p:spTree>
    <p:extLst>
      <p:ext uri="{BB962C8B-B14F-4D97-AF65-F5344CB8AC3E}">
        <p14:creationId xmlns:p14="http://schemas.microsoft.com/office/powerpoint/2010/main" val="852538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3658"/>
            <a:ext cx="7024744" cy="1143000"/>
          </a:xfrm>
        </p:spPr>
        <p:txBody>
          <a:bodyPr>
            <a:normAutofit fontScale="90000"/>
          </a:bodyPr>
          <a:lstStyle/>
          <a:p>
            <a:r>
              <a:rPr lang="en-US" dirty="0"/>
              <a:t>Chapter 7</a:t>
            </a:r>
            <a:br>
              <a:rPr lang="en-US" dirty="0"/>
            </a:br>
            <a:r>
              <a:rPr lang="en-US" sz="1600" i="1" dirty="0"/>
              <a:t>“When life hands you a lemon, say, ‘Oh yeah. I like lemons. What else </a:t>
            </a:r>
            <a:r>
              <a:rPr lang="en-US" sz="1600" i="1" dirty="0" err="1"/>
              <a:t>ya</a:t>
            </a:r>
            <a:r>
              <a:rPr lang="en-US" sz="1600" i="1" dirty="0"/>
              <a:t> got?’” – Henry Rollins</a:t>
            </a:r>
            <a:endParaRPr lang="en-US" sz="1600" dirty="0"/>
          </a:p>
        </p:txBody>
      </p:sp>
      <p:sp>
        <p:nvSpPr>
          <p:cNvPr id="3" name="Content Placeholder 2"/>
          <p:cNvSpPr>
            <a:spLocks noGrp="1"/>
          </p:cNvSpPr>
          <p:nvPr>
            <p:ph idx="1"/>
          </p:nvPr>
        </p:nvSpPr>
        <p:spPr>
          <a:xfrm>
            <a:off x="1043490" y="2287586"/>
            <a:ext cx="4689424" cy="4471899"/>
          </a:xfrm>
        </p:spPr>
        <p:txBody>
          <a:bodyPr>
            <a:normAutofit/>
          </a:bodyPr>
          <a:lstStyle/>
          <a:p>
            <a:r>
              <a:rPr lang="en-US" dirty="0" smtClean="0"/>
              <a:t>Right as Tibby goes upstairs to hand her wallet back, Bailey starts to test her.</a:t>
            </a:r>
          </a:p>
          <a:p>
            <a:r>
              <a:rPr lang="en-US" dirty="0" smtClean="0"/>
              <a:t>Her mom calls up saying it is time for her medicine. Tibby goes downstairs to get it for her where her mom tells her that Bailey has leukemia.</a:t>
            </a:r>
          </a:p>
        </p:txBody>
      </p:sp>
      <p:pic>
        <p:nvPicPr>
          <p:cNvPr id="5" name="Picture 4"/>
          <p:cNvPicPr>
            <a:picLocks noChangeAspect="1"/>
          </p:cNvPicPr>
          <p:nvPr/>
        </p:nvPicPr>
        <p:blipFill rotWithShape="1">
          <a:blip r:embed="rId2"/>
          <a:srcRect l="43570" t="12424" r="12788" b="15899"/>
          <a:stretch/>
        </p:blipFill>
        <p:spPr>
          <a:xfrm>
            <a:off x="5891674" y="2353674"/>
            <a:ext cx="2346085" cy="2169862"/>
          </a:xfrm>
          <a:prstGeom prst="rect">
            <a:avLst/>
          </a:prstGeom>
        </p:spPr>
      </p:pic>
      <p:pic>
        <p:nvPicPr>
          <p:cNvPr id="6" name="Picture 5"/>
          <p:cNvPicPr>
            <a:picLocks noChangeAspect="1"/>
          </p:cNvPicPr>
          <p:nvPr/>
        </p:nvPicPr>
        <p:blipFill rotWithShape="1">
          <a:blip r:embed="rId3"/>
          <a:srcRect r="31644"/>
          <a:stretch/>
        </p:blipFill>
        <p:spPr>
          <a:xfrm>
            <a:off x="2744992" y="1558274"/>
            <a:ext cx="678959" cy="795400"/>
          </a:xfrm>
          <a:prstGeom prst="rect">
            <a:avLst/>
          </a:prstGeom>
        </p:spPr>
      </p:pic>
      <p:pic>
        <p:nvPicPr>
          <p:cNvPr id="7" name="Picture 6"/>
          <p:cNvPicPr>
            <a:picLocks noChangeAspect="1"/>
          </p:cNvPicPr>
          <p:nvPr/>
        </p:nvPicPr>
        <p:blipFill rotWithShape="1">
          <a:blip r:embed="rId4"/>
          <a:srcRect l="18835" r="26718"/>
          <a:stretch/>
        </p:blipFill>
        <p:spPr>
          <a:xfrm>
            <a:off x="696492" y="2897831"/>
            <a:ext cx="693996" cy="637312"/>
          </a:xfrm>
          <a:prstGeom prst="rect">
            <a:avLst/>
          </a:prstGeom>
        </p:spPr>
      </p:pic>
      <p:pic>
        <p:nvPicPr>
          <p:cNvPr id="8" name="Picture 7"/>
          <p:cNvPicPr>
            <a:picLocks noChangeAspect="1"/>
          </p:cNvPicPr>
          <p:nvPr/>
        </p:nvPicPr>
        <p:blipFill rotWithShape="1">
          <a:blip r:embed="rId4"/>
          <a:srcRect l="18835" r="26718"/>
          <a:stretch/>
        </p:blipFill>
        <p:spPr>
          <a:xfrm>
            <a:off x="2049751" y="5386526"/>
            <a:ext cx="1100536" cy="1010647"/>
          </a:xfrm>
          <a:prstGeom prst="rect">
            <a:avLst/>
          </a:prstGeom>
        </p:spPr>
      </p:pic>
    </p:spTree>
    <p:extLst>
      <p:ext uri="{BB962C8B-B14F-4D97-AF65-F5344CB8AC3E}">
        <p14:creationId xmlns:p14="http://schemas.microsoft.com/office/powerpoint/2010/main" val="1397029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2446"/>
            <a:ext cx="7024744" cy="1143000"/>
          </a:xfrm>
        </p:spPr>
        <p:txBody>
          <a:bodyPr>
            <a:normAutofit fontScale="90000"/>
          </a:bodyPr>
          <a:lstStyle/>
          <a:p>
            <a:r>
              <a:rPr lang="en-US" dirty="0"/>
              <a:t>Chapter 7</a:t>
            </a:r>
            <a:br>
              <a:rPr lang="en-US" dirty="0"/>
            </a:br>
            <a:r>
              <a:rPr lang="en-US" sz="1600" i="1" dirty="0"/>
              <a:t>“When life hands you a lemon, say, ‘Oh yeah. I like lemons. What else </a:t>
            </a:r>
            <a:r>
              <a:rPr lang="en-US" sz="1600" i="1" dirty="0" err="1"/>
              <a:t>ya</a:t>
            </a:r>
            <a:r>
              <a:rPr lang="en-US" sz="1600" i="1" dirty="0"/>
              <a:t> got?’” – Henry Rollins</a:t>
            </a:r>
            <a:endParaRPr lang="en-US" sz="1600" dirty="0"/>
          </a:p>
        </p:txBody>
      </p:sp>
      <p:sp>
        <p:nvSpPr>
          <p:cNvPr id="3" name="Content Placeholder 2"/>
          <p:cNvSpPr>
            <a:spLocks noGrp="1"/>
          </p:cNvSpPr>
          <p:nvPr>
            <p:ph idx="1"/>
          </p:nvPr>
        </p:nvSpPr>
        <p:spPr/>
        <p:txBody>
          <a:bodyPr/>
          <a:lstStyle/>
          <a:p>
            <a:r>
              <a:rPr lang="en-US" dirty="0"/>
              <a:t>When she got back upstairs, Bailey knew her mom had said something because Tibby started acting differently.</a:t>
            </a:r>
          </a:p>
          <a:p>
            <a:r>
              <a:rPr lang="en-US" dirty="0"/>
              <a:t>She becomes angry, asks Tibby to leave &amp; she does just that.</a:t>
            </a:r>
          </a:p>
          <a:p>
            <a:endParaRPr lang="en-US" dirty="0"/>
          </a:p>
        </p:txBody>
      </p:sp>
      <p:pic>
        <p:nvPicPr>
          <p:cNvPr id="4" name="Picture 3"/>
          <p:cNvPicPr>
            <a:picLocks noChangeAspect="1"/>
          </p:cNvPicPr>
          <p:nvPr/>
        </p:nvPicPr>
        <p:blipFill rotWithShape="1">
          <a:blip r:embed="rId2"/>
          <a:srcRect l="18835" r="26718"/>
          <a:stretch/>
        </p:blipFill>
        <p:spPr>
          <a:xfrm>
            <a:off x="7365613" y="2580341"/>
            <a:ext cx="1100536" cy="1010647"/>
          </a:xfrm>
          <a:prstGeom prst="rect">
            <a:avLst/>
          </a:prstGeom>
        </p:spPr>
      </p:pic>
      <p:pic>
        <p:nvPicPr>
          <p:cNvPr id="5" name="Picture 4"/>
          <p:cNvPicPr>
            <a:picLocks noChangeAspect="1"/>
          </p:cNvPicPr>
          <p:nvPr/>
        </p:nvPicPr>
        <p:blipFill rotWithShape="1">
          <a:blip r:embed="rId3"/>
          <a:srcRect r="31644"/>
          <a:stretch/>
        </p:blipFill>
        <p:spPr>
          <a:xfrm>
            <a:off x="704010" y="2795588"/>
            <a:ext cx="678959" cy="795400"/>
          </a:xfrm>
          <a:prstGeom prst="rect">
            <a:avLst/>
          </a:prstGeom>
        </p:spPr>
      </p:pic>
      <p:pic>
        <p:nvPicPr>
          <p:cNvPr id="6" name="Picture 5"/>
          <p:cNvPicPr>
            <a:picLocks noChangeAspect="1"/>
          </p:cNvPicPr>
          <p:nvPr/>
        </p:nvPicPr>
        <p:blipFill rotWithShape="1">
          <a:blip r:embed="rId3"/>
          <a:srcRect r="31644"/>
          <a:stretch/>
        </p:blipFill>
        <p:spPr>
          <a:xfrm>
            <a:off x="5376079" y="3994540"/>
            <a:ext cx="678959" cy="795400"/>
          </a:xfrm>
          <a:prstGeom prst="rect">
            <a:avLst/>
          </a:prstGeom>
        </p:spPr>
      </p:pic>
    </p:spTree>
    <p:extLst>
      <p:ext uri="{BB962C8B-B14F-4D97-AF65-F5344CB8AC3E}">
        <p14:creationId xmlns:p14="http://schemas.microsoft.com/office/powerpoint/2010/main" val="2097405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10755"/>
            <a:ext cx="7024744" cy="1143000"/>
          </a:xfrm>
        </p:spPr>
        <p:txBody>
          <a:bodyPr>
            <a:normAutofit fontScale="90000"/>
          </a:bodyPr>
          <a:lstStyle/>
          <a:p>
            <a:r>
              <a:rPr lang="en-US" dirty="0"/>
              <a:t>Chapter 7</a:t>
            </a:r>
            <a:br>
              <a:rPr lang="en-US" dirty="0"/>
            </a:br>
            <a:r>
              <a:rPr lang="en-US" sz="1600" i="1" dirty="0"/>
              <a:t>“When life hands you a lemon, say, ‘Oh yeah. I like lemons. What else </a:t>
            </a:r>
            <a:r>
              <a:rPr lang="en-US" sz="1600" i="1" dirty="0" err="1"/>
              <a:t>ya</a:t>
            </a:r>
            <a:r>
              <a:rPr lang="en-US" sz="1600" i="1" dirty="0"/>
              <a:t> got?’” – Henry Rollins</a:t>
            </a:r>
            <a:endParaRPr lang="en-US" sz="1600" dirty="0"/>
          </a:p>
        </p:txBody>
      </p:sp>
      <p:sp>
        <p:nvSpPr>
          <p:cNvPr id="3" name="Content Placeholder 2"/>
          <p:cNvSpPr>
            <a:spLocks noGrp="1"/>
          </p:cNvSpPr>
          <p:nvPr>
            <p:ph idx="1"/>
          </p:nvPr>
        </p:nvSpPr>
        <p:spPr/>
        <p:txBody>
          <a:bodyPr>
            <a:normAutofit fontScale="92500"/>
          </a:bodyPr>
          <a:lstStyle/>
          <a:p>
            <a:r>
              <a:rPr lang="en-US" dirty="0" smtClean="0"/>
              <a:t>Lena writes to Carmen, mentioning Kostos, but also making it clear she does not intend to date him no matter her grandmothers wishes.</a:t>
            </a:r>
          </a:p>
          <a:p>
            <a:r>
              <a:rPr lang="en-US" dirty="0" smtClean="0"/>
              <a:t>Carmen goes to a party to make her dad happy.</a:t>
            </a:r>
          </a:p>
          <a:p>
            <a:r>
              <a:rPr lang="en-US" dirty="0" smtClean="0"/>
              <a:t>There, she meets Paul’s girlfriend and causes trouble by saying she lives with him making it sound worse than it actually was.</a:t>
            </a:r>
            <a:endParaRPr lang="en-US" dirty="0"/>
          </a:p>
        </p:txBody>
      </p:sp>
      <p:pic>
        <p:nvPicPr>
          <p:cNvPr id="4" name="Picture 3"/>
          <p:cNvPicPr>
            <a:picLocks noChangeAspect="1"/>
          </p:cNvPicPr>
          <p:nvPr/>
        </p:nvPicPr>
        <p:blipFill>
          <a:blip r:embed="rId2"/>
          <a:stretch>
            <a:fillRect/>
          </a:stretch>
        </p:blipFill>
        <p:spPr>
          <a:xfrm>
            <a:off x="1423709" y="1453755"/>
            <a:ext cx="686248" cy="914998"/>
          </a:xfrm>
          <a:prstGeom prst="rect">
            <a:avLst/>
          </a:prstGeom>
        </p:spPr>
      </p:pic>
      <p:pic>
        <p:nvPicPr>
          <p:cNvPr id="5" name="Picture 4"/>
          <p:cNvPicPr>
            <a:picLocks noChangeAspect="1"/>
          </p:cNvPicPr>
          <p:nvPr/>
        </p:nvPicPr>
        <p:blipFill rotWithShape="1">
          <a:blip r:embed="rId3"/>
          <a:srcRect l="31451" r="27169"/>
          <a:stretch/>
        </p:blipFill>
        <p:spPr>
          <a:xfrm>
            <a:off x="6288068" y="1259644"/>
            <a:ext cx="725272" cy="1109109"/>
          </a:xfrm>
          <a:prstGeom prst="rect">
            <a:avLst/>
          </a:prstGeom>
        </p:spPr>
      </p:pic>
      <p:pic>
        <p:nvPicPr>
          <p:cNvPr id="6" name="Picture 5"/>
          <p:cNvPicPr>
            <a:picLocks noChangeAspect="1"/>
          </p:cNvPicPr>
          <p:nvPr/>
        </p:nvPicPr>
        <p:blipFill rotWithShape="1">
          <a:blip r:embed="rId4"/>
          <a:srcRect r="11239" b="8646"/>
          <a:stretch/>
        </p:blipFill>
        <p:spPr>
          <a:xfrm>
            <a:off x="3598998" y="1408131"/>
            <a:ext cx="829643" cy="960622"/>
          </a:xfrm>
          <a:prstGeom prst="rect">
            <a:avLst/>
          </a:prstGeom>
        </p:spPr>
      </p:pic>
      <p:pic>
        <p:nvPicPr>
          <p:cNvPr id="7" name="Picture 6"/>
          <p:cNvPicPr>
            <a:picLocks noChangeAspect="1"/>
          </p:cNvPicPr>
          <p:nvPr/>
        </p:nvPicPr>
        <p:blipFill rotWithShape="1">
          <a:blip r:embed="rId4"/>
          <a:srcRect r="11239" b="8646"/>
          <a:stretch/>
        </p:blipFill>
        <p:spPr>
          <a:xfrm>
            <a:off x="555729" y="3359229"/>
            <a:ext cx="487763" cy="564768"/>
          </a:xfrm>
          <a:prstGeom prst="rect">
            <a:avLst/>
          </a:prstGeom>
        </p:spPr>
      </p:pic>
    </p:spTree>
    <p:extLst>
      <p:ext uri="{BB962C8B-B14F-4D97-AF65-F5344CB8AC3E}">
        <p14:creationId xmlns:p14="http://schemas.microsoft.com/office/powerpoint/2010/main" val="239782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315035"/>
            <a:ext cx="7024744" cy="1143000"/>
          </a:xfrm>
        </p:spPr>
        <p:txBody>
          <a:bodyPr/>
          <a:lstStyle/>
          <a:p>
            <a:r>
              <a:rPr lang="en-US" dirty="0" smtClean="0"/>
              <a:t>Background Information</a:t>
            </a:r>
            <a:endParaRPr lang="en-US" dirty="0"/>
          </a:p>
        </p:txBody>
      </p:sp>
      <p:sp>
        <p:nvSpPr>
          <p:cNvPr id="3" name="Content Placeholder 2"/>
          <p:cNvSpPr>
            <a:spLocks noGrp="1"/>
          </p:cNvSpPr>
          <p:nvPr>
            <p:ph idx="1"/>
          </p:nvPr>
        </p:nvSpPr>
        <p:spPr>
          <a:xfrm>
            <a:off x="1043492" y="1634447"/>
            <a:ext cx="7168139" cy="4539958"/>
          </a:xfrm>
        </p:spPr>
        <p:txBody>
          <a:bodyPr>
            <a:normAutofit lnSpcReduction="10000"/>
          </a:bodyPr>
          <a:lstStyle/>
          <a:p>
            <a:r>
              <a:rPr lang="en-US" dirty="0"/>
              <a:t>They each try on a pair of jeans and miraculously, it fits them all</a:t>
            </a:r>
          </a:p>
          <a:p>
            <a:r>
              <a:rPr lang="en-US" dirty="0"/>
              <a:t>While getting ready to embark on their different journeys, the girls agree to share the pants throughout the summer because they are convinced they are good luck.</a:t>
            </a:r>
          </a:p>
          <a:p>
            <a:r>
              <a:rPr lang="en-US" dirty="0"/>
              <a:t>The jeans are with the girls whenever they need them most and make this a summer filled with memories – good and bad.</a:t>
            </a:r>
          </a:p>
          <a:p>
            <a:r>
              <a:rPr lang="en-US" dirty="0"/>
              <a:t>The girls realize how much value their friendship has &amp; no matter what they will be there for one another.</a:t>
            </a:r>
          </a:p>
          <a:p>
            <a:endParaRPr lang="en-US" dirty="0"/>
          </a:p>
        </p:txBody>
      </p:sp>
    </p:spTree>
    <p:extLst>
      <p:ext uri="{BB962C8B-B14F-4D97-AF65-F5344CB8AC3E}">
        <p14:creationId xmlns:p14="http://schemas.microsoft.com/office/powerpoint/2010/main" val="10873280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416" y="351722"/>
            <a:ext cx="7021518" cy="1143000"/>
          </a:xfrm>
        </p:spPr>
        <p:txBody>
          <a:bodyPr>
            <a:normAutofit fontScale="90000"/>
          </a:bodyPr>
          <a:lstStyle/>
          <a:p>
            <a:r>
              <a:rPr lang="en-US" dirty="0"/>
              <a:t>Chapter </a:t>
            </a:r>
            <a:r>
              <a:rPr lang="en-US" dirty="0" smtClean="0"/>
              <a:t>8</a:t>
            </a:r>
            <a:r>
              <a:rPr lang="en-US" dirty="0"/>
              <a:t/>
            </a:r>
            <a:br>
              <a:rPr lang="en-US" dirty="0"/>
            </a:br>
            <a:r>
              <a:rPr lang="en-US" sz="1600" i="1" dirty="0" smtClean="0"/>
              <a:t>“I have seen the future and it’s like the present, only longer.” – Dan </a:t>
            </a:r>
            <a:r>
              <a:rPr lang="en-US" sz="1600" i="1" dirty="0" err="1" smtClean="0"/>
              <a:t>Quisenberry</a:t>
            </a:r>
            <a:endParaRPr lang="en-US" sz="1600" dirty="0"/>
          </a:p>
        </p:txBody>
      </p:sp>
      <p:sp>
        <p:nvSpPr>
          <p:cNvPr id="3" name="Content Placeholder 2"/>
          <p:cNvSpPr>
            <a:spLocks noGrp="1"/>
          </p:cNvSpPr>
          <p:nvPr>
            <p:ph sz="quarter" idx="13"/>
          </p:nvPr>
        </p:nvSpPr>
        <p:spPr/>
        <p:txBody>
          <a:bodyPr>
            <a:normAutofit fontScale="92500" lnSpcReduction="10000"/>
          </a:bodyPr>
          <a:lstStyle/>
          <a:p>
            <a:r>
              <a:rPr lang="en-US" dirty="0" smtClean="0"/>
              <a:t>Tibby helps her mom feed her younger siblings and remembers what it was like before they were born.</a:t>
            </a:r>
          </a:p>
          <a:p>
            <a:r>
              <a:rPr lang="en-US" dirty="0" smtClean="0"/>
              <a:t>She wanted to bring up Bailey but realized things were just too hectic at the moment.</a:t>
            </a:r>
            <a:endParaRPr lang="en-US" dirty="0"/>
          </a:p>
        </p:txBody>
      </p:sp>
      <p:sp>
        <p:nvSpPr>
          <p:cNvPr id="4" name="Content Placeholder 3"/>
          <p:cNvSpPr>
            <a:spLocks noGrp="1"/>
          </p:cNvSpPr>
          <p:nvPr>
            <p:ph sz="quarter" idx="14"/>
          </p:nvPr>
        </p:nvSpPr>
        <p:spPr/>
        <p:txBody>
          <a:bodyPr>
            <a:normAutofit fontScale="92500" lnSpcReduction="20000"/>
          </a:bodyPr>
          <a:lstStyle/>
          <a:p>
            <a:r>
              <a:rPr lang="en-US" dirty="0" smtClean="0"/>
              <a:t>Bridget is being very flirtatious towards Eric and does whatever she can to talk to him or get his attention.</a:t>
            </a:r>
          </a:p>
          <a:p>
            <a:r>
              <a:rPr lang="en-US" dirty="0" smtClean="0"/>
              <a:t>She writes to Carmen explaining how mischievous she is being as well as sharing some sight-seeing she has done.</a:t>
            </a:r>
            <a:endParaRPr lang="en-US" dirty="0"/>
          </a:p>
        </p:txBody>
      </p:sp>
      <p:pic>
        <p:nvPicPr>
          <p:cNvPr id="5" name="Picture 4"/>
          <p:cNvPicPr>
            <a:picLocks noChangeAspect="1"/>
          </p:cNvPicPr>
          <p:nvPr/>
        </p:nvPicPr>
        <p:blipFill rotWithShape="1">
          <a:blip r:embed="rId2"/>
          <a:srcRect r="31644"/>
          <a:stretch/>
        </p:blipFill>
        <p:spPr>
          <a:xfrm>
            <a:off x="1482441" y="1518032"/>
            <a:ext cx="678959" cy="795400"/>
          </a:xfrm>
          <a:prstGeom prst="rect">
            <a:avLst/>
          </a:prstGeom>
        </p:spPr>
      </p:pic>
      <p:pic>
        <p:nvPicPr>
          <p:cNvPr id="6" name="Picture 5"/>
          <p:cNvPicPr>
            <a:picLocks noChangeAspect="1"/>
          </p:cNvPicPr>
          <p:nvPr/>
        </p:nvPicPr>
        <p:blipFill rotWithShape="1">
          <a:blip r:embed="rId3"/>
          <a:srcRect l="18835" r="26718"/>
          <a:stretch/>
        </p:blipFill>
        <p:spPr>
          <a:xfrm>
            <a:off x="532609" y="4547256"/>
            <a:ext cx="763041" cy="700718"/>
          </a:xfrm>
          <a:prstGeom prst="rect">
            <a:avLst/>
          </a:prstGeom>
        </p:spPr>
      </p:pic>
      <p:pic>
        <p:nvPicPr>
          <p:cNvPr id="7" name="Picture 6"/>
          <p:cNvPicPr>
            <a:picLocks noChangeAspect="1"/>
          </p:cNvPicPr>
          <p:nvPr/>
        </p:nvPicPr>
        <p:blipFill>
          <a:blip r:embed="rId4"/>
          <a:stretch>
            <a:fillRect/>
          </a:stretch>
        </p:blipFill>
        <p:spPr>
          <a:xfrm>
            <a:off x="5233922" y="1556105"/>
            <a:ext cx="541608" cy="757327"/>
          </a:xfrm>
          <a:prstGeom prst="rect">
            <a:avLst/>
          </a:prstGeom>
        </p:spPr>
      </p:pic>
      <p:pic>
        <p:nvPicPr>
          <p:cNvPr id="8" name="Picture 7"/>
          <p:cNvPicPr>
            <a:picLocks noChangeAspect="1"/>
          </p:cNvPicPr>
          <p:nvPr/>
        </p:nvPicPr>
        <p:blipFill rotWithShape="1">
          <a:blip r:embed="rId5"/>
          <a:srcRect l="6904" t="14918" r="41323" b="13921"/>
          <a:stretch/>
        </p:blipFill>
        <p:spPr>
          <a:xfrm>
            <a:off x="7889811" y="2035714"/>
            <a:ext cx="717606" cy="555436"/>
          </a:xfrm>
          <a:prstGeom prst="rect">
            <a:avLst/>
          </a:prstGeom>
        </p:spPr>
      </p:pic>
      <p:pic>
        <p:nvPicPr>
          <p:cNvPr id="9" name="Picture 8"/>
          <p:cNvPicPr>
            <a:picLocks noChangeAspect="1"/>
          </p:cNvPicPr>
          <p:nvPr/>
        </p:nvPicPr>
        <p:blipFill rotWithShape="1">
          <a:blip r:embed="rId6"/>
          <a:srcRect r="11239" b="8646"/>
          <a:stretch/>
        </p:blipFill>
        <p:spPr>
          <a:xfrm>
            <a:off x="7777774" y="3087745"/>
            <a:ext cx="829643" cy="960622"/>
          </a:xfrm>
          <a:prstGeom prst="rect">
            <a:avLst/>
          </a:prstGeom>
        </p:spPr>
      </p:pic>
    </p:spTree>
    <p:extLst>
      <p:ext uri="{BB962C8B-B14F-4D97-AF65-F5344CB8AC3E}">
        <p14:creationId xmlns:p14="http://schemas.microsoft.com/office/powerpoint/2010/main" val="123627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249306"/>
            <a:ext cx="7024744" cy="1143000"/>
          </a:xfrm>
        </p:spPr>
        <p:txBody>
          <a:bodyPr>
            <a:normAutofit fontScale="90000"/>
          </a:bodyPr>
          <a:lstStyle/>
          <a:p>
            <a:r>
              <a:rPr lang="en-US" dirty="0"/>
              <a:t>Chapter 8</a:t>
            </a:r>
            <a:br>
              <a:rPr lang="en-US" dirty="0"/>
            </a:br>
            <a:r>
              <a:rPr lang="en-US" sz="1600" i="1" dirty="0"/>
              <a:t>“I have seen the future and it’s like the present, only longer.” – Dan </a:t>
            </a:r>
            <a:r>
              <a:rPr lang="en-US" sz="1600" i="1" dirty="0" err="1"/>
              <a:t>Quisenberry</a:t>
            </a:r>
            <a:endParaRPr lang="en-US" sz="1600" dirty="0"/>
          </a:p>
        </p:txBody>
      </p:sp>
      <p:sp>
        <p:nvSpPr>
          <p:cNvPr id="6" name="Content Placeholder 5"/>
          <p:cNvSpPr>
            <a:spLocks noGrp="1"/>
          </p:cNvSpPr>
          <p:nvPr>
            <p:ph idx="1"/>
          </p:nvPr>
        </p:nvSpPr>
        <p:spPr/>
        <p:txBody>
          <a:bodyPr>
            <a:normAutofit fontScale="92500" lnSpcReduction="20000"/>
          </a:bodyPr>
          <a:lstStyle/>
          <a:p>
            <a:r>
              <a:rPr lang="en-US" dirty="0" smtClean="0"/>
              <a:t>It is Lena’s last day with the pants.</a:t>
            </a:r>
          </a:p>
          <a:p>
            <a:r>
              <a:rPr lang="en-US" dirty="0" smtClean="0"/>
              <a:t>She goes to paint but it starts to get very hot. </a:t>
            </a:r>
          </a:p>
          <a:p>
            <a:r>
              <a:rPr lang="en-US" dirty="0" smtClean="0"/>
              <a:t>She starts to take off her clothes and goes into the water.</a:t>
            </a:r>
          </a:p>
          <a:p>
            <a:r>
              <a:rPr lang="en-US" dirty="0" smtClean="0"/>
              <a:t>She hears someone there and sees Kostos standing there not knowing what to do.</a:t>
            </a:r>
          </a:p>
          <a:p>
            <a:r>
              <a:rPr lang="en-US" dirty="0" smtClean="0"/>
              <a:t>He apologizes but she thinks he did it on purpose.</a:t>
            </a:r>
          </a:p>
          <a:p>
            <a:r>
              <a:rPr lang="en-US" dirty="0" smtClean="0"/>
              <a:t>She rushes home and tells her grandmother that Kostos is not the nice boy that she thinks he is.</a:t>
            </a:r>
            <a:endParaRPr lang="en-US" dirty="0"/>
          </a:p>
        </p:txBody>
      </p:sp>
      <p:pic>
        <p:nvPicPr>
          <p:cNvPr id="7" name="Picture 6"/>
          <p:cNvPicPr>
            <a:picLocks noChangeAspect="1"/>
          </p:cNvPicPr>
          <p:nvPr/>
        </p:nvPicPr>
        <p:blipFill>
          <a:blip r:embed="rId2"/>
          <a:stretch>
            <a:fillRect/>
          </a:stretch>
        </p:blipFill>
        <p:spPr>
          <a:xfrm>
            <a:off x="1966562" y="1453755"/>
            <a:ext cx="686248" cy="914998"/>
          </a:xfrm>
          <a:prstGeom prst="rect">
            <a:avLst/>
          </a:prstGeom>
        </p:spPr>
      </p:pic>
      <p:pic>
        <p:nvPicPr>
          <p:cNvPr id="8" name="Picture 7"/>
          <p:cNvPicPr>
            <a:picLocks noChangeAspect="1"/>
          </p:cNvPicPr>
          <p:nvPr/>
        </p:nvPicPr>
        <p:blipFill rotWithShape="1">
          <a:blip r:embed="rId3"/>
          <a:srcRect l="31451" r="27169"/>
          <a:stretch/>
        </p:blipFill>
        <p:spPr>
          <a:xfrm>
            <a:off x="2242277" y="5397232"/>
            <a:ext cx="646111" cy="988053"/>
          </a:xfrm>
          <a:prstGeom prst="rect">
            <a:avLst/>
          </a:prstGeom>
        </p:spPr>
      </p:pic>
      <p:pic>
        <p:nvPicPr>
          <p:cNvPr id="9" name="Picture 8"/>
          <p:cNvPicPr>
            <a:picLocks noChangeAspect="1"/>
          </p:cNvPicPr>
          <p:nvPr/>
        </p:nvPicPr>
        <p:blipFill rotWithShape="1">
          <a:blip r:embed="rId3"/>
          <a:srcRect l="31451" r="27169"/>
          <a:stretch/>
        </p:blipFill>
        <p:spPr>
          <a:xfrm>
            <a:off x="7165740" y="3306732"/>
            <a:ext cx="725272" cy="1109109"/>
          </a:xfrm>
          <a:prstGeom prst="rect">
            <a:avLst/>
          </a:prstGeom>
        </p:spPr>
      </p:pic>
    </p:spTree>
    <p:extLst>
      <p:ext uri="{BB962C8B-B14F-4D97-AF65-F5344CB8AC3E}">
        <p14:creationId xmlns:p14="http://schemas.microsoft.com/office/powerpoint/2010/main" val="1209500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320997"/>
            <a:ext cx="7024744" cy="1143000"/>
          </a:xfrm>
        </p:spPr>
        <p:txBody>
          <a:bodyPr>
            <a:normAutofit fontScale="90000"/>
          </a:bodyPr>
          <a:lstStyle/>
          <a:p>
            <a:r>
              <a:rPr lang="en-US" dirty="0"/>
              <a:t>Chapter </a:t>
            </a:r>
            <a:r>
              <a:rPr lang="en-US" dirty="0" smtClean="0"/>
              <a:t>9</a:t>
            </a:r>
            <a:r>
              <a:rPr lang="en-US" dirty="0"/>
              <a:t/>
            </a:r>
            <a:br>
              <a:rPr lang="en-US" dirty="0"/>
            </a:br>
            <a:r>
              <a:rPr lang="en-US" sz="1600" i="1" dirty="0" smtClean="0"/>
              <a:t>“Sometimes you’re the windshield: sometimes you’re the bug.” – Mark </a:t>
            </a:r>
            <a:r>
              <a:rPr lang="en-US" sz="1600" i="1" dirty="0" err="1" smtClean="0"/>
              <a:t>Knopfler</a:t>
            </a:r>
            <a:endParaRPr lang="en-US" sz="1600" dirty="0"/>
          </a:p>
        </p:txBody>
      </p:sp>
      <p:sp>
        <p:nvSpPr>
          <p:cNvPr id="5" name="Content Placeholder 4"/>
          <p:cNvSpPr>
            <a:spLocks noGrp="1"/>
          </p:cNvSpPr>
          <p:nvPr>
            <p:ph idx="1"/>
          </p:nvPr>
        </p:nvSpPr>
        <p:spPr>
          <a:xfrm>
            <a:off x="1770711" y="1761548"/>
            <a:ext cx="5583411" cy="4071082"/>
          </a:xfrm>
        </p:spPr>
        <p:txBody>
          <a:bodyPr>
            <a:normAutofit lnSpcReduction="10000"/>
          </a:bodyPr>
          <a:lstStyle/>
          <a:p>
            <a:r>
              <a:rPr lang="en-US" dirty="0" smtClean="0"/>
              <a:t>Krista is having difficulty with her geometry homework which Carmen is really good at but she does not offer to help.</a:t>
            </a:r>
          </a:p>
          <a:p>
            <a:r>
              <a:rPr lang="en-US" dirty="0" smtClean="0"/>
              <a:t>Instead she goes with her dad to play tennis.</a:t>
            </a:r>
          </a:p>
          <a:p>
            <a:r>
              <a:rPr lang="en-US" dirty="0" smtClean="0"/>
              <a:t>She writes to Bridget calling Paul’s girlfriend, “</a:t>
            </a:r>
            <a:r>
              <a:rPr lang="en-US" dirty="0" err="1" smtClean="0"/>
              <a:t>Skeletor</a:t>
            </a:r>
            <a:r>
              <a:rPr lang="en-US" dirty="0" smtClean="0"/>
              <a:t>” and claims that Paul does not like her because she caused problems between him and his girlfriend..</a:t>
            </a:r>
            <a:endParaRPr lang="en-US" dirty="0"/>
          </a:p>
        </p:txBody>
      </p:sp>
      <p:pic>
        <p:nvPicPr>
          <p:cNvPr id="6" name="Picture 5"/>
          <p:cNvPicPr>
            <a:picLocks noChangeAspect="1"/>
          </p:cNvPicPr>
          <p:nvPr/>
        </p:nvPicPr>
        <p:blipFill rotWithShape="1">
          <a:blip r:embed="rId2"/>
          <a:srcRect r="11239" b="8646"/>
          <a:stretch/>
        </p:blipFill>
        <p:spPr>
          <a:xfrm>
            <a:off x="1185270" y="2159787"/>
            <a:ext cx="829643" cy="960622"/>
          </a:xfrm>
          <a:prstGeom prst="rect">
            <a:avLst/>
          </a:prstGeom>
        </p:spPr>
      </p:pic>
      <p:pic>
        <p:nvPicPr>
          <p:cNvPr id="7" name="Picture 6"/>
          <p:cNvPicPr>
            <a:picLocks noChangeAspect="1"/>
          </p:cNvPicPr>
          <p:nvPr/>
        </p:nvPicPr>
        <p:blipFill>
          <a:blip r:embed="rId3"/>
          <a:stretch>
            <a:fillRect/>
          </a:stretch>
        </p:blipFill>
        <p:spPr>
          <a:xfrm>
            <a:off x="7354122" y="3891844"/>
            <a:ext cx="826782" cy="1156084"/>
          </a:xfrm>
          <a:prstGeom prst="rect">
            <a:avLst/>
          </a:prstGeom>
        </p:spPr>
      </p:pic>
    </p:spTree>
    <p:extLst>
      <p:ext uri="{BB962C8B-B14F-4D97-AF65-F5344CB8AC3E}">
        <p14:creationId xmlns:p14="http://schemas.microsoft.com/office/powerpoint/2010/main" val="2054151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239064"/>
            <a:ext cx="7024744" cy="1143000"/>
          </a:xfrm>
        </p:spPr>
        <p:txBody>
          <a:bodyPr>
            <a:normAutofit fontScale="90000"/>
          </a:bodyPr>
          <a:lstStyle/>
          <a:p>
            <a:r>
              <a:rPr lang="en-US" dirty="0"/>
              <a:t>Chapter 9</a:t>
            </a:r>
            <a:br>
              <a:rPr lang="en-US" dirty="0"/>
            </a:br>
            <a:r>
              <a:rPr lang="en-US" sz="1600" i="1" dirty="0"/>
              <a:t>“Sometimes you’re the windshield: sometimes you’re the bug.” – Mark </a:t>
            </a:r>
            <a:r>
              <a:rPr lang="en-US" sz="1600" i="1" dirty="0" err="1"/>
              <a:t>Knopfler</a:t>
            </a:r>
            <a:endParaRPr lang="en-US" sz="1600" dirty="0"/>
          </a:p>
        </p:txBody>
      </p:sp>
      <p:sp>
        <p:nvSpPr>
          <p:cNvPr id="3" name="Content Placeholder 2"/>
          <p:cNvSpPr>
            <a:spLocks noGrp="1"/>
          </p:cNvSpPr>
          <p:nvPr>
            <p:ph idx="1"/>
          </p:nvPr>
        </p:nvSpPr>
        <p:spPr/>
        <p:txBody>
          <a:bodyPr/>
          <a:lstStyle/>
          <a:p>
            <a:r>
              <a:rPr lang="en-US" dirty="0" smtClean="0"/>
              <a:t>Bailey visits Tibby at </a:t>
            </a:r>
            <a:r>
              <a:rPr lang="en-US" dirty="0" err="1" smtClean="0"/>
              <a:t>Wallman’s</a:t>
            </a:r>
            <a:r>
              <a:rPr lang="en-US" dirty="0" smtClean="0"/>
              <a:t> and they go at it again.</a:t>
            </a:r>
          </a:p>
          <a:p>
            <a:r>
              <a:rPr lang="en-US" dirty="0" smtClean="0"/>
              <a:t>Bailey asks her to go out for ice cream when she gets off of work.</a:t>
            </a:r>
          </a:p>
          <a:p>
            <a:r>
              <a:rPr lang="en-US" dirty="0" smtClean="0"/>
              <a:t>When they go, Tibby learns that Bailey’s ground rules are:</a:t>
            </a:r>
          </a:p>
          <a:p>
            <a:pPr lvl="1"/>
            <a:r>
              <a:rPr lang="en-US" dirty="0" smtClean="0"/>
              <a:t>1. Don’t lie</a:t>
            </a:r>
          </a:p>
          <a:p>
            <a:pPr lvl="1"/>
            <a:r>
              <a:rPr lang="en-US" dirty="0" smtClean="0"/>
              <a:t>2. Don’t ask her how she’s feeling.</a:t>
            </a:r>
          </a:p>
          <a:p>
            <a:pPr lvl="1"/>
            <a:endParaRPr lang="en-US" dirty="0"/>
          </a:p>
        </p:txBody>
      </p:sp>
      <p:pic>
        <p:nvPicPr>
          <p:cNvPr id="4" name="Picture 3"/>
          <p:cNvPicPr>
            <a:picLocks noChangeAspect="1"/>
          </p:cNvPicPr>
          <p:nvPr/>
        </p:nvPicPr>
        <p:blipFill rotWithShape="1">
          <a:blip r:embed="rId2"/>
          <a:srcRect l="18835" r="26718"/>
          <a:stretch/>
        </p:blipFill>
        <p:spPr>
          <a:xfrm>
            <a:off x="7439288" y="3846538"/>
            <a:ext cx="763041" cy="700718"/>
          </a:xfrm>
          <a:prstGeom prst="rect">
            <a:avLst/>
          </a:prstGeom>
        </p:spPr>
      </p:pic>
      <p:pic>
        <p:nvPicPr>
          <p:cNvPr id="6" name="Picture 5"/>
          <p:cNvPicPr>
            <a:picLocks noChangeAspect="1"/>
          </p:cNvPicPr>
          <p:nvPr/>
        </p:nvPicPr>
        <p:blipFill rotWithShape="1">
          <a:blip r:embed="rId2"/>
          <a:srcRect l="18835" r="26718"/>
          <a:stretch/>
        </p:blipFill>
        <p:spPr>
          <a:xfrm>
            <a:off x="532609" y="2404325"/>
            <a:ext cx="587604" cy="539610"/>
          </a:xfrm>
          <a:prstGeom prst="rect">
            <a:avLst/>
          </a:prstGeom>
        </p:spPr>
      </p:pic>
      <p:pic>
        <p:nvPicPr>
          <p:cNvPr id="7" name="Picture 6"/>
          <p:cNvPicPr>
            <a:picLocks noChangeAspect="1"/>
          </p:cNvPicPr>
          <p:nvPr/>
        </p:nvPicPr>
        <p:blipFill rotWithShape="1">
          <a:blip r:embed="rId3"/>
          <a:srcRect r="31644"/>
          <a:stretch/>
        </p:blipFill>
        <p:spPr>
          <a:xfrm>
            <a:off x="4032825" y="4452574"/>
            <a:ext cx="678959" cy="795400"/>
          </a:xfrm>
          <a:prstGeom prst="rect">
            <a:avLst/>
          </a:prstGeom>
        </p:spPr>
      </p:pic>
      <p:pic>
        <p:nvPicPr>
          <p:cNvPr id="8" name="Picture 7"/>
          <p:cNvPicPr>
            <a:picLocks noChangeAspect="1"/>
          </p:cNvPicPr>
          <p:nvPr/>
        </p:nvPicPr>
        <p:blipFill rotWithShape="1">
          <a:blip r:embed="rId3"/>
          <a:srcRect r="31644"/>
          <a:stretch/>
        </p:blipFill>
        <p:spPr>
          <a:xfrm>
            <a:off x="3160975" y="1528252"/>
            <a:ext cx="678959" cy="795400"/>
          </a:xfrm>
          <a:prstGeom prst="rect">
            <a:avLst/>
          </a:prstGeom>
        </p:spPr>
      </p:pic>
      <p:pic>
        <p:nvPicPr>
          <p:cNvPr id="9" name="Picture 8"/>
          <p:cNvPicPr>
            <a:picLocks noChangeAspect="1"/>
          </p:cNvPicPr>
          <p:nvPr/>
        </p:nvPicPr>
        <p:blipFill rotWithShape="1">
          <a:blip r:embed="rId2"/>
          <a:srcRect l="18835" r="26718"/>
          <a:stretch/>
        </p:blipFill>
        <p:spPr>
          <a:xfrm>
            <a:off x="532609" y="3096335"/>
            <a:ext cx="587604" cy="539610"/>
          </a:xfrm>
          <a:prstGeom prst="rect">
            <a:avLst/>
          </a:prstGeom>
        </p:spPr>
      </p:pic>
    </p:spTree>
    <p:extLst>
      <p:ext uri="{BB962C8B-B14F-4D97-AF65-F5344CB8AC3E}">
        <p14:creationId xmlns:p14="http://schemas.microsoft.com/office/powerpoint/2010/main" val="2389698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51142"/>
            <a:ext cx="7024744" cy="1143000"/>
          </a:xfrm>
        </p:spPr>
        <p:txBody>
          <a:bodyPr>
            <a:normAutofit fontScale="90000"/>
          </a:bodyPr>
          <a:lstStyle/>
          <a:p>
            <a:r>
              <a:rPr lang="en-US" dirty="0"/>
              <a:t>Chapter 9</a:t>
            </a:r>
            <a:br>
              <a:rPr lang="en-US" dirty="0"/>
            </a:br>
            <a:r>
              <a:rPr lang="en-US" sz="1600" i="1" dirty="0"/>
              <a:t>“Sometimes you’re the windshield: sometimes you’re the bug.” – Mark </a:t>
            </a:r>
            <a:r>
              <a:rPr lang="en-US" sz="1600" i="1" dirty="0" err="1"/>
              <a:t>Knopfler</a:t>
            </a:r>
            <a:endParaRPr lang="en-US" sz="1600" dirty="0"/>
          </a:p>
        </p:txBody>
      </p:sp>
      <p:sp>
        <p:nvSpPr>
          <p:cNvPr id="3" name="Content Placeholder 2"/>
          <p:cNvSpPr>
            <a:spLocks noGrp="1"/>
          </p:cNvSpPr>
          <p:nvPr>
            <p:ph idx="1"/>
          </p:nvPr>
        </p:nvSpPr>
        <p:spPr/>
        <p:txBody>
          <a:bodyPr/>
          <a:lstStyle/>
          <a:p>
            <a:r>
              <a:rPr lang="en-US" dirty="0" smtClean="0"/>
              <a:t>She learns how Bailey is actually interested in her documentary</a:t>
            </a:r>
          </a:p>
          <a:p>
            <a:r>
              <a:rPr lang="en-US" dirty="0" smtClean="0"/>
              <a:t>Tibby also sees her crush again who she has been avoiding.</a:t>
            </a:r>
            <a:endParaRPr lang="en-US" dirty="0"/>
          </a:p>
        </p:txBody>
      </p:sp>
      <p:pic>
        <p:nvPicPr>
          <p:cNvPr id="4" name="Picture 3"/>
          <p:cNvPicPr>
            <a:picLocks noChangeAspect="1"/>
          </p:cNvPicPr>
          <p:nvPr/>
        </p:nvPicPr>
        <p:blipFill rotWithShape="1">
          <a:blip r:embed="rId2"/>
          <a:srcRect l="18835" r="26718"/>
          <a:stretch/>
        </p:blipFill>
        <p:spPr>
          <a:xfrm>
            <a:off x="3922879" y="1864715"/>
            <a:ext cx="587604" cy="539610"/>
          </a:xfrm>
          <a:prstGeom prst="rect">
            <a:avLst/>
          </a:prstGeom>
        </p:spPr>
      </p:pic>
      <p:pic>
        <p:nvPicPr>
          <p:cNvPr id="5" name="Picture 4"/>
          <p:cNvPicPr>
            <a:picLocks noChangeAspect="1"/>
          </p:cNvPicPr>
          <p:nvPr/>
        </p:nvPicPr>
        <p:blipFill rotWithShape="1">
          <a:blip r:embed="rId3"/>
          <a:srcRect r="31644"/>
          <a:stretch/>
        </p:blipFill>
        <p:spPr>
          <a:xfrm>
            <a:off x="518407" y="2941586"/>
            <a:ext cx="678959" cy="795400"/>
          </a:xfrm>
          <a:prstGeom prst="rect">
            <a:avLst/>
          </a:prstGeom>
        </p:spPr>
      </p:pic>
    </p:spTree>
    <p:extLst>
      <p:ext uri="{BB962C8B-B14F-4D97-AF65-F5344CB8AC3E}">
        <p14:creationId xmlns:p14="http://schemas.microsoft.com/office/powerpoint/2010/main" val="1100092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6070"/>
            <a:ext cx="7024744" cy="1143000"/>
          </a:xfrm>
        </p:spPr>
        <p:txBody>
          <a:bodyPr>
            <a:normAutofit fontScale="90000"/>
          </a:bodyPr>
          <a:lstStyle/>
          <a:p>
            <a:r>
              <a:rPr lang="en-US" dirty="0"/>
              <a:t>Chapter 9</a:t>
            </a:r>
            <a:br>
              <a:rPr lang="en-US" dirty="0"/>
            </a:br>
            <a:r>
              <a:rPr lang="en-US" sz="1600" i="1" dirty="0"/>
              <a:t>“Sometimes you’re the windshield: sometimes you’re the bug.” – Mark </a:t>
            </a:r>
            <a:r>
              <a:rPr lang="en-US" sz="1600" i="1" dirty="0" err="1"/>
              <a:t>Knopfler</a:t>
            </a:r>
            <a:endParaRPr lang="en-US" sz="1600" dirty="0"/>
          </a:p>
        </p:txBody>
      </p:sp>
      <p:sp>
        <p:nvSpPr>
          <p:cNvPr id="3" name="Content Placeholder 2"/>
          <p:cNvSpPr>
            <a:spLocks noGrp="1"/>
          </p:cNvSpPr>
          <p:nvPr>
            <p:ph sz="quarter" idx="13"/>
          </p:nvPr>
        </p:nvSpPr>
        <p:spPr/>
        <p:txBody>
          <a:bodyPr>
            <a:normAutofit fontScale="92500" lnSpcReduction="20000"/>
          </a:bodyPr>
          <a:lstStyle/>
          <a:p>
            <a:r>
              <a:rPr lang="en-US" dirty="0" smtClean="0"/>
              <a:t>Bridget sees if her friends want to go to a bar near by where the coaches hang out.</a:t>
            </a:r>
          </a:p>
          <a:p>
            <a:r>
              <a:rPr lang="en-US" dirty="0" smtClean="0"/>
              <a:t>Some of them agree to go. Once they got there, Bridget starts to dance immediately. She knows Eric is there and watching her.</a:t>
            </a:r>
          </a:p>
        </p:txBody>
      </p:sp>
      <p:sp>
        <p:nvSpPr>
          <p:cNvPr id="4" name="Content Placeholder 3"/>
          <p:cNvSpPr>
            <a:spLocks noGrp="1"/>
          </p:cNvSpPr>
          <p:nvPr>
            <p:ph sz="quarter" idx="14"/>
          </p:nvPr>
        </p:nvSpPr>
        <p:spPr/>
        <p:txBody>
          <a:bodyPr>
            <a:normAutofit fontScale="77500" lnSpcReduction="20000"/>
          </a:bodyPr>
          <a:lstStyle/>
          <a:p>
            <a:r>
              <a:rPr lang="en-US" dirty="0"/>
              <a:t>Eric and the other coaches join Bridget and her friends in dancing.</a:t>
            </a:r>
          </a:p>
          <a:p>
            <a:r>
              <a:rPr lang="en-US" dirty="0"/>
              <a:t>Eventually, </a:t>
            </a:r>
            <a:r>
              <a:rPr lang="en-US" dirty="0" smtClean="0"/>
              <a:t>her </a:t>
            </a:r>
            <a:r>
              <a:rPr lang="en-US" dirty="0"/>
              <a:t>and Eric dance for a little but only briefly until Eric says they cannot do this.</a:t>
            </a:r>
          </a:p>
          <a:p>
            <a:r>
              <a:rPr lang="en-US" dirty="0" smtClean="0"/>
              <a:t>Bridget writes to her dad asking him to send nice clothes, telling him everything is going well, and to say hi to her brother.</a:t>
            </a:r>
            <a:endParaRPr lang="en-US" dirty="0"/>
          </a:p>
        </p:txBody>
      </p:sp>
      <p:pic>
        <p:nvPicPr>
          <p:cNvPr id="5" name="Picture 4"/>
          <p:cNvPicPr>
            <a:picLocks noChangeAspect="1"/>
          </p:cNvPicPr>
          <p:nvPr/>
        </p:nvPicPr>
        <p:blipFill>
          <a:blip r:embed="rId2"/>
          <a:stretch>
            <a:fillRect/>
          </a:stretch>
        </p:blipFill>
        <p:spPr>
          <a:xfrm>
            <a:off x="7630668" y="2313432"/>
            <a:ext cx="550235" cy="769390"/>
          </a:xfrm>
          <a:prstGeom prst="rect">
            <a:avLst/>
          </a:prstGeom>
        </p:spPr>
      </p:pic>
      <p:pic>
        <p:nvPicPr>
          <p:cNvPr id="6" name="Picture 5"/>
          <p:cNvPicPr>
            <a:picLocks noChangeAspect="1"/>
          </p:cNvPicPr>
          <p:nvPr/>
        </p:nvPicPr>
        <p:blipFill>
          <a:blip r:embed="rId2"/>
          <a:stretch>
            <a:fillRect/>
          </a:stretch>
        </p:blipFill>
        <p:spPr>
          <a:xfrm>
            <a:off x="772323" y="4044244"/>
            <a:ext cx="540185" cy="755337"/>
          </a:xfrm>
          <a:prstGeom prst="rect">
            <a:avLst/>
          </a:prstGeom>
        </p:spPr>
      </p:pic>
      <p:pic>
        <p:nvPicPr>
          <p:cNvPr id="7" name="Picture 6"/>
          <p:cNvPicPr>
            <a:picLocks noChangeAspect="1"/>
          </p:cNvPicPr>
          <p:nvPr/>
        </p:nvPicPr>
        <p:blipFill>
          <a:blip r:embed="rId2"/>
          <a:stretch>
            <a:fillRect/>
          </a:stretch>
        </p:blipFill>
        <p:spPr>
          <a:xfrm>
            <a:off x="502231" y="2092664"/>
            <a:ext cx="656766" cy="918352"/>
          </a:xfrm>
          <a:prstGeom prst="rect">
            <a:avLst/>
          </a:prstGeom>
        </p:spPr>
      </p:pic>
      <p:pic>
        <p:nvPicPr>
          <p:cNvPr id="9" name="Picture 8"/>
          <p:cNvPicPr>
            <a:picLocks noChangeAspect="1"/>
          </p:cNvPicPr>
          <p:nvPr/>
        </p:nvPicPr>
        <p:blipFill>
          <a:blip r:embed="rId2"/>
          <a:stretch>
            <a:fillRect/>
          </a:stretch>
        </p:blipFill>
        <p:spPr>
          <a:xfrm>
            <a:off x="4408198" y="4565350"/>
            <a:ext cx="550235" cy="769390"/>
          </a:xfrm>
          <a:prstGeom prst="rect">
            <a:avLst/>
          </a:prstGeom>
        </p:spPr>
      </p:pic>
      <p:pic>
        <p:nvPicPr>
          <p:cNvPr id="10" name="Picture 9"/>
          <p:cNvPicPr>
            <a:picLocks noChangeAspect="1"/>
          </p:cNvPicPr>
          <p:nvPr/>
        </p:nvPicPr>
        <p:blipFill rotWithShape="1">
          <a:blip r:embed="rId3"/>
          <a:srcRect l="6904" t="14918" r="41323" b="13921"/>
          <a:stretch/>
        </p:blipFill>
        <p:spPr>
          <a:xfrm>
            <a:off x="2215461" y="5671465"/>
            <a:ext cx="717606" cy="555436"/>
          </a:xfrm>
          <a:prstGeom prst="rect">
            <a:avLst/>
          </a:prstGeom>
        </p:spPr>
      </p:pic>
      <p:pic>
        <p:nvPicPr>
          <p:cNvPr id="11" name="Picture 10"/>
          <p:cNvPicPr>
            <a:picLocks noChangeAspect="1"/>
          </p:cNvPicPr>
          <p:nvPr/>
        </p:nvPicPr>
        <p:blipFill rotWithShape="1">
          <a:blip r:embed="rId3"/>
          <a:srcRect l="6904" t="14918" r="41323" b="13921"/>
          <a:stretch/>
        </p:blipFill>
        <p:spPr>
          <a:xfrm>
            <a:off x="4958433" y="1757996"/>
            <a:ext cx="717606" cy="555436"/>
          </a:xfrm>
          <a:prstGeom prst="rect">
            <a:avLst/>
          </a:prstGeom>
        </p:spPr>
      </p:pic>
      <p:pic>
        <p:nvPicPr>
          <p:cNvPr id="12" name="Picture 11"/>
          <p:cNvPicPr>
            <a:picLocks noChangeAspect="1"/>
          </p:cNvPicPr>
          <p:nvPr/>
        </p:nvPicPr>
        <p:blipFill rotWithShape="1">
          <a:blip r:embed="rId3"/>
          <a:srcRect l="6904" t="14918" r="41323" b="13921"/>
          <a:stretch/>
        </p:blipFill>
        <p:spPr>
          <a:xfrm>
            <a:off x="7822100" y="3213492"/>
            <a:ext cx="717606" cy="555436"/>
          </a:xfrm>
          <a:prstGeom prst="rect">
            <a:avLst/>
          </a:prstGeom>
        </p:spPr>
      </p:pic>
    </p:spTree>
    <p:extLst>
      <p:ext uri="{BB962C8B-B14F-4D97-AF65-F5344CB8AC3E}">
        <p14:creationId xmlns:p14="http://schemas.microsoft.com/office/powerpoint/2010/main" val="4076330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9</a:t>
            </a:r>
            <a:br>
              <a:rPr lang="en-US" dirty="0"/>
            </a:br>
            <a:r>
              <a:rPr lang="en-US" sz="1600" i="1" dirty="0"/>
              <a:t>“Sometimes you’re the windshield: sometimes you’re the bug.” – Mark </a:t>
            </a:r>
            <a:r>
              <a:rPr lang="en-US" sz="1600" i="1" dirty="0" err="1"/>
              <a:t>Knopfler</a:t>
            </a:r>
            <a:endParaRPr lang="en-US" sz="1600" dirty="0"/>
          </a:p>
        </p:txBody>
      </p:sp>
      <p:sp>
        <p:nvSpPr>
          <p:cNvPr id="3" name="Content Placeholder 2"/>
          <p:cNvSpPr>
            <a:spLocks noGrp="1"/>
          </p:cNvSpPr>
          <p:nvPr>
            <p:ph idx="1"/>
          </p:nvPr>
        </p:nvSpPr>
        <p:spPr/>
        <p:txBody>
          <a:bodyPr>
            <a:normAutofit fontScale="92500"/>
          </a:bodyPr>
          <a:lstStyle/>
          <a:p>
            <a:r>
              <a:rPr lang="en-US" dirty="0" smtClean="0"/>
              <a:t>Lena hears her grandfather yelling downstairs.</a:t>
            </a:r>
          </a:p>
          <a:p>
            <a:r>
              <a:rPr lang="en-US" dirty="0" smtClean="0"/>
              <a:t>She rushes there only to follow her grandparents who are headed to </a:t>
            </a:r>
            <a:r>
              <a:rPr lang="en-US" dirty="0" err="1" smtClean="0"/>
              <a:t>Kostos’s</a:t>
            </a:r>
            <a:r>
              <a:rPr lang="en-US" dirty="0" smtClean="0"/>
              <a:t> grandfather’s house.</a:t>
            </a:r>
          </a:p>
          <a:p>
            <a:r>
              <a:rPr lang="en-US" dirty="0" smtClean="0"/>
              <a:t>Both grandfather’s begin yelling at each other until Lena’s grandfather punches </a:t>
            </a:r>
            <a:r>
              <a:rPr lang="en-US" dirty="0" err="1" smtClean="0"/>
              <a:t>Kostos’s</a:t>
            </a:r>
            <a:r>
              <a:rPr lang="en-US" dirty="0" smtClean="0"/>
              <a:t> grandfather in the face.</a:t>
            </a:r>
          </a:p>
          <a:p>
            <a:r>
              <a:rPr lang="en-US" dirty="0" smtClean="0"/>
              <a:t>Kostos breaks up the fight and Lena is mortified.</a:t>
            </a:r>
            <a:endParaRPr lang="en-US" dirty="0"/>
          </a:p>
        </p:txBody>
      </p:sp>
      <p:pic>
        <p:nvPicPr>
          <p:cNvPr id="4" name="Picture 3"/>
          <p:cNvPicPr>
            <a:picLocks noChangeAspect="1"/>
          </p:cNvPicPr>
          <p:nvPr/>
        </p:nvPicPr>
        <p:blipFill>
          <a:blip r:embed="rId2"/>
          <a:stretch>
            <a:fillRect/>
          </a:stretch>
        </p:blipFill>
        <p:spPr>
          <a:xfrm>
            <a:off x="5601820" y="5375130"/>
            <a:ext cx="686248" cy="914998"/>
          </a:xfrm>
          <a:prstGeom prst="rect">
            <a:avLst/>
          </a:prstGeom>
        </p:spPr>
      </p:pic>
      <p:pic>
        <p:nvPicPr>
          <p:cNvPr id="6" name="Picture 5"/>
          <p:cNvPicPr>
            <a:picLocks noChangeAspect="1"/>
          </p:cNvPicPr>
          <p:nvPr/>
        </p:nvPicPr>
        <p:blipFill>
          <a:blip r:embed="rId2"/>
          <a:stretch>
            <a:fillRect/>
          </a:stretch>
        </p:blipFill>
        <p:spPr>
          <a:xfrm>
            <a:off x="549376" y="2191742"/>
            <a:ext cx="494116" cy="658822"/>
          </a:xfrm>
          <a:prstGeom prst="rect">
            <a:avLst/>
          </a:prstGeom>
        </p:spPr>
      </p:pic>
      <p:pic>
        <p:nvPicPr>
          <p:cNvPr id="7" name="Picture 6"/>
          <p:cNvPicPr>
            <a:picLocks noChangeAspect="1"/>
          </p:cNvPicPr>
          <p:nvPr/>
        </p:nvPicPr>
        <p:blipFill rotWithShape="1">
          <a:blip r:embed="rId3"/>
          <a:srcRect l="31451" r="27169"/>
          <a:stretch/>
        </p:blipFill>
        <p:spPr>
          <a:xfrm>
            <a:off x="549376" y="4598392"/>
            <a:ext cx="602790" cy="921806"/>
          </a:xfrm>
          <a:prstGeom prst="rect">
            <a:avLst/>
          </a:prstGeom>
        </p:spPr>
      </p:pic>
      <p:pic>
        <p:nvPicPr>
          <p:cNvPr id="9" name="Picture 8"/>
          <p:cNvPicPr>
            <a:picLocks noChangeAspect="1"/>
          </p:cNvPicPr>
          <p:nvPr/>
        </p:nvPicPr>
        <p:blipFill rotWithShape="1">
          <a:blip r:embed="rId3"/>
          <a:srcRect l="31451" r="27169"/>
          <a:stretch/>
        </p:blipFill>
        <p:spPr>
          <a:xfrm>
            <a:off x="7379916" y="2850564"/>
            <a:ext cx="725272" cy="1109109"/>
          </a:xfrm>
          <a:prstGeom prst="rect">
            <a:avLst/>
          </a:prstGeom>
        </p:spPr>
      </p:pic>
    </p:spTree>
    <p:extLst>
      <p:ext uri="{BB962C8B-B14F-4D97-AF65-F5344CB8AC3E}">
        <p14:creationId xmlns:p14="http://schemas.microsoft.com/office/powerpoint/2010/main" val="3077676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72204"/>
            <a:ext cx="7024744" cy="1143000"/>
          </a:xfrm>
        </p:spPr>
        <p:txBody>
          <a:bodyPr>
            <a:normAutofit fontScale="90000"/>
          </a:bodyPr>
          <a:lstStyle/>
          <a:p>
            <a:r>
              <a:rPr lang="en-US" dirty="0"/>
              <a:t>Chapter </a:t>
            </a:r>
            <a:r>
              <a:rPr lang="en-US" dirty="0" smtClean="0"/>
              <a:t>10</a:t>
            </a:r>
            <a:r>
              <a:rPr lang="en-US" dirty="0"/>
              <a:t/>
            </a:r>
            <a:br>
              <a:rPr lang="en-US" dirty="0"/>
            </a:br>
            <a:r>
              <a:rPr lang="en-US" sz="1600" i="1" dirty="0" smtClean="0"/>
              <a:t>“If you feel like you’re under control, you’re just not going fast enough.” – Mario Andretti</a:t>
            </a:r>
            <a:endParaRPr lang="en-US" sz="1600" dirty="0"/>
          </a:p>
        </p:txBody>
      </p:sp>
      <p:sp>
        <p:nvSpPr>
          <p:cNvPr id="5" name="Content Placeholder 4"/>
          <p:cNvSpPr>
            <a:spLocks noGrp="1"/>
          </p:cNvSpPr>
          <p:nvPr>
            <p:ph idx="1"/>
          </p:nvPr>
        </p:nvSpPr>
        <p:spPr>
          <a:xfrm>
            <a:off x="1125432" y="2323652"/>
            <a:ext cx="6777317" cy="3508977"/>
          </a:xfrm>
        </p:spPr>
        <p:txBody>
          <a:bodyPr>
            <a:normAutofit fontScale="85000" lnSpcReduction="10000"/>
          </a:bodyPr>
          <a:lstStyle/>
          <a:p>
            <a:r>
              <a:rPr lang="en-US" dirty="0" smtClean="0"/>
              <a:t>Carmen and her dad are on their way to play tennis.</a:t>
            </a:r>
          </a:p>
          <a:p>
            <a:r>
              <a:rPr lang="en-US" dirty="0" smtClean="0"/>
              <a:t>They talk about the wedding in the car and her dad gives Carmen some background information on Lydia’s life and her first husband.</a:t>
            </a:r>
          </a:p>
          <a:p>
            <a:r>
              <a:rPr lang="en-US" dirty="0" smtClean="0"/>
              <a:t>He was an alcoholic and after hearing that, she feels bad. She promised herself she would be nicer to them all.</a:t>
            </a:r>
          </a:p>
          <a:p>
            <a:r>
              <a:rPr lang="en-US" dirty="0" smtClean="0"/>
              <a:t>Her dad asks if they can go and see Paul’s soccer game and Carmen starts to feel upset again.</a:t>
            </a:r>
            <a:endParaRPr lang="en-US" dirty="0"/>
          </a:p>
        </p:txBody>
      </p:sp>
      <p:pic>
        <p:nvPicPr>
          <p:cNvPr id="6" name="Picture 5"/>
          <p:cNvPicPr>
            <a:picLocks noChangeAspect="1"/>
          </p:cNvPicPr>
          <p:nvPr/>
        </p:nvPicPr>
        <p:blipFill rotWithShape="1">
          <a:blip r:embed="rId2"/>
          <a:srcRect r="11239" b="8646"/>
          <a:stretch/>
        </p:blipFill>
        <p:spPr>
          <a:xfrm>
            <a:off x="1600091" y="1515204"/>
            <a:ext cx="735201" cy="851270"/>
          </a:xfrm>
          <a:prstGeom prst="rect">
            <a:avLst/>
          </a:prstGeom>
        </p:spPr>
      </p:pic>
      <p:pic>
        <p:nvPicPr>
          <p:cNvPr id="7" name="Picture 6"/>
          <p:cNvPicPr>
            <a:picLocks noChangeAspect="1"/>
          </p:cNvPicPr>
          <p:nvPr/>
        </p:nvPicPr>
        <p:blipFill rotWithShape="1">
          <a:blip r:embed="rId2"/>
          <a:srcRect r="11239" b="8646"/>
          <a:stretch/>
        </p:blipFill>
        <p:spPr>
          <a:xfrm>
            <a:off x="482420" y="2937556"/>
            <a:ext cx="735201" cy="851270"/>
          </a:xfrm>
          <a:prstGeom prst="rect">
            <a:avLst/>
          </a:prstGeom>
        </p:spPr>
      </p:pic>
      <p:pic>
        <p:nvPicPr>
          <p:cNvPr id="8" name="Picture 7"/>
          <p:cNvPicPr>
            <a:picLocks noChangeAspect="1"/>
          </p:cNvPicPr>
          <p:nvPr/>
        </p:nvPicPr>
        <p:blipFill rotWithShape="1">
          <a:blip r:embed="rId2"/>
          <a:srcRect r="11239" b="8646"/>
          <a:stretch/>
        </p:blipFill>
        <p:spPr>
          <a:xfrm>
            <a:off x="3135230" y="5293114"/>
            <a:ext cx="735201" cy="851270"/>
          </a:xfrm>
          <a:prstGeom prst="rect">
            <a:avLst/>
          </a:prstGeom>
        </p:spPr>
      </p:pic>
    </p:spTree>
    <p:extLst>
      <p:ext uri="{BB962C8B-B14F-4D97-AF65-F5344CB8AC3E}">
        <p14:creationId xmlns:p14="http://schemas.microsoft.com/office/powerpoint/2010/main" val="1618335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251333"/>
            <a:ext cx="7024744" cy="1143000"/>
          </a:xfrm>
        </p:spPr>
        <p:txBody>
          <a:bodyPr>
            <a:normAutofit fontScale="90000"/>
          </a:bodyPr>
          <a:lstStyle/>
          <a:p>
            <a:r>
              <a:rPr lang="en-US" dirty="0"/>
              <a:t>Chapter 10</a:t>
            </a:r>
            <a:br>
              <a:rPr lang="en-US" dirty="0"/>
            </a:br>
            <a:r>
              <a:rPr lang="en-US" sz="1600" i="1" dirty="0"/>
              <a:t>“If you feel like you’re under control, you’re just not going fast enough.” – Mario Andretti</a:t>
            </a:r>
            <a:endParaRPr lang="en-US" sz="1600" dirty="0"/>
          </a:p>
        </p:txBody>
      </p:sp>
      <p:sp>
        <p:nvSpPr>
          <p:cNvPr id="3" name="Content Placeholder 2"/>
          <p:cNvSpPr>
            <a:spLocks noGrp="1"/>
          </p:cNvSpPr>
          <p:nvPr>
            <p:ph idx="1"/>
          </p:nvPr>
        </p:nvSpPr>
        <p:spPr/>
        <p:txBody>
          <a:bodyPr/>
          <a:lstStyle/>
          <a:p>
            <a:r>
              <a:rPr lang="en-US" dirty="0" smtClean="0"/>
              <a:t>Bridget is not able to sleep so she goes swimming instead.</a:t>
            </a:r>
          </a:p>
          <a:p>
            <a:r>
              <a:rPr lang="en-US" dirty="0" smtClean="0"/>
              <a:t>She decides that she is going to show off her skills a bit at the scrimmage. </a:t>
            </a:r>
          </a:p>
          <a:p>
            <a:r>
              <a:rPr lang="en-US" dirty="0" smtClean="0"/>
              <a:t>She was doing well but was hogging the ball and not playing like a team player so her coach took her out.</a:t>
            </a:r>
            <a:endParaRPr lang="en-US" dirty="0"/>
          </a:p>
        </p:txBody>
      </p:sp>
      <p:pic>
        <p:nvPicPr>
          <p:cNvPr id="4" name="Picture 3"/>
          <p:cNvPicPr>
            <a:picLocks noChangeAspect="1"/>
          </p:cNvPicPr>
          <p:nvPr/>
        </p:nvPicPr>
        <p:blipFill>
          <a:blip r:embed="rId2"/>
          <a:stretch>
            <a:fillRect/>
          </a:stretch>
        </p:blipFill>
        <p:spPr>
          <a:xfrm>
            <a:off x="1557209" y="1394333"/>
            <a:ext cx="656766" cy="918352"/>
          </a:xfrm>
          <a:prstGeom prst="rect">
            <a:avLst/>
          </a:prstGeom>
        </p:spPr>
      </p:pic>
    </p:spTree>
    <p:extLst>
      <p:ext uri="{BB962C8B-B14F-4D97-AF65-F5344CB8AC3E}">
        <p14:creationId xmlns:p14="http://schemas.microsoft.com/office/powerpoint/2010/main" val="2860531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23024"/>
            <a:ext cx="7024744" cy="1143000"/>
          </a:xfrm>
        </p:spPr>
        <p:txBody>
          <a:bodyPr>
            <a:normAutofit fontScale="90000"/>
          </a:bodyPr>
          <a:lstStyle/>
          <a:p>
            <a:r>
              <a:rPr lang="en-US" dirty="0"/>
              <a:t>Chapter 10</a:t>
            </a:r>
            <a:br>
              <a:rPr lang="en-US" dirty="0"/>
            </a:br>
            <a:r>
              <a:rPr lang="en-US" sz="1600" i="1" dirty="0"/>
              <a:t>“If you feel like you’re under control, you’re just not going fast enough.” – Mario Andretti</a:t>
            </a:r>
            <a:endParaRPr lang="en-US" sz="1600" dirty="0"/>
          </a:p>
        </p:txBody>
      </p:sp>
      <p:sp>
        <p:nvSpPr>
          <p:cNvPr id="3" name="Content Placeholder 2"/>
          <p:cNvSpPr>
            <a:spLocks noGrp="1"/>
          </p:cNvSpPr>
          <p:nvPr>
            <p:ph idx="1"/>
          </p:nvPr>
        </p:nvSpPr>
        <p:spPr/>
        <p:txBody>
          <a:bodyPr>
            <a:normAutofit fontScale="85000" lnSpcReduction="20000"/>
          </a:bodyPr>
          <a:lstStyle/>
          <a:p>
            <a:r>
              <a:rPr lang="en-US" dirty="0" smtClean="0"/>
              <a:t>Carmen writes to Tibby about some of the wedding preparations and how that is all they talk about.</a:t>
            </a:r>
          </a:p>
          <a:p>
            <a:r>
              <a:rPr lang="en-US" dirty="0" smtClean="0"/>
              <a:t>When they are watching Paul play soccer, she sees how her dad acts so proud of Paul and it makes her jealous.</a:t>
            </a:r>
          </a:p>
          <a:p>
            <a:r>
              <a:rPr lang="en-US" dirty="0" smtClean="0"/>
              <a:t>Lydia shows up to the game upset because the reception hall overbooked so now they don’t have a place to have the wedding. </a:t>
            </a:r>
          </a:p>
          <a:p>
            <a:r>
              <a:rPr lang="en-US" dirty="0" smtClean="0"/>
              <a:t>Carmen’s dad cancels their tennis plans and tells her that Paul will drive her home.</a:t>
            </a:r>
          </a:p>
          <a:p>
            <a:r>
              <a:rPr lang="en-US" dirty="0" smtClean="0"/>
              <a:t>He does, but before that, he offers to go and play tennis with her which they did. </a:t>
            </a:r>
            <a:endParaRPr lang="en-US" dirty="0"/>
          </a:p>
        </p:txBody>
      </p:sp>
      <p:pic>
        <p:nvPicPr>
          <p:cNvPr id="4" name="Picture 3"/>
          <p:cNvPicPr>
            <a:picLocks noChangeAspect="1"/>
          </p:cNvPicPr>
          <p:nvPr/>
        </p:nvPicPr>
        <p:blipFill rotWithShape="1">
          <a:blip r:embed="rId2"/>
          <a:srcRect r="11239" b="8646"/>
          <a:stretch/>
        </p:blipFill>
        <p:spPr>
          <a:xfrm>
            <a:off x="1600091" y="1515204"/>
            <a:ext cx="735201" cy="851270"/>
          </a:xfrm>
          <a:prstGeom prst="rect">
            <a:avLst/>
          </a:prstGeom>
        </p:spPr>
      </p:pic>
      <p:pic>
        <p:nvPicPr>
          <p:cNvPr id="5" name="Picture 4"/>
          <p:cNvPicPr>
            <a:picLocks noChangeAspect="1"/>
          </p:cNvPicPr>
          <p:nvPr/>
        </p:nvPicPr>
        <p:blipFill rotWithShape="1">
          <a:blip r:embed="rId3"/>
          <a:srcRect r="31644"/>
          <a:stretch/>
        </p:blipFill>
        <p:spPr>
          <a:xfrm>
            <a:off x="3580917" y="1515204"/>
            <a:ext cx="678959" cy="795400"/>
          </a:xfrm>
          <a:prstGeom prst="rect">
            <a:avLst/>
          </a:prstGeom>
        </p:spPr>
      </p:pic>
    </p:spTree>
    <p:extLst>
      <p:ext uri="{BB962C8B-B14F-4D97-AF65-F5344CB8AC3E}">
        <p14:creationId xmlns:p14="http://schemas.microsoft.com/office/powerpoint/2010/main" val="122805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416" y="250651"/>
            <a:ext cx="7024744" cy="1143000"/>
          </a:xfrm>
        </p:spPr>
        <p:txBody>
          <a:bodyPr/>
          <a:lstStyle/>
          <a:p>
            <a:r>
              <a:rPr lang="en-US" dirty="0" smtClean="0"/>
              <a:t>Character Information</a:t>
            </a:r>
            <a:endParaRPr lang="en-US" dirty="0"/>
          </a:p>
        </p:txBody>
      </p:sp>
      <p:sp>
        <p:nvSpPr>
          <p:cNvPr id="3" name="Content Placeholder 2"/>
          <p:cNvSpPr>
            <a:spLocks noGrp="1"/>
          </p:cNvSpPr>
          <p:nvPr>
            <p:ph sz="quarter" idx="13"/>
          </p:nvPr>
        </p:nvSpPr>
        <p:spPr>
          <a:xfrm>
            <a:off x="670310" y="1526967"/>
            <a:ext cx="3791962" cy="4412789"/>
          </a:xfrm>
        </p:spPr>
        <p:txBody>
          <a:bodyPr>
            <a:normAutofit fontScale="70000" lnSpcReduction="20000"/>
          </a:bodyPr>
          <a:lstStyle/>
          <a:p>
            <a:r>
              <a:rPr lang="en-US" dirty="0" smtClean="0"/>
              <a:t>Carmen – brown hair, brown eyes; going to visit her dad for the summer; her parents are divorced and she learns her dad is about to get remarried</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Tibby – brown hair with some blue, brown eyes; staying home to work at </a:t>
            </a:r>
            <a:r>
              <a:rPr lang="en-US" dirty="0" err="1" smtClean="0"/>
              <a:t>Wallman’s</a:t>
            </a:r>
            <a:r>
              <a:rPr lang="en-US" dirty="0" smtClean="0"/>
              <a:t>; she will meet people this summer who will change her perspective on how precious life really is</a:t>
            </a:r>
          </a:p>
        </p:txBody>
      </p:sp>
      <p:sp>
        <p:nvSpPr>
          <p:cNvPr id="4" name="Content Placeholder 3"/>
          <p:cNvSpPr>
            <a:spLocks noGrp="1"/>
          </p:cNvSpPr>
          <p:nvPr>
            <p:ph sz="quarter" idx="14"/>
          </p:nvPr>
        </p:nvSpPr>
        <p:spPr>
          <a:xfrm>
            <a:off x="4944445" y="1475294"/>
            <a:ext cx="3663165" cy="4798394"/>
          </a:xfrm>
        </p:spPr>
        <p:txBody>
          <a:bodyPr>
            <a:normAutofit fontScale="70000" lnSpcReduction="20000"/>
          </a:bodyPr>
          <a:lstStyle/>
          <a:p>
            <a:r>
              <a:rPr lang="en-US" dirty="0"/>
              <a:t>Lena – </a:t>
            </a:r>
            <a:r>
              <a:rPr lang="en-US" dirty="0" smtClean="0"/>
              <a:t>brown hair, hazel eyes; going </a:t>
            </a:r>
            <a:r>
              <a:rPr lang="en-US" dirty="0"/>
              <a:t>to Greece to visit her grandparents; she will learn what it is like to fall in love for the first </a:t>
            </a:r>
            <a:r>
              <a:rPr lang="en-US" dirty="0" smtClean="0"/>
              <a:t>time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a:t>Bridget – </a:t>
            </a:r>
            <a:r>
              <a:rPr lang="en-US" dirty="0" smtClean="0"/>
              <a:t>blonde hair, blue eyes; going </a:t>
            </a:r>
            <a:r>
              <a:rPr lang="en-US" dirty="0"/>
              <a:t>to soccer camp; she brings the girls together even after a summer of crazy adventures for them all which proves how close they all remain</a:t>
            </a:r>
          </a:p>
          <a:p>
            <a:endParaRPr lang="en-US" dirty="0"/>
          </a:p>
        </p:txBody>
      </p:sp>
      <p:pic>
        <p:nvPicPr>
          <p:cNvPr id="5" name="Picture 4"/>
          <p:cNvPicPr>
            <a:picLocks noChangeAspect="1"/>
          </p:cNvPicPr>
          <p:nvPr/>
        </p:nvPicPr>
        <p:blipFill rotWithShape="1">
          <a:blip r:embed="rId2"/>
          <a:srcRect r="31644"/>
          <a:stretch/>
        </p:blipFill>
        <p:spPr>
          <a:xfrm>
            <a:off x="3800650" y="5123064"/>
            <a:ext cx="1143795" cy="1339954"/>
          </a:xfrm>
          <a:prstGeom prst="rect">
            <a:avLst/>
          </a:prstGeom>
        </p:spPr>
      </p:pic>
      <p:pic>
        <p:nvPicPr>
          <p:cNvPr id="6" name="Picture 5"/>
          <p:cNvPicPr>
            <a:picLocks noChangeAspect="1"/>
          </p:cNvPicPr>
          <p:nvPr/>
        </p:nvPicPr>
        <p:blipFill rotWithShape="1">
          <a:blip r:embed="rId3"/>
          <a:srcRect r="11239" b="8646"/>
          <a:stretch/>
        </p:blipFill>
        <p:spPr>
          <a:xfrm>
            <a:off x="2294545" y="2658426"/>
            <a:ext cx="1187381" cy="1374835"/>
          </a:xfrm>
          <a:prstGeom prst="rect">
            <a:avLst/>
          </a:prstGeom>
        </p:spPr>
      </p:pic>
      <p:pic>
        <p:nvPicPr>
          <p:cNvPr id="7" name="Picture 6"/>
          <p:cNvPicPr>
            <a:picLocks noChangeAspect="1"/>
          </p:cNvPicPr>
          <p:nvPr/>
        </p:nvPicPr>
        <p:blipFill>
          <a:blip r:embed="rId4"/>
          <a:stretch>
            <a:fillRect/>
          </a:stretch>
        </p:blipFill>
        <p:spPr>
          <a:xfrm>
            <a:off x="7515788" y="2404167"/>
            <a:ext cx="1102743" cy="1470324"/>
          </a:xfrm>
          <a:prstGeom prst="rect">
            <a:avLst/>
          </a:prstGeom>
        </p:spPr>
      </p:pic>
      <p:pic>
        <p:nvPicPr>
          <p:cNvPr id="8" name="Picture 7"/>
          <p:cNvPicPr>
            <a:picLocks noChangeAspect="1"/>
          </p:cNvPicPr>
          <p:nvPr/>
        </p:nvPicPr>
        <p:blipFill>
          <a:blip r:embed="rId5"/>
          <a:stretch>
            <a:fillRect/>
          </a:stretch>
        </p:blipFill>
        <p:spPr>
          <a:xfrm>
            <a:off x="5238854" y="3018895"/>
            <a:ext cx="935108" cy="1479600"/>
          </a:xfrm>
          <a:prstGeom prst="rect">
            <a:avLst/>
          </a:prstGeom>
        </p:spPr>
      </p:pic>
    </p:spTree>
    <p:extLst>
      <p:ext uri="{BB962C8B-B14F-4D97-AF65-F5344CB8AC3E}">
        <p14:creationId xmlns:p14="http://schemas.microsoft.com/office/powerpoint/2010/main" val="300873863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a:t>
            </a:r>
            <a:r>
              <a:rPr lang="en-US" dirty="0" smtClean="0"/>
              <a:t>11</a:t>
            </a:r>
            <a:r>
              <a:rPr lang="en-US" dirty="0"/>
              <a:t/>
            </a:r>
            <a:br>
              <a:rPr lang="en-US" dirty="0"/>
            </a:br>
            <a:r>
              <a:rPr lang="en-US" sz="1600" i="1" dirty="0" smtClean="0"/>
              <a:t>“The problem is not the problem. The problem is your attitude about the problem. Got that?” – Coach </a:t>
            </a:r>
            <a:r>
              <a:rPr lang="en-US" sz="1600" i="1" dirty="0" err="1" smtClean="0"/>
              <a:t>Brevin</a:t>
            </a:r>
            <a:endParaRPr lang="en-US" sz="1600" dirty="0"/>
          </a:p>
        </p:txBody>
      </p:sp>
      <p:sp>
        <p:nvSpPr>
          <p:cNvPr id="5" name="Content Placeholder 4"/>
          <p:cNvSpPr>
            <a:spLocks noGrp="1"/>
          </p:cNvSpPr>
          <p:nvPr>
            <p:ph idx="1"/>
          </p:nvPr>
        </p:nvSpPr>
        <p:spPr/>
        <p:txBody>
          <a:bodyPr>
            <a:normAutofit lnSpcReduction="10000"/>
          </a:bodyPr>
          <a:lstStyle/>
          <a:p>
            <a:r>
              <a:rPr lang="en-US" dirty="0" smtClean="0"/>
              <a:t>Lena’s grandfather had to get four stitches on his cheek while </a:t>
            </a:r>
            <a:r>
              <a:rPr lang="en-US" dirty="0" err="1" smtClean="0"/>
              <a:t>Kostos’s</a:t>
            </a:r>
            <a:r>
              <a:rPr lang="en-US" dirty="0" smtClean="0"/>
              <a:t> grandfather just complained of his nose hurting. </a:t>
            </a:r>
          </a:p>
          <a:p>
            <a:r>
              <a:rPr lang="en-US" dirty="0" smtClean="0"/>
              <a:t>There was a drop of blood left on the pants.</a:t>
            </a:r>
          </a:p>
          <a:p>
            <a:r>
              <a:rPr lang="en-US" dirty="0" smtClean="0"/>
              <a:t>She says to herself how she will clear things up with what actually happened later.</a:t>
            </a:r>
            <a:endParaRPr lang="en-US" dirty="0"/>
          </a:p>
        </p:txBody>
      </p:sp>
    </p:spTree>
    <p:extLst>
      <p:ext uri="{BB962C8B-B14F-4D97-AF65-F5344CB8AC3E}">
        <p14:creationId xmlns:p14="http://schemas.microsoft.com/office/powerpoint/2010/main" val="3958645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23" y="126407"/>
            <a:ext cx="7024744" cy="1143000"/>
          </a:xfrm>
        </p:spPr>
        <p:txBody>
          <a:bodyPr>
            <a:normAutofit fontScale="90000"/>
          </a:bodyPr>
          <a:lstStyle/>
          <a:p>
            <a:r>
              <a:rPr lang="en-US" dirty="0"/>
              <a:t>Chapter 11</a:t>
            </a:r>
            <a:br>
              <a:rPr lang="en-US" dirty="0"/>
            </a:br>
            <a:r>
              <a:rPr lang="en-US" sz="1600" i="1" dirty="0"/>
              <a:t>“The problem is not the problem. The problem is your attitude about the problem. Got that?” – Coach </a:t>
            </a:r>
            <a:r>
              <a:rPr lang="en-US" sz="1600" i="1" dirty="0" err="1"/>
              <a:t>Brevin</a:t>
            </a:r>
            <a:endParaRPr lang="en-US" sz="1600" dirty="0"/>
          </a:p>
        </p:txBody>
      </p:sp>
      <p:sp>
        <p:nvSpPr>
          <p:cNvPr id="3" name="Content Placeholder 2"/>
          <p:cNvSpPr>
            <a:spLocks noGrp="1"/>
          </p:cNvSpPr>
          <p:nvPr>
            <p:ph idx="1"/>
          </p:nvPr>
        </p:nvSpPr>
        <p:spPr/>
        <p:txBody>
          <a:bodyPr/>
          <a:lstStyle/>
          <a:p>
            <a:r>
              <a:rPr lang="en-US" dirty="0" smtClean="0"/>
              <a:t>Bridget writes to Lena how she played too hard and needs to calm down.</a:t>
            </a:r>
          </a:p>
          <a:p>
            <a:r>
              <a:rPr lang="en-US" dirty="0" smtClean="0"/>
              <a:t>She also explains how much she wants Eric, jokingly saying how Lena may be mature enough to handle her hormones but others, like herself, are unable to do so.</a:t>
            </a:r>
            <a:endParaRPr lang="en-US" dirty="0"/>
          </a:p>
        </p:txBody>
      </p:sp>
      <p:pic>
        <p:nvPicPr>
          <p:cNvPr id="4" name="Picture 3"/>
          <p:cNvPicPr>
            <a:picLocks noChangeAspect="1"/>
          </p:cNvPicPr>
          <p:nvPr/>
        </p:nvPicPr>
        <p:blipFill>
          <a:blip r:embed="rId2"/>
          <a:stretch>
            <a:fillRect/>
          </a:stretch>
        </p:blipFill>
        <p:spPr>
          <a:xfrm>
            <a:off x="4001101" y="1664830"/>
            <a:ext cx="494116" cy="658822"/>
          </a:xfrm>
          <a:prstGeom prst="rect">
            <a:avLst/>
          </a:prstGeom>
        </p:spPr>
      </p:pic>
      <p:pic>
        <p:nvPicPr>
          <p:cNvPr id="5" name="Picture 4"/>
          <p:cNvPicPr>
            <a:picLocks noChangeAspect="1"/>
          </p:cNvPicPr>
          <p:nvPr/>
        </p:nvPicPr>
        <p:blipFill>
          <a:blip r:embed="rId3"/>
          <a:stretch>
            <a:fillRect/>
          </a:stretch>
        </p:blipFill>
        <p:spPr>
          <a:xfrm>
            <a:off x="1659634" y="1405300"/>
            <a:ext cx="656766" cy="918352"/>
          </a:xfrm>
          <a:prstGeom prst="rect">
            <a:avLst/>
          </a:prstGeom>
        </p:spPr>
      </p:pic>
      <p:pic>
        <p:nvPicPr>
          <p:cNvPr id="6" name="Picture 5"/>
          <p:cNvPicPr>
            <a:picLocks noChangeAspect="1"/>
          </p:cNvPicPr>
          <p:nvPr/>
        </p:nvPicPr>
        <p:blipFill>
          <a:blip r:embed="rId2"/>
          <a:stretch>
            <a:fillRect/>
          </a:stretch>
        </p:blipFill>
        <p:spPr>
          <a:xfrm>
            <a:off x="7573751" y="3306848"/>
            <a:ext cx="494116" cy="658822"/>
          </a:xfrm>
          <a:prstGeom prst="rect">
            <a:avLst/>
          </a:prstGeom>
        </p:spPr>
      </p:pic>
      <p:pic>
        <p:nvPicPr>
          <p:cNvPr id="7" name="Picture 6"/>
          <p:cNvPicPr>
            <a:picLocks noChangeAspect="1"/>
          </p:cNvPicPr>
          <p:nvPr/>
        </p:nvPicPr>
        <p:blipFill rotWithShape="1">
          <a:blip r:embed="rId4"/>
          <a:srcRect l="6904" t="14918" r="41323" b="13921"/>
          <a:stretch/>
        </p:blipFill>
        <p:spPr>
          <a:xfrm>
            <a:off x="684320" y="3612913"/>
            <a:ext cx="717606" cy="555436"/>
          </a:xfrm>
          <a:prstGeom prst="rect">
            <a:avLst/>
          </a:prstGeom>
        </p:spPr>
      </p:pic>
    </p:spTree>
    <p:extLst>
      <p:ext uri="{BB962C8B-B14F-4D97-AF65-F5344CB8AC3E}">
        <p14:creationId xmlns:p14="http://schemas.microsoft.com/office/powerpoint/2010/main" val="2041144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72204"/>
            <a:ext cx="7024744" cy="1143000"/>
          </a:xfrm>
        </p:spPr>
        <p:txBody>
          <a:bodyPr>
            <a:normAutofit fontScale="90000"/>
          </a:bodyPr>
          <a:lstStyle/>
          <a:p>
            <a:r>
              <a:rPr lang="en-US" dirty="0"/>
              <a:t>Chapter 11</a:t>
            </a:r>
            <a:br>
              <a:rPr lang="en-US" dirty="0"/>
            </a:br>
            <a:r>
              <a:rPr lang="en-US" sz="1600" i="1" dirty="0"/>
              <a:t>“The problem is not the problem. The problem is your attitude about the problem. Got that?” – Coach </a:t>
            </a:r>
            <a:r>
              <a:rPr lang="en-US" sz="1600" i="1" dirty="0" err="1"/>
              <a:t>Brevin</a:t>
            </a:r>
            <a:endParaRPr lang="en-US" sz="1600" dirty="0"/>
          </a:p>
        </p:txBody>
      </p:sp>
      <p:sp>
        <p:nvSpPr>
          <p:cNvPr id="3" name="Content Placeholder 2"/>
          <p:cNvSpPr>
            <a:spLocks noGrp="1"/>
          </p:cNvSpPr>
          <p:nvPr>
            <p:ph sz="quarter" idx="13"/>
          </p:nvPr>
        </p:nvSpPr>
        <p:spPr/>
        <p:txBody>
          <a:bodyPr>
            <a:normAutofit lnSpcReduction="10000"/>
          </a:bodyPr>
          <a:lstStyle/>
          <a:p>
            <a:r>
              <a:rPr lang="en-US" dirty="0" smtClean="0"/>
              <a:t>Bailey surprises Tibby by coming over.</a:t>
            </a:r>
          </a:p>
          <a:p>
            <a:r>
              <a:rPr lang="en-US" dirty="0" smtClean="0"/>
              <a:t>She came over to tell her that she wants to help with the documentary but Tibby says no because she hasn’t started yet.</a:t>
            </a:r>
          </a:p>
        </p:txBody>
      </p:sp>
      <p:sp>
        <p:nvSpPr>
          <p:cNvPr id="4" name="Content Placeholder 3"/>
          <p:cNvSpPr>
            <a:spLocks noGrp="1"/>
          </p:cNvSpPr>
          <p:nvPr>
            <p:ph sz="quarter" idx="14"/>
          </p:nvPr>
        </p:nvSpPr>
        <p:spPr>
          <a:xfrm>
            <a:off x="4645152" y="2226027"/>
            <a:ext cx="3698446" cy="4039886"/>
          </a:xfrm>
        </p:spPr>
        <p:txBody>
          <a:bodyPr>
            <a:normAutofit fontScale="85000" lnSpcReduction="20000"/>
          </a:bodyPr>
          <a:lstStyle/>
          <a:p>
            <a:r>
              <a:rPr lang="en-US" dirty="0"/>
              <a:t>Bailey holds Mimi, </a:t>
            </a:r>
            <a:r>
              <a:rPr lang="en-US" dirty="0" err="1"/>
              <a:t>Tibby’s</a:t>
            </a:r>
            <a:r>
              <a:rPr lang="en-US" dirty="0"/>
              <a:t> </a:t>
            </a:r>
            <a:r>
              <a:rPr lang="en-US" dirty="0" err="1"/>
              <a:t>guniea</a:t>
            </a:r>
            <a:r>
              <a:rPr lang="en-US" dirty="0"/>
              <a:t> pig, and asks Tibby questions she never even thought about.</a:t>
            </a:r>
          </a:p>
          <a:p>
            <a:r>
              <a:rPr lang="en-US" dirty="0"/>
              <a:t>Then, she makes Tibby feel guilty until she lets her help out with the documentary.</a:t>
            </a:r>
          </a:p>
          <a:p>
            <a:r>
              <a:rPr lang="en-US" dirty="0" smtClean="0"/>
              <a:t>Bailey asks about her younger siblings and mentions that they are really young. They both agree that Tibby was like their experiment child.</a:t>
            </a:r>
            <a:endParaRPr lang="en-US" dirty="0"/>
          </a:p>
          <a:p>
            <a:endParaRPr lang="en-US" dirty="0"/>
          </a:p>
        </p:txBody>
      </p:sp>
      <p:pic>
        <p:nvPicPr>
          <p:cNvPr id="5" name="Picture 4"/>
          <p:cNvPicPr>
            <a:picLocks noChangeAspect="1"/>
          </p:cNvPicPr>
          <p:nvPr/>
        </p:nvPicPr>
        <p:blipFill rotWithShape="1">
          <a:blip r:embed="rId2"/>
          <a:srcRect l="18835" r="26718"/>
          <a:stretch/>
        </p:blipFill>
        <p:spPr>
          <a:xfrm>
            <a:off x="1587588" y="1773822"/>
            <a:ext cx="587604" cy="539610"/>
          </a:xfrm>
          <a:prstGeom prst="rect">
            <a:avLst/>
          </a:prstGeom>
        </p:spPr>
      </p:pic>
      <p:pic>
        <p:nvPicPr>
          <p:cNvPr id="6" name="Picture 5"/>
          <p:cNvPicPr>
            <a:picLocks noChangeAspect="1"/>
          </p:cNvPicPr>
          <p:nvPr/>
        </p:nvPicPr>
        <p:blipFill rotWithShape="1">
          <a:blip r:embed="rId2"/>
          <a:srcRect l="18835" r="26718"/>
          <a:stretch/>
        </p:blipFill>
        <p:spPr>
          <a:xfrm>
            <a:off x="5120015" y="1686417"/>
            <a:ext cx="587604" cy="539610"/>
          </a:xfrm>
          <a:prstGeom prst="rect">
            <a:avLst/>
          </a:prstGeom>
        </p:spPr>
      </p:pic>
      <p:pic>
        <p:nvPicPr>
          <p:cNvPr id="7" name="Picture 6"/>
          <p:cNvPicPr>
            <a:picLocks noChangeAspect="1"/>
          </p:cNvPicPr>
          <p:nvPr/>
        </p:nvPicPr>
        <p:blipFill rotWithShape="1">
          <a:blip r:embed="rId2"/>
          <a:srcRect l="18835" r="26718"/>
          <a:stretch/>
        </p:blipFill>
        <p:spPr>
          <a:xfrm>
            <a:off x="4462272" y="4594794"/>
            <a:ext cx="587604" cy="539610"/>
          </a:xfrm>
          <a:prstGeom prst="rect">
            <a:avLst/>
          </a:prstGeom>
        </p:spPr>
      </p:pic>
      <p:pic>
        <p:nvPicPr>
          <p:cNvPr id="8" name="Picture 7"/>
          <p:cNvPicPr>
            <a:picLocks noChangeAspect="1"/>
          </p:cNvPicPr>
          <p:nvPr/>
        </p:nvPicPr>
        <p:blipFill rotWithShape="1">
          <a:blip r:embed="rId3"/>
          <a:srcRect r="31644"/>
          <a:stretch/>
        </p:blipFill>
        <p:spPr>
          <a:xfrm>
            <a:off x="532609" y="2653737"/>
            <a:ext cx="678959" cy="795400"/>
          </a:xfrm>
          <a:prstGeom prst="rect">
            <a:avLst/>
          </a:prstGeom>
        </p:spPr>
      </p:pic>
      <p:pic>
        <p:nvPicPr>
          <p:cNvPr id="9" name="Picture 8"/>
          <p:cNvPicPr>
            <a:picLocks noChangeAspect="1"/>
          </p:cNvPicPr>
          <p:nvPr/>
        </p:nvPicPr>
        <p:blipFill rotWithShape="1">
          <a:blip r:embed="rId3"/>
          <a:srcRect r="31644"/>
          <a:stretch/>
        </p:blipFill>
        <p:spPr>
          <a:xfrm>
            <a:off x="704010" y="4570872"/>
            <a:ext cx="678959" cy="795400"/>
          </a:xfrm>
          <a:prstGeom prst="rect">
            <a:avLst/>
          </a:prstGeom>
        </p:spPr>
      </p:pic>
      <p:pic>
        <p:nvPicPr>
          <p:cNvPr id="10" name="Picture 9"/>
          <p:cNvPicPr>
            <a:picLocks noChangeAspect="1"/>
          </p:cNvPicPr>
          <p:nvPr/>
        </p:nvPicPr>
        <p:blipFill rotWithShape="1">
          <a:blip r:embed="rId3"/>
          <a:srcRect r="31644"/>
          <a:stretch/>
        </p:blipFill>
        <p:spPr>
          <a:xfrm>
            <a:off x="7882771" y="5611826"/>
            <a:ext cx="678959" cy="795400"/>
          </a:xfrm>
          <a:prstGeom prst="rect">
            <a:avLst/>
          </a:prstGeom>
        </p:spPr>
      </p:pic>
    </p:spTree>
    <p:extLst>
      <p:ext uri="{BB962C8B-B14F-4D97-AF65-F5344CB8AC3E}">
        <p14:creationId xmlns:p14="http://schemas.microsoft.com/office/powerpoint/2010/main" val="1270174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300513"/>
            <a:ext cx="7024744" cy="1143000"/>
          </a:xfrm>
        </p:spPr>
        <p:txBody>
          <a:bodyPr>
            <a:normAutofit fontScale="90000"/>
          </a:bodyPr>
          <a:lstStyle/>
          <a:p>
            <a:r>
              <a:rPr lang="en-US" dirty="0"/>
              <a:t>Chapter 11</a:t>
            </a:r>
            <a:br>
              <a:rPr lang="en-US" dirty="0"/>
            </a:br>
            <a:r>
              <a:rPr lang="en-US" sz="1600" i="1" dirty="0"/>
              <a:t>“The problem is not the problem. The problem is your attitude about the problem. Got that?” – Coach </a:t>
            </a:r>
            <a:r>
              <a:rPr lang="en-US" sz="1600" i="1" dirty="0" err="1"/>
              <a:t>Brevin</a:t>
            </a:r>
            <a:endParaRPr lang="en-US" sz="1600" dirty="0"/>
          </a:p>
        </p:txBody>
      </p:sp>
      <p:sp>
        <p:nvSpPr>
          <p:cNvPr id="5" name="Content Placeholder 4"/>
          <p:cNvSpPr>
            <a:spLocks noGrp="1"/>
          </p:cNvSpPr>
          <p:nvPr>
            <p:ph idx="1"/>
          </p:nvPr>
        </p:nvSpPr>
        <p:spPr/>
        <p:txBody>
          <a:bodyPr/>
          <a:lstStyle/>
          <a:p>
            <a:r>
              <a:rPr lang="en-US" dirty="0" smtClean="0"/>
              <a:t>Lena writes to Tibby filling her in with what happened with Kostos. From him seeing her skinny-dipping, to the fight, and how she has no idea what to do now.</a:t>
            </a:r>
          </a:p>
          <a:p>
            <a:r>
              <a:rPr lang="en-US" dirty="0" smtClean="0"/>
              <a:t>Now it is </a:t>
            </a:r>
            <a:r>
              <a:rPr lang="en-US" dirty="0" err="1" smtClean="0"/>
              <a:t>Tibby’s</a:t>
            </a:r>
            <a:r>
              <a:rPr lang="en-US" dirty="0" smtClean="0"/>
              <a:t> turn to have the pants.</a:t>
            </a:r>
            <a:endParaRPr lang="en-US" dirty="0"/>
          </a:p>
        </p:txBody>
      </p:sp>
      <p:pic>
        <p:nvPicPr>
          <p:cNvPr id="6" name="Picture 5"/>
          <p:cNvPicPr>
            <a:picLocks noChangeAspect="1"/>
          </p:cNvPicPr>
          <p:nvPr/>
        </p:nvPicPr>
        <p:blipFill rotWithShape="1">
          <a:blip r:embed="rId2"/>
          <a:srcRect r="31644"/>
          <a:stretch/>
        </p:blipFill>
        <p:spPr>
          <a:xfrm>
            <a:off x="3580917" y="1607378"/>
            <a:ext cx="678959" cy="795400"/>
          </a:xfrm>
          <a:prstGeom prst="rect">
            <a:avLst/>
          </a:prstGeom>
        </p:spPr>
      </p:pic>
      <p:pic>
        <p:nvPicPr>
          <p:cNvPr id="7" name="Picture 6"/>
          <p:cNvPicPr>
            <a:picLocks noChangeAspect="1"/>
          </p:cNvPicPr>
          <p:nvPr/>
        </p:nvPicPr>
        <p:blipFill rotWithShape="1">
          <a:blip r:embed="rId2"/>
          <a:srcRect r="31644"/>
          <a:stretch/>
        </p:blipFill>
        <p:spPr>
          <a:xfrm>
            <a:off x="2901958" y="4321389"/>
            <a:ext cx="678959" cy="795400"/>
          </a:xfrm>
          <a:prstGeom prst="rect">
            <a:avLst/>
          </a:prstGeom>
        </p:spPr>
      </p:pic>
      <p:pic>
        <p:nvPicPr>
          <p:cNvPr id="8" name="Picture 7"/>
          <p:cNvPicPr>
            <a:picLocks noChangeAspect="1"/>
          </p:cNvPicPr>
          <p:nvPr/>
        </p:nvPicPr>
        <p:blipFill>
          <a:blip r:embed="rId3"/>
          <a:stretch>
            <a:fillRect/>
          </a:stretch>
        </p:blipFill>
        <p:spPr>
          <a:xfrm>
            <a:off x="1495407" y="1460949"/>
            <a:ext cx="674761" cy="899682"/>
          </a:xfrm>
          <a:prstGeom prst="rect">
            <a:avLst/>
          </a:prstGeom>
        </p:spPr>
      </p:pic>
      <p:pic>
        <p:nvPicPr>
          <p:cNvPr id="9" name="Picture 8"/>
          <p:cNvPicPr>
            <a:picLocks noChangeAspect="1"/>
          </p:cNvPicPr>
          <p:nvPr/>
        </p:nvPicPr>
        <p:blipFill rotWithShape="1">
          <a:blip r:embed="rId4"/>
          <a:srcRect l="31451" r="27169"/>
          <a:stretch/>
        </p:blipFill>
        <p:spPr>
          <a:xfrm>
            <a:off x="7820809" y="2481868"/>
            <a:ext cx="725272" cy="1109109"/>
          </a:xfrm>
          <a:prstGeom prst="rect">
            <a:avLst/>
          </a:prstGeom>
        </p:spPr>
      </p:pic>
    </p:spTree>
    <p:extLst>
      <p:ext uri="{BB962C8B-B14F-4D97-AF65-F5344CB8AC3E}">
        <p14:creationId xmlns:p14="http://schemas.microsoft.com/office/powerpoint/2010/main" val="501861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normAutofit fontScale="90000"/>
          </a:bodyPr>
          <a:lstStyle/>
          <a:p>
            <a:r>
              <a:rPr lang="en-US" dirty="0"/>
              <a:t>Chapter 11</a:t>
            </a:r>
            <a:br>
              <a:rPr lang="en-US" dirty="0"/>
            </a:br>
            <a:r>
              <a:rPr lang="en-US" sz="1600" i="1" dirty="0"/>
              <a:t>“The problem is not the problem. The problem is your attitude about the problem. Got that?” – Coach </a:t>
            </a:r>
            <a:r>
              <a:rPr lang="en-US" sz="1600" i="1" dirty="0" err="1"/>
              <a:t>Brevin</a:t>
            </a:r>
            <a:endParaRPr lang="en-US" sz="1600" dirty="0"/>
          </a:p>
        </p:txBody>
      </p:sp>
      <p:sp>
        <p:nvSpPr>
          <p:cNvPr id="3" name="Content Placeholder 2"/>
          <p:cNvSpPr>
            <a:spLocks noGrp="1"/>
          </p:cNvSpPr>
          <p:nvPr>
            <p:ph sz="quarter" idx="13"/>
          </p:nvPr>
        </p:nvSpPr>
        <p:spPr>
          <a:xfrm>
            <a:off x="1042416" y="2313431"/>
            <a:ext cx="3602736" cy="3913897"/>
          </a:xfrm>
        </p:spPr>
        <p:txBody>
          <a:bodyPr>
            <a:normAutofit fontScale="77500" lnSpcReduction="20000"/>
          </a:bodyPr>
          <a:lstStyle/>
          <a:p>
            <a:r>
              <a:rPr lang="en-US" dirty="0" smtClean="0"/>
              <a:t>Carmen was trying to find something to do because everyone was busy. She sees Krista’s homework on the table and completes the rest of it.</a:t>
            </a:r>
          </a:p>
          <a:p>
            <a:r>
              <a:rPr lang="en-US" dirty="0" smtClean="0"/>
              <a:t>Paul saw her complete it but the next day when Krista asked him, he did not tell who it was.</a:t>
            </a:r>
          </a:p>
          <a:p>
            <a:r>
              <a:rPr lang="en-US" dirty="0" smtClean="0"/>
              <a:t>Paul leaves to go and visit his dad but Krista stays home. She does not have contact with him.</a:t>
            </a:r>
            <a:endParaRPr lang="en-US" dirty="0"/>
          </a:p>
        </p:txBody>
      </p:sp>
      <p:sp>
        <p:nvSpPr>
          <p:cNvPr id="4" name="Content Placeholder 3"/>
          <p:cNvSpPr>
            <a:spLocks noGrp="1"/>
          </p:cNvSpPr>
          <p:nvPr>
            <p:ph sz="quarter" idx="14"/>
          </p:nvPr>
        </p:nvSpPr>
        <p:spPr>
          <a:xfrm>
            <a:off x="4645152" y="2313430"/>
            <a:ext cx="3751364" cy="4090309"/>
          </a:xfrm>
        </p:spPr>
        <p:txBody>
          <a:bodyPr>
            <a:normAutofit fontScale="77500" lnSpcReduction="20000"/>
          </a:bodyPr>
          <a:lstStyle/>
          <a:p>
            <a:r>
              <a:rPr lang="en-US" dirty="0" smtClean="0"/>
              <a:t>Lydia tells Carmen how the reception will now be in the backyard expecting her to be somewhat excited but she does not act thrilled.</a:t>
            </a:r>
          </a:p>
          <a:p>
            <a:r>
              <a:rPr lang="en-US" dirty="0" smtClean="0"/>
              <a:t>Her and her dad go to the tennis courts to play a little.</a:t>
            </a:r>
          </a:p>
          <a:p>
            <a:r>
              <a:rPr lang="en-US" dirty="0" smtClean="0"/>
              <a:t>She finds out that Krista doesn’t go to see her dad because it upsets her but Carmen takes it as she is ashamed of him commenting, “You can’t just abandon your family.</a:t>
            </a:r>
            <a:endParaRPr lang="en-US" dirty="0"/>
          </a:p>
        </p:txBody>
      </p:sp>
      <p:pic>
        <p:nvPicPr>
          <p:cNvPr id="5" name="Picture 4"/>
          <p:cNvPicPr>
            <a:picLocks noChangeAspect="1"/>
          </p:cNvPicPr>
          <p:nvPr/>
        </p:nvPicPr>
        <p:blipFill rotWithShape="1">
          <a:blip r:embed="rId2"/>
          <a:srcRect r="11239" b="8646"/>
          <a:stretch/>
        </p:blipFill>
        <p:spPr>
          <a:xfrm>
            <a:off x="1700257" y="1631184"/>
            <a:ext cx="635035" cy="735290"/>
          </a:xfrm>
          <a:prstGeom prst="rect">
            <a:avLst/>
          </a:prstGeom>
        </p:spPr>
      </p:pic>
      <p:pic>
        <p:nvPicPr>
          <p:cNvPr id="6" name="Picture 5"/>
          <p:cNvPicPr>
            <a:picLocks noChangeAspect="1"/>
          </p:cNvPicPr>
          <p:nvPr/>
        </p:nvPicPr>
        <p:blipFill rotWithShape="1">
          <a:blip r:embed="rId2"/>
          <a:srcRect r="11239" b="8646"/>
          <a:stretch/>
        </p:blipFill>
        <p:spPr>
          <a:xfrm>
            <a:off x="6362857" y="1462160"/>
            <a:ext cx="735201" cy="851270"/>
          </a:xfrm>
          <a:prstGeom prst="rect">
            <a:avLst/>
          </a:prstGeom>
        </p:spPr>
      </p:pic>
      <p:pic>
        <p:nvPicPr>
          <p:cNvPr id="7" name="Picture 6"/>
          <p:cNvPicPr>
            <a:picLocks noChangeAspect="1"/>
          </p:cNvPicPr>
          <p:nvPr/>
        </p:nvPicPr>
        <p:blipFill rotWithShape="1">
          <a:blip r:embed="rId2"/>
          <a:srcRect r="11239" b="8646"/>
          <a:stretch/>
        </p:blipFill>
        <p:spPr>
          <a:xfrm>
            <a:off x="4645152" y="4711114"/>
            <a:ext cx="336698" cy="389854"/>
          </a:xfrm>
          <a:prstGeom prst="rect">
            <a:avLst/>
          </a:prstGeom>
        </p:spPr>
      </p:pic>
    </p:spTree>
    <p:extLst>
      <p:ext uri="{BB962C8B-B14F-4D97-AF65-F5344CB8AC3E}">
        <p14:creationId xmlns:p14="http://schemas.microsoft.com/office/powerpoint/2010/main" val="2074494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13170"/>
            <a:ext cx="7024744" cy="1143000"/>
          </a:xfrm>
        </p:spPr>
        <p:txBody>
          <a:bodyPr>
            <a:normAutofit fontScale="90000"/>
          </a:bodyPr>
          <a:lstStyle/>
          <a:p>
            <a:r>
              <a:rPr lang="en-US" dirty="0"/>
              <a:t>Chapter 11</a:t>
            </a:r>
            <a:br>
              <a:rPr lang="en-US" dirty="0"/>
            </a:br>
            <a:r>
              <a:rPr lang="en-US" sz="1600" i="1" dirty="0"/>
              <a:t>“The problem is not the problem. The problem is your attitude about the problem. Got that?” – Coach </a:t>
            </a:r>
            <a:r>
              <a:rPr lang="en-US" sz="1600" i="1" dirty="0" err="1"/>
              <a:t>Brevin</a:t>
            </a:r>
            <a:endParaRPr lang="en-US" sz="1600" dirty="0"/>
          </a:p>
        </p:txBody>
      </p:sp>
      <p:sp>
        <p:nvSpPr>
          <p:cNvPr id="5" name="Content Placeholder 4"/>
          <p:cNvSpPr>
            <a:spLocks noGrp="1"/>
          </p:cNvSpPr>
          <p:nvPr>
            <p:ph idx="1"/>
          </p:nvPr>
        </p:nvSpPr>
        <p:spPr/>
        <p:txBody>
          <a:bodyPr/>
          <a:lstStyle/>
          <a:p>
            <a:r>
              <a:rPr lang="en-US" dirty="0" smtClean="0"/>
              <a:t>Bailey informs Tibby how she found someone to interview for the documentary. </a:t>
            </a:r>
          </a:p>
          <a:p>
            <a:r>
              <a:rPr lang="en-US" dirty="0" smtClean="0"/>
              <a:t>She says it is the kid who plays arcade games in the 7/11 across from </a:t>
            </a:r>
            <a:r>
              <a:rPr lang="en-US" dirty="0" err="1" smtClean="0"/>
              <a:t>Wallman’s</a:t>
            </a:r>
            <a:endParaRPr lang="en-US" dirty="0"/>
          </a:p>
        </p:txBody>
      </p:sp>
      <p:pic>
        <p:nvPicPr>
          <p:cNvPr id="6" name="Picture 5"/>
          <p:cNvPicPr>
            <a:picLocks noChangeAspect="1"/>
          </p:cNvPicPr>
          <p:nvPr/>
        </p:nvPicPr>
        <p:blipFill rotWithShape="1">
          <a:blip r:embed="rId2"/>
          <a:srcRect l="18835" r="26718"/>
          <a:stretch/>
        </p:blipFill>
        <p:spPr>
          <a:xfrm>
            <a:off x="1587588" y="1773822"/>
            <a:ext cx="587604" cy="539610"/>
          </a:xfrm>
          <a:prstGeom prst="rect">
            <a:avLst/>
          </a:prstGeom>
        </p:spPr>
      </p:pic>
      <p:pic>
        <p:nvPicPr>
          <p:cNvPr id="7" name="Picture 6"/>
          <p:cNvPicPr>
            <a:picLocks noChangeAspect="1"/>
          </p:cNvPicPr>
          <p:nvPr/>
        </p:nvPicPr>
        <p:blipFill rotWithShape="1">
          <a:blip r:embed="rId3"/>
          <a:srcRect r="31644"/>
          <a:stretch/>
        </p:blipFill>
        <p:spPr>
          <a:xfrm>
            <a:off x="3580917" y="1556170"/>
            <a:ext cx="678959" cy="795400"/>
          </a:xfrm>
          <a:prstGeom prst="rect">
            <a:avLst/>
          </a:prstGeom>
        </p:spPr>
      </p:pic>
    </p:spTree>
    <p:extLst>
      <p:ext uri="{BB962C8B-B14F-4D97-AF65-F5344CB8AC3E}">
        <p14:creationId xmlns:p14="http://schemas.microsoft.com/office/powerpoint/2010/main" val="4258405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456164"/>
            <a:ext cx="7024744" cy="1143000"/>
          </a:xfrm>
        </p:spPr>
        <p:txBody>
          <a:bodyPr>
            <a:normAutofit fontScale="90000"/>
          </a:bodyPr>
          <a:lstStyle/>
          <a:p>
            <a:r>
              <a:rPr lang="en-US" dirty="0"/>
              <a:t>Chapter </a:t>
            </a:r>
            <a:r>
              <a:rPr lang="en-US" dirty="0" smtClean="0"/>
              <a:t>12</a:t>
            </a:r>
            <a:br>
              <a:rPr lang="en-US" dirty="0" smtClean="0"/>
            </a:br>
            <a:r>
              <a:rPr lang="en-US" sz="1600" i="1" dirty="0" smtClean="0"/>
              <a:t>“If you don’t find it in the index, look very carefully throughout the entire catalog.” – Sears, Roebuck catalog</a:t>
            </a:r>
            <a:endParaRPr lang="en-US" sz="1600" dirty="0"/>
          </a:p>
        </p:txBody>
      </p:sp>
      <p:sp>
        <p:nvSpPr>
          <p:cNvPr id="3" name="Content Placeholder 2"/>
          <p:cNvSpPr>
            <a:spLocks noGrp="1"/>
          </p:cNvSpPr>
          <p:nvPr>
            <p:ph idx="1"/>
          </p:nvPr>
        </p:nvSpPr>
        <p:spPr/>
        <p:txBody>
          <a:bodyPr/>
          <a:lstStyle/>
          <a:p>
            <a:r>
              <a:rPr lang="en-US" dirty="0" smtClean="0"/>
              <a:t>Tibby and Bailey go over to interview Brian and Tibby is actually interested in filming him.</a:t>
            </a:r>
          </a:p>
          <a:p>
            <a:r>
              <a:rPr lang="en-US" dirty="0" smtClean="0"/>
              <a:t>She was also surprised at how she did not need to help Bailey set up the video equipment, she did it herself.</a:t>
            </a:r>
            <a:endParaRPr lang="en-US" dirty="0"/>
          </a:p>
        </p:txBody>
      </p:sp>
      <p:pic>
        <p:nvPicPr>
          <p:cNvPr id="5" name="Picture 4"/>
          <p:cNvPicPr>
            <a:picLocks noChangeAspect="1"/>
          </p:cNvPicPr>
          <p:nvPr/>
        </p:nvPicPr>
        <p:blipFill rotWithShape="1">
          <a:blip r:embed="rId2"/>
          <a:srcRect r="31644"/>
          <a:stretch/>
        </p:blipFill>
        <p:spPr>
          <a:xfrm>
            <a:off x="1522173" y="1607378"/>
            <a:ext cx="678959" cy="795400"/>
          </a:xfrm>
          <a:prstGeom prst="rect">
            <a:avLst/>
          </a:prstGeom>
        </p:spPr>
      </p:pic>
      <p:pic>
        <p:nvPicPr>
          <p:cNvPr id="6" name="Picture 5"/>
          <p:cNvPicPr>
            <a:picLocks noChangeAspect="1"/>
          </p:cNvPicPr>
          <p:nvPr/>
        </p:nvPicPr>
        <p:blipFill rotWithShape="1">
          <a:blip r:embed="rId3"/>
          <a:srcRect l="18835" r="26718"/>
          <a:stretch/>
        </p:blipFill>
        <p:spPr>
          <a:xfrm>
            <a:off x="3144449" y="1773822"/>
            <a:ext cx="587604" cy="539610"/>
          </a:xfrm>
          <a:prstGeom prst="rect">
            <a:avLst/>
          </a:prstGeom>
        </p:spPr>
      </p:pic>
      <p:pic>
        <p:nvPicPr>
          <p:cNvPr id="7" name="Picture 6"/>
          <p:cNvPicPr>
            <a:picLocks noChangeAspect="1"/>
          </p:cNvPicPr>
          <p:nvPr/>
        </p:nvPicPr>
        <p:blipFill rotWithShape="1">
          <a:blip r:embed="rId3"/>
          <a:srcRect l="18835" r="26718"/>
          <a:stretch/>
        </p:blipFill>
        <p:spPr>
          <a:xfrm>
            <a:off x="6964905" y="3924547"/>
            <a:ext cx="934592" cy="858257"/>
          </a:xfrm>
          <a:prstGeom prst="rect">
            <a:avLst/>
          </a:prstGeom>
        </p:spPr>
      </p:pic>
    </p:spTree>
    <p:extLst>
      <p:ext uri="{BB962C8B-B14F-4D97-AF65-F5344CB8AC3E}">
        <p14:creationId xmlns:p14="http://schemas.microsoft.com/office/powerpoint/2010/main" val="2440435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10755"/>
            <a:ext cx="7024744" cy="1143000"/>
          </a:xfrm>
        </p:spPr>
        <p:txBody>
          <a:bodyPr>
            <a:normAutofit fontScale="90000"/>
          </a:bodyPr>
          <a:lstStyle/>
          <a:p>
            <a:r>
              <a:rPr lang="en-US" dirty="0"/>
              <a:t>Chapter 12</a:t>
            </a:r>
            <a:br>
              <a:rPr lang="en-US" dirty="0"/>
            </a:br>
            <a:r>
              <a:rPr lang="en-US" sz="1600" i="1" dirty="0"/>
              <a:t>“If you don’t find it in the index, look very carefully throughout the entire catalog.” – Sears, Roebuck catalog</a:t>
            </a:r>
            <a:endParaRPr lang="en-US" sz="1600" dirty="0"/>
          </a:p>
        </p:txBody>
      </p:sp>
      <p:sp>
        <p:nvSpPr>
          <p:cNvPr id="3" name="Content Placeholder 2"/>
          <p:cNvSpPr>
            <a:spLocks noGrp="1"/>
          </p:cNvSpPr>
          <p:nvPr>
            <p:ph idx="1"/>
          </p:nvPr>
        </p:nvSpPr>
        <p:spPr/>
        <p:txBody>
          <a:bodyPr>
            <a:normAutofit lnSpcReduction="10000"/>
          </a:bodyPr>
          <a:lstStyle/>
          <a:p>
            <a:r>
              <a:rPr lang="en-US" dirty="0" smtClean="0"/>
              <a:t>Eric held another run early in the morning which Bridget went to.</a:t>
            </a:r>
          </a:p>
          <a:p>
            <a:r>
              <a:rPr lang="en-US" dirty="0" smtClean="0"/>
              <a:t>While they were running, Eric told her how she is a really good player but she admitted that she was showing off for him.</a:t>
            </a:r>
          </a:p>
          <a:p>
            <a:r>
              <a:rPr lang="en-US" dirty="0" smtClean="0"/>
              <a:t>He asks her to not push anything because it is against the rules and even though she said she doesn’t care about the rules, he said he does not have a choice.</a:t>
            </a:r>
            <a:endParaRPr lang="en-US" dirty="0"/>
          </a:p>
        </p:txBody>
      </p:sp>
      <p:pic>
        <p:nvPicPr>
          <p:cNvPr id="4" name="Picture 3"/>
          <p:cNvPicPr>
            <a:picLocks noChangeAspect="1"/>
          </p:cNvPicPr>
          <p:nvPr/>
        </p:nvPicPr>
        <p:blipFill>
          <a:blip r:embed="rId2"/>
          <a:stretch>
            <a:fillRect/>
          </a:stretch>
        </p:blipFill>
        <p:spPr>
          <a:xfrm>
            <a:off x="2663400" y="1453755"/>
            <a:ext cx="656766" cy="918352"/>
          </a:xfrm>
          <a:prstGeom prst="rect">
            <a:avLst/>
          </a:prstGeom>
        </p:spPr>
      </p:pic>
      <p:pic>
        <p:nvPicPr>
          <p:cNvPr id="5" name="Picture 4"/>
          <p:cNvPicPr>
            <a:picLocks noChangeAspect="1"/>
          </p:cNvPicPr>
          <p:nvPr/>
        </p:nvPicPr>
        <p:blipFill rotWithShape="1">
          <a:blip r:embed="rId3"/>
          <a:srcRect l="6904" t="14918" r="41323" b="13921"/>
          <a:stretch/>
        </p:blipFill>
        <p:spPr>
          <a:xfrm>
            <a:off x="1390440" y="1768216"/>
            <a:ext cx="717606" cy="555436"/>
          </a:xfrm>
          <a:prstGeom prst="rect">
            <a:avLst/>
          </a:prstGeom>
        </p:spPr>
      </p:pic>
    </p:spTree>
    <p:extLst>
      <p:ext uri="{BB962C8B-B14F-4D97-AF65-F5344CB8AC3E}">
        <p14:creationId xmlns:p14="http://schemas.microsoft.com/office/powerpoint/2010/main" val="3897781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66794"/>
            <a:ext cx="7024744" cy="1143000"/>
          </a:xfrm>
        </p:spPr>
        <p:txBody>
          <a:bodyPr>
            <a:normAutofit fontScale="90000"/>
          </a:bodyPr>
          <a:lstStyle/>
          <a:p>
            <a:r>
              <a:rPr lang="en-US" dirty="0"/>
              <a:t>Chapter 12</a:t>
            </a:r>
            <a:br>
              <a:rPr lang="en-US" dirty="0"/>
            </a:br>
            <a:r>
              <a:rPr lang="en-US" sz="1600" i="1" dirty="0"/>
              <a:t>“If you don’t find it in the index, look very carefully throughout the entire catalog.” – Sears, Roebuck catalog</a:t>
            </a:r>
            <a:endParaRPr lang="en-US" sz="1600" dirty="0"/>
          </a:p>
        </p:txBody>
      </p:sp>
      <p:sp>
        <p:nvSpPr>
          <p:cNvPr id="3" name="Content Placeholder 2"/>
          <p:cNvSpPr>
            <a:spLocks noGrp="1"/>
          </p:cNvSpPr>
          <p:nvPr>
            <p:ph sz="quarter" idx="13"/>
          </p:nvPr>
        </p:nvSpPr>
        <p:spPr/>
        <p:txBody>
          <a:bodyPr/>
          <a:lstStyle/>
          <a:p>
            <a:r>
              <a:rPr lang="en-US" dirty="0" smtClean="0"/>
              <a:t>Lena has breakfast with her grandpa, </a:t>
            </a:r>
            <a:r>
              <a:rPr lang="en-US" dirty="0" err="1" smtClean="0"/>
              <a:t>Bapi</a:t>
            </a:r>
            <a:r>
              <a:rPr lang="en-US" dirty="0" smtClean="0"/>
              <a:t>, again. </a:t>
            </a:r>
          </a:p>
          <a:p>
            <a:r>
              <a:rPr lang="en-US" dirty="0" smtClean="0"/>
              <a:t>She was about to tell him just what happened with Kostos but ends up keeping quiet.</a:t>
            </a:r>
            <a:endParaRPr lang="en-US" dirty="0"/>
          </a:p>
        </p:txBody>
      </p:sp>
      <p:sp>
        <p:nvSpPr>
          <p:cNvPr id="4" name="Content Placeholder 3"/>
          <p:cNvSpPr>
            <a:spLocks noGrp="1"/>
          </p:cNvSpPr>
          <p:nvPr>
            <p:ph sz="quarter" idx="14"/>
          </p:nvPr>
        </p:nvSpPr>
        <p:spPr/>
        <p:txBody>
          <a:bodyPr/>
          <a:lstStyle/>
          <a:p>
            <a:r>
              <a:rPr lang="en-US" dirty="0" smtClean="0"/>
              <a:t>Bridget writes to Carmen about some of the sights she has seen. She throws in there how she wishes she were there with her.</a:t>
            </a:r>
            <a:endParaRPr lang="en-US" dirty="0"/>
          </a:p>
        </p:txBody>
      </p:sp>
      <p:pic>
        <p:nvPicPr>
          <p:cNvPr id="5" name="Picture 4"/>
          <p:cNvPicPr>
            <a:picLocks noChangeAspect="1"/>
          </p:cNvPicPr>
          <p:nvPr/>
        </p:nvPicPr>
        <p:blipFill>
          <a:blip r:embed="rId2"/>
          <a:stretch>
            <a:fillRect/>
          </a:stretch>
        </p:blipFill>
        <p:spPr>
          <a:xfrm>
            <a:off x="512126" y="2170664"/>
            <a:ext cx="674761" cy="899682"/>
          </a:xfrm>
          <a:prstGeom prst="rect">
            <a:avLst/>
          </a:prstGeom>
        </p:spPr>
      </p:pic>
      <p:pic>
        <p:nvPicPr>
          <p:cNvPr id="6" name="Picture 5"/>
          <p:cNvPicPr>
            <a:picLocks noChangeAspect="1"/>
          </p:cNvPicPr>
          <p:nvPr/>
        </p:nvPicPr>
        <p:blipFill>
          <a:blip r:embed="rId3"/>
          <a:stretch>
            <a:fillRect/>
          </a:stretch>
        </p:blipFill>
        <p:spPr>
          <a:xfrm>
            <a:off x="5275240" y="1453755"/>
            <a:ext cx="656766" cy="918352"/>
          </a:xfrm>
          <a:prstGeom prst="rect">
            <a:avLst/>
          </a:prstGeom>
        </p:spPr>
      </p:pic>
      <p:pic>
        <p:nvPicPr>
          <p:cNvPr id="7" name="Picture 6"/>
          <p:cNvPicPr>
            <a:picLocks noChangeAspect="1"/>
          </p:cNvPicPr>
          <p:nvPr/>
        </p:nvPicPr>
        <p:blipFill rotWithShape="1">
          <a:blip r:embed="rId4"/>
          <a:srcRect l="31451" r="27169"/>
          <a:stretch/>
        </p:blipFill>
        <p:spPr>
          <a:xfrm>
            <a:off x="679780" y="4253657"/>
            <a:ext cx="725272" cy="1109109"/>
          </a:xfrm>
          <a:prstGeom prst="rect">
            <a:avLst/>
          </a:prstGeom>
        </p:spPr>
      </p:pic>
      <p:pic>
        <p:nvPicPr>
          <p:cNvPr id="8" name="Picture 7"/>
          <p:cNvPicPr>
            <a:picLocks noChangeAspect="1"/>
          </p:cNvPicPr>
          <p:nvPr/>
        </p:nvPicPr>
        <p:blipFill rotWithShape="1">
          <a:blip r:embed="rId5"/>
          <a:srcRect r="11239" b="8646"/>
          <a:stretch/>
        </p:blipFill>
        <p:spPr>
          <a:xfrm>
            <a:off x="4327634" y="2778238"/>
            <a:ext cx="635035" cy="735290"/>
          </a:xfrm>
          <a:prstGeom prst="rect">
            <a:avLst/>
          </a:prstGeom>
        </p:spPr>
      </p:pic>
    </p:spTree>
    <p:extLst>
      <p:ext uri="{BB962C8B-B14F-4D97-AF65-F5344CB8AC3E}">
        <p14:creationId xmlns:p14="http://schemas.microsoft.com/office/powerpoint/2010/main" val="2395931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a:t>
            </a:r>
            <a:r>
              <a:rPr lang="en-US" dirty="0" smtClean="0"/>
              <a:t>13</a:t>
            </a:r>
            <a:r>
              <a:rPr lang="en-US" dirty="0"/>
              <a:t/>
            </a:r>
            <a:br>
              <a:rPr lang="en-US" dirty="0"/>
            </a:br>
            <a:r>
              <a:rPr lang="en-US" sz="1600" i="1" dirty="0" smtClean="0"/>
              <a:t>“Before you criticize someone, you should walk a mile in their shoes. That way, when you criticize them, you are a mile away from them, and you have their shoes.” – Frieda Norris</a:t>
            </a:r>
            <a:endParaRPr lang="en-US" sz="1600" dirty="0"/>
          </a:p>
        </p:txBody>
      </p:sp>
      <p:sp>
        <p:nvSpPr>
          <p:cNvPr id="5" name="Content Placeholder 4"/>
          <p:cNvSpPr>
            <a:spLocks noGrp="1"/>
          </p:cNvSpPr>
          <p:nvPr>
            <p:ph idx="1"/>
          </p:nvPr>
        </p:nvSpPr>
        <p:spPr/>
        <p:txBody>
          <a:bodyPr>
            <a:normAutofit fontScale="85000" lnSpcReduction="10000"/>
          </a:bodyPr>
          <a:lstStyle/>
          <a:p>
            <a:r>
              <a:rPr lang="en-US" dirty="0" smtClean="0"/>
              <a:t>Carmen, Lydia, and Krista have an appointment with a dressmaker for the wedding. </a:t>
            </a:r>
          </a:p>
          <a:p>
            <a:r>
              <a:rPr lang="en-US" dirty="0" smtClean="0"/>
              <a:t>The dressmaker acted surprised that she was related to her dad which got her annoyed so she responded that her mother was Puerto Rican with some other wise cracks.</a:t>
            </a:r>
          </a:p>
          <a:p>
            <a:r>
              <a:rPr lang="en-US" dirty="0" smtClean="0"/>
              <a:t>The dress does not fit Carmen and the comments being made by the dressmaker only spark her anger.</a:t>
            </a:r>
          </a:p>
          <a:p>
            <a:r>
              <a:rPr lang="en-US" dirty="0" smtClean="0"/>
              <a:t>She storms out of the store, making a comment about how Lydia’s dress looks in the process.</a:t>
            </a:r>
            <a:endParaRPr lang="en-US" dirty="0"/>
          </a:p>
        </p:txBody>
      </p:sp>
      <p:pic>
        <p:nvPicPr>
          <p:cNvPr id="6" name="Picture 5"/>
          <p:cNvPicPr>
            <a:picLocks noChangeAspect="1"/>
          </p:cNvPicPr>
          <p:nvPr/>
        </p:nvPicPr>
        <p:blipFill rotWithShape="1">
          <a:blip r:embed="rId2"/>
          <a:srcRect r="11239" b="8646"/>
          <a:stretch/>
        </p:blipFill>
        <p:spPr>
          <a:xfrm>
            <a:off x="491641" y="2170664"/>
            <a:ext cx="635035" cy="735290"/>
          </a:xfrm>
          <a:prstGeom prst="rect">
            <a:avLst/>
          </a:prstGeom>
        </p:spPr>
      </p:pic>
    </p:spTree>
    <p:extLst>
      <p:ext uri="{BB962C8B-B14F-4D97-AF65-F5344CB8AC3E}">
        <p14:creationId xmlns:p14="http://schemas.microsoft.com/office/powerpoint/2010/main" val="345115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264" y="354003"/>
            <a:ext cx="7024744" cy="1143000"/>
          </a:xfrm>
        </p:spPr>
        <p:txBody>
          <a:bodyPr>
            <a:normAutofit fontScale="90000"/>
          </a:bodyPr>
          <a:lstStyle/>
          <a:p>
            <a:r>
              <a:rPr lang="en-US" dirty="0"/>
              <a:t>Chapter 1</a:t>
            </a:r>
            <a:br>
              <a:rPr lang="en-US" dirty="0"/>
            </a:br>
            <a:r>
              <a:rPr lang="en-US" sz="1600" i="1" dirty="0"/>
              <a:t>“Luck never gives: it only lends.” – Ancient Chinese Proverb</a:t>
            </a:r>
            <a:br>
              <a:rPr lang="en-US" sz="1600" i="1" dirty="0"/>
            </a:br>
            <a:endParaRPr lang="en-US" sz="1600" dirty="0"/>
          </a:p>
        </p:txBody>
      </p:sp>
      <p:sp>
        <p:nvSpPr>
          <p:cNvPr id="3" name="Content Placeholder 2"/>
          <p:cNvSpPr>
            <a:spLocks noGrp="1"/>
          </p:cNvSpPr>
          <p:nvPr>
            <p:ph sz="quarter" idx="13"/>
          </p:nvPr>
        </p:nvSpPr>
        <p:spPr>
          <a:xfrm>
            <a:off x="522367" y="1986861"/>
            <a:ext cx="7364365" cy="3819579"/>
          </a:xfrm>
        </p:spPr>
        <p:txBody>
          <a:bodyPr>
            <a:normAutofit/>
          </a:bodyPr>
          <a:lstStyle/>
          <a:p>
            <a:endParaRPr lang="en-US" dirty="0"/>
          </a:p>
          <a:p>
            <a:r>
              <a:rPr lang="en-US" dirty="0"/>
              <a:t>Tibby finds a pair of jeans in Carmen’s room and asks to borrow them.</a:t>
            </a:r>
          </a:p>
          <a:p>
            <a:endParaRPr lang="en-US" dirty="0"/>
          </a:p>
          <a:p>
            <a:endParaRPr lang="en-US" dirty="0"/>
          </a:p>
          <a:p>
            <a:endParaRPr lang="en-US" dirty="0" smtClean="0"/>
          </a:p>
          <a:p>
            <a:endParaRPr lang="en-US" dirty="0"/>
          </a:p>
          <a:p>
            <a:endParaRPr lang="en-US" dirty="0"/>
          </a:p>
        </p:txBody>
      </p:sp>
      <p:sp>
        <p:nvSpPr>
          <p:cNvPr id="9" name="Content Placeholder 8"/>
          <p:cNvSpPr>
            <a:spLocks noGrp="1"/>
          </p:cNvSpPr>
          <p:nvPr>
            <p:ph sz="quarter" idx="14"/>
          </p:nvPr>
        </p:nvSpPr>
        <p:spPr>
          <a:xfrm>
            <a:off x="845657" y="4372040"/>
            <a:ext cx="7219351" cy="1935132"/>
          </a:xfrm>
        </p:spPr>
        <p:txBody>
          <a:bodyPr>
            <a:normAutofit/>
          </a:bodyPr>
          <a:lstStyle/>
          <a:p>
            <a:pPr lvl="1"/>
            <a:r>
              <a:rPr lang="en-US" dirty="0"/>
              <a:t>Carmen                                                          </a:t>
            </a:r>
          </a:p>
          <a:p>
            <a:pPr marL="365760" lvl="1" indent="0">
              <a:buNone/>
            </a:pPr>
            <a:r>
              <a:rPr lang="en-US" dirty="0" smtClean="0"/>
              <a:t>didn’t </a:t>
            </a:r>
            <a:r>
              <a:rPr lang="en-US" dirty="0"/>
              <a:t>believe they </a:t>
            </a:r>
            <a:r>
              <a:rPr lang="en-US" dirty="0" smtClean="0"/>
              <a:t>would</a:t>
            </a:r>
          </a:p>
          <a:p>
            <a:pPr marL="365760" lvl="1" indent="0">
              <a:buNone/>
            </a:pPr>
            <a:r>
              <a:rPr lang="en-US" dirty="0" smtClean="0"/>
              <a:t>fit </a:t>
            </a:r>
            <a:r>
              <a:rPr lang="en-US" dirty="0"/>
              <a:t>her because she </a:t>
            </a:r>
            <a:r>
              <a:rPr lang="en-US" dirty="0" smtClean="0"/>
              <a:t>has</a:t>
            </a:r>
          </a:p>
          <a:p>
            <a:pPr marL="365760" lvl="1" indent="0">
              <a:buNone/>
            </a:pPr>
            <a:r>
              <a:rPr lang="en-US" dirty="0" smtClean="0"/>
              <a:t>a </a:t>
            </a:r>
            <a:r>
              <a:rPr lang="en-US" dirty="0"/>
              <a:t>different </a:t>
            </a:r>
            <a:r>
              <a:rPr lang="en-US" dirty="0" smtClean="0"/>
              <a:t>body shape.</a:t>
            </a:r>
            <a:endParaRPr lang="en-US" dirty="0"/>
          </a:p>
          <a:p>
            <a:endParaRPr lang="en-US" dirty="0"/>
          </a:p>
        </p:txBody>
      </p:sp>
      <p:pic>
        <p:nvPicPr>
          <p:cNvPr id="4" name="Picture 3"/>
          <p:cNvPicPr>
            <a:picLocks noChangeAspect="1"/>
          </p:cNvPicPr>
          <p:nvPr/>
        </p:nvPicPr>
        <p:blipFill rotWithShape="1">
          <a:blip r:embed="rId2"/>
          <a:srcRect r="31644"/>
          <a:stretch/>
        </p:blipFill>
        <p:spPr>
          <a:xfrm>
            <a:off x="845657" y="1296330"/>
            <a:ext cx="1017814" cy="1192368"/>
          </a:xfrm>
          <a:prstGeom prst="rect">
            <a:avLst/>
          </a:prstGeom>
        </p:spPr>
      </p:pic>
      <p:pic>
        <p:nvPicPr>
          <p:cNvPr id="5" name="Picture 4"/>
          <p:cNvPicPr>
            <a:picLocks noChangeAspect="1"/>
          </p:cNvPicPr>
          <p:nvPr/>
        </p:nvPicPr>
        <p:blipFill rotWithShape="1">
          <a:blip r:embed="rId3"/>
          <a:srcRect r="11239" b="8646"/>
          <a:stretch/>
        </p:blipFill>
        <p:spPr>
          <a:xfrm>
            <a:off x="5192952" y="1363864"/>
            <a:ext cx="971467" cy="1124834"/>
          </a:xfrm>
          <a:prstGeom prst="rect">
            <a:avLst/>
          </a:prstGeom>
        </p:spPr>
      </p:pic>
      <p:pic>
        <p:nvPicPr>
          <p:cNvPr id="7" name="Picture 6"/>
          <p:cNvPicPr>
            <a:picLocks noChangeAspect="1"/>
          </p:cNvPicPr>
          <p:nvPr/>
        </p:nvPicPr>
        <p:blipFill rotWithShape="1">
          <a:blip r:embed="rId3"/>
          <a:srcRect r="11239" b="8646"/>
          <a:stretch/>
        </p:blipFill>
        <p:spPr>
          <a:xfrm>
            <a:off x="2759077" y="3427351"/>
            <a:ext cx="1187381" cy="1374835"/>
          </a:xfrm>
          <a:prstGeom prst="rect">
            <a:avLst/>
          </a:prstGeom>
        </p:spPr>
      </p:pic>
    </p:spTree>
    <p:extLst>
      <p:ext uri="{BB962C8B-B14F-4D97-AF65-F5344CB8AC3E}">
        <p14:creationId xmlns:p14="http://schemas.microsoft.com/office/powerpoint/2010/main" val="15437345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416" y="360085"/>
            <a:ext cx="7024744" cy="1143000"/>
          </a:xfrm>
        </p:spPr>
        <p:txBody>
          <a:bodyPr>
            <a:normAutofit fontScale="90000"/>
          </a:bodyPr>
          <a:lstStyle/>
          <a:p>
            <a:r>
              <a:rPr lang="en-US" dirty="0"/>
              <a:t>Chapter 13</a:t>
            </a:r>
            <a:br>
              <a:rPr lang="en-US" dirty="0"/>
            </a:br>
            <a:r>
              <a:rPr lang="en-US" sz="1600" i="1" dirty="0"/>
              <a:t>“Before you criticize someone, you should walk a mile in their shoes. That way, when you criticize them, you are a mile away from them, and you have their shoes.” – Frieda Norris</a:t>
            </a:r>
            <a:endParaRPr lang="en-US" sz="1600" dirty="0"/>
          </a:p>
        </p:txBody>
      </p:sp>
      <p:sp>
        <p:nvSpPr>
          <p:cNvPr id="3" name="Content Placeholder 2"/>
          <p:cNvSpPr>
            <a:spLocks noGrp="1"/>
          </p:cNvSpPr>
          <p:nvPr>
            <p:ph sz="quarter" idx="13"/>
          </p:nvPr>
        </p:nvSpPr>
        <p:spPr/>
        <p:txBody>
          <a:bodyPr>
            <a:normAutofit fontScale="85000" lnSpcReduction="20000"/>
          </a:bodyPr>
          <a:lstStyle/>
          <a:p>
            <a:r>
              <a:rPr lang="en-US" dirty="0" smtClean="0"/>
              <a:t>Tibby is wearing the pants to work right when she gets them from Lena</a:t>
            </a:r>
          </a:p>
          <a:p>
            <a:r>
              <a:rPr lang="en-US" dirty="0" smtClean="0"/>
              <a:t>Bailey tells her they fit her perfectly.</a:t>
            </a:r>
          </a:p>
          <a:p>
            <a:r>
              <a:rPr lang="en-US" dirty="0" smtClean="0"/>
              <a:t>Now, Bailey is asking if anything good has happened with them yet, getting to know about all the other girls while she’s asking.</a:t>
            </a:r>
            <a:endParaRPr lang="en-US" dirty="0"/>
          </a:p>
        </p:txBody>
      </p:sp>
      <p:sp>
        <p:nvSpPr>
          <p:cNvPr id="4" name="Content Placeholder 3"/>
          <p:cNvSpPr>
            <a:spLocks noGrp="1"/>
          </p:cNvSpPr>
          <p:nvPr>
            <p:ph sz="quarter" idx="14"/>
          </p:nvPr>
        </p:nvSpPr>
        <p:spPr>
          <a:xfrm>
            <a:off x="4645152" y="2313431"/>
            <a:ext cx="3751364" cy="3825692"/>
          </a:xfrm>
        </p:spPr>
        <p:txBody>
          <a:bodyPr>
            <a:normAutofit fontScale="77500" lnSpcReduction="20000"/>
          </a:bodyPr>
          <a:lstStyle/>
          <a:p>
            <a:r>
              <a:rPr lang="en-US" dirty="0" smtClean="0"/>
              <a:t>Tibby sees her crush again and gets mad when Bailey is snippy to him.</a:t>
            </a:r>
          </a:p>
          <a:p>
            <a:r>
              <a:rPr lang="en-US" dirty="0" smtClean="0"/>
              <a:t>This time, they both interview Margret who works at a movie theater in town.</a:t>
            </a:r>
          </a:p>
          <a:p>
            <a:r>
              <a:rPr lang="en-US" dirty="0" smtClean="0"/>
              <a:t>Bailey asks her if they could all watch a movie together and Margret seemed surprised but agreed.</a:t>
            </a:r>
          </a:p>
          <a:p>
            <a:r>
              <a:rPr lang="en-US" dirty="0" smtClean="0"/>
              <a:t>Tibby was curious if Margret ever watched the movies with other people or just by herself.</a:t>
            </a:r>
            <a:endParaRPr lang="en-US" dirty="0"/>
          </a:p>
        </p:txBody>
      </p:sp>
      <p:pic>
        <p:nvPicPr>
          <p:cNvPr id="5" name="Picture 4"/>
          <p:cNvPicPr>
            <a:picLocks noChangeAspect="1"/>
          </p:cNvPicPr>
          <p:nvPr/>
        </p:nvPicPr>
        <p:blipFill rotWithShape="1">
          <a:blip r:embed="rId2"/>
          <a:srcRect r="31644"/>
          <a:stretch/>
        </p:blipFill>
        <p:spPr>
          <a:xfrm>
            <a:off x="1491446" y="1518032"/>
            <a:ext cx="678959" cy="795400"/>
          </a:xfrm>
          <a:prstGeom prst="rect">
            <a:avLst/>
          </a:prstGeom>
        </p:spPr>
      </p:pic>
      <p:pic>
        <p:nvPicPr>
          <p:cNvPr id="6" name="Picture 5"/>
          <p:cNvPicPr>
            <a:picLocks noChangeAspect="1"/>
          </p:cNvPicPr>
          <p:nvPr/>
        </p:nvPicPr>
        <p:blipFill rotWithShape="1">
          <a:blip r:embed="rId3"/>
          <a:srcRect l="18835" r="26718"/>
          <a:stretch/>
        </p:blipFill>
        <p:spPr>
          <a:xfrm>
            <a:off x="7137617" y="1425803"/>
            <a:ext cx="966576" cy="887629"/>
          </a:xfrm>
          <a:prstGeom prst="rect">
            <a:avLst/>
          </a:prstGeom>
        </p:spPr>
      </p:pic>
    </p:spTree>
    <p:extLst>
      <p:ext uri="{BB962C8B-B14F-4D97-AF65-F5344CB8AC3E}">
        <p14:creationId xmlns:p14="http://schemas.microsoft.com/office/powerpoint/2010/main" val="2804316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13</a:t>
            </a:r>
            <a:br>
              <a:rPr lang="en-US" dirty="0"/>
            </a:br>
            <a:r>
              <a:rPr lang="en-US" sz="1600" i="1" dirty="0"/>
              <a:t>“Before you criticize someone, you should walk a mile in their shoes. That way, when you criticize them, you are a mile away from them, and you have their shoes.” – Frieda Norris</a:t>
            </a:r>
            <a:endParaRPr lang="en-US" sz="1600" dirty="0"/>
          </a:p>
        </p:txBody>
      </p:sp>
      <p:sp>
        <p:nvSpPr>
          <p:cNvPr id="3" name="Content Placeholder 2"/>
          <p:cNvSpPr>
            <a:spLocks noGrp="1"/>
          </p:cNvSpPr>
          <p:nvPr>
            <p:ph idx="1"/>
          </p:nvPr>
        </p:nvSpPr>
        <p:spPr/>
        <p:txBody>
          <a:bodyPr>
            <a:normAutofit fontScale="92500"/>
          </a:bodyPr>
          <a:lstStyle/>
          <a:p>
            <a:r>
              <a:rPr lang="en-US" dirty="0" smtClean="0"/>
              <a:t>Bridget cannot sleep and goes for a walk.</a:t>
            </a:r>
          </a:p>
          <a:p>
            <a:r>
              <a:rPr lang="en-US" dirty="0" smtClean="0"/>
              <a:t>She walks outside Eric’s room and wakes him up.</a:t>
            </a:r>
          </a:p>
          <a:p>
            <a:r>
              <a:rPr lang="en-US" dirty="0" smtClean="0"/>
              <a:t>He tells her she cannot be there and is half asleep.</a:t>
            </a:r>
          </a:p>
          <a:p>
            <a:r>
              <a:rPr lang="en-US" dirty="0" smtClean="0"/>
              <a:t>He tells her to leave after she touches his head and chest because he cannot handle her right now but she took this as words of encouragement rather than to stay away.</a:t>
            </a:r>
            <a:endParaRPr lang="en-US" dirty="0"/>
          </a:p>
        </p:txBody>
      </p:sp>
      <p:pic>
        <p:nvPicPr>
          <p:cNvPr id="4" name="Picture 3"/>
          <p:cNvPicPr>
            <a:picLocks noChangeAspect="1"/>
          </p:cNvPicPr>
          <p:nvPr/>
        </p:nvPicPr>
        <p:blipFill>
          <a:blip r:embed="rId2"/>
          <a:stretch>
            <a:fillRect/>
          </a:stretch>
        </p:blipFill>
        <p:spPr>
          <a:xfrm>
            <a:off x="481746" y="2170664"/>
            <a:ext cx="656766" cy="918352"/>
          </a:xfrm>
          <a:prstGeom prst="rect">
            <a:avLst/>
          </a:prstGeom>
        </p:spPr>
      </p:pic>
      <p:pic>
        <p:nvPicPr>
          <p:cNvPr id="5" name="Picture 4"/>
          <p:cNvPicPr>
            <a:picLocks noChangeAspect="1"/>
          </p:cNvPicPr>
          <p:nvPr/>
        </p:nvPicPr>
        <p:blipFill rotWithShape="1">
          <a:blip r:embed="rId3"/>
          <a:srcRect l="6904" t="14918" r="41323" b="13921"/>
          <a:stretch/>
        </p:blipFill>
        <p:spPr>
          <a:xfrm>
            <a:off x="7300367" y="3191791"/>
            <a:ext cx="1221400" cy="945379"/>
          </a:xfrm>
          <a:prstGeom prst="rect">
            <a:avLst/>
          </a:prstGeom>
        </p:spPr>
      </p:pic>
    </p:spTree>
    <p:extLst>
      <p:ext uri="{BB962C8B-B14F-4D97-AF65-F5344CB8AC3E}">
        <p14:creationId xmlns:p14="http://schemas.microsoft.com/office/powerpoint/2010/main" val="2277325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a:t>
            </a:r>
            <a:r>
              <a:rPr lang="en-US" dirty="0" smtClean="0"/>
              <a:t>14</a:t>
            </a:r>
            <a:r>
              <a:rPr lang="en-US" dirty="0"/>
              <a:t/>
            </a:r>
            <a:br>
              <a:rPr lang="en-US" dirty="0"/>
            </a:br>
            <a:r>
              <a:rPr lang="en-US" sz="1600" i="1" dirty="0" smtClean="0"/>
              <a:t>“Time tells the truth.” – Fortune Cookie</a:t>
            </a:r>
            <a:endParaRPr lang="en-US" sz="1600" dirty="0"/>
          </a:p>
        </p:txBody>
      </p:sp>
      <p:sp>
        <p:nvSpPr>
          <p:cNvPr id="3" name="Content Placeholder 2"/>
          <p:cNvSpPr>
            <a:spLocks noGrp="1"/>
          </p:cNvSpPr>
          <p:nvPr>
            <p:ph idx="1"/>
          </p:nvPr>
        </p:nvSpPr>
        <p:spPr/>
        <p:txBody>
          <a:bodyPr>
            <a:normAutofit fontScale="92500" lnSpcReduction="20000"/>
          </a:bodyPr>
          <a:lstStyle/>
          <a:p>
            <a:r>
              <a:rPr lang="en-US" dirty="0" smtClean="0"/>
              <a:t>Bailey asks Tibby if she can wear the pants.</a:t>
            </a:r>
          </a:p>
          <a:p>
            <a:r>
              <a:rPr lang="en-US" dirty="0" smtClean="0"/>
              <a:t>She lets her and then Bailey wants her to interview her.</a:t>
            </a:r>
          </a:p>
          <a:p>
            <a:r>
              <a:rPr lang="en-US" dirty="0" smtClean="0"/>
              <a:t>So she asks Bailey what she is afraid of and Baily replies with, “I’m afraid of not having enough time. Not enough time to understand people, how they really are, or to be understood myself.”</a:t>
            </a:r>
          </a:p>
          <a:p>
            <a:r>
              <a:rPr lang="en-US" dirty="0"/>
              <a:t>Tibby writes to Carmen to send her the pants. She said she cannot figure out what the pants mean to her just yet.</a:t>
            </a:r>
          </a:p>
          <a:p>
            <a:endParaRPr lang="en-US" dirty="0"/>
          </a:p>
        </p:txBody>
      </p:sp>
      <p:pic>
        <p:nvPicPr>
          <p:cNvPr id="5" name="Picture 4"/>
          <p:cNvPicPr>
            <a:picLocks noChangeAspect="1"/>
          </p:cNvPicPr>
          <p:nvPr/>
        </p:nvPicPr>
        <p:blipFill rotWithShape="1">
          <a:blip r:embed="rId2"/>
          <a:srcRect r="31644"/>
          <a:stretch/>
        </p:blipFill>
        <p:spPr>
          <a:xfrm>
            <a:off x="5141740" y="940673"/>
            <a:ext cx="910576" cy="1066739"/>
          </a:xfrm>
          <a:prstGeom prst="rect">
            <a:avLst/>
          </a:prstGeom>
        </p:spPr>
      </p:pic>
      <p:pic>
        <p:nvPicPr>
          <p:cNvPr id="6" name="Picture 5"/>
          <p:cNvPicPr>
            <a:picLocks noChangeAspect="1"/>
          </p:cNvPicPr>
          <p:nvPr/>
        </p:nvPicPr>
        <p:blipFill rotWithShape="1">
          <a:blip r:embed="rId3"/>
          <a:srcRect l="18835" r="26718"/>
          <a:stretch/>
        </p:blipFill>
        <p:spPr>
          <a:xfrm>
            <a:off x="6865031" y="940673"/>
            <a:ext cx="1203203" cy="1104929"/>
          </a:xfrm>
          <a:prstGeom prst="rect">
            <a:avLst/>
          </a:prstGeom>
        </p:spPr>
      </p:pic>
    </p:spTree>
    <p:extLst>
      <p:ext uri="{BB962C8B-B14F-4D97-AF65-F5344CB8AC3E}">
        <p14:creationId xmlns:p14="http://schemas.microsoft.com/office/powerpoint/2010/main" val="3539927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14</a:t>
            </a:r>
            <a:br>
              <a:rPr lang="en-US" dirty="0"/>
            </a:br>
            <a:r>
              <a:rPr lang="en-US" sz="1600" i="1" dirty="0"/>
              <a:t>“Time tells the truth.” – Fortune Cookie</a:t>
            </a:r>
            <a:endParaRPr lang="en-US" sz="1600" dirty="0"/>
          </a:p>
        </p:txBody>
      </p:sp>
      <p:sp>
        <p:nvSpPr>
          <p:cNvPr id="3" name="Content Placeholder 2"/>
          <p:cNvSpPr>
            <a:spLocks noGrp="1"/>
          </p:cNvSpPr>
          <p:nvPr>
            <p:ph sz="quarter" idx="13"/>
          </p:nvPr>
        </p:nvSpPr>
        <p:spPr/>
        <p:txBody>
          <a:bodyPr>
            <a:normAutofit lnSpcReduction="10000"/>
          </a:bodyPr>
          <a:lstStyle/>
          <a:p>
            <a:r>
              <a:rPr lang="en-US" dirty="0" err="1" smtClean="0"/>
              <a:t>Kostos’s</a:t>
            </a:r>
            <a:r>
              <a:rPr lang="en-US" dirty="0" smtClean="0"/>
              <a:t> family is now ignoring Lena’s grandmother.</a:t>
            </a:r>
          </a:p>
          <a:p>
            <a:r>
              <a:rPr lang="en-US" dirty="0" smtClean="0"/>
              <a:t>Effie feels bad for Kostos but Lena is embarrassed to tell her grandparents what actually happened.</a:t>
            </a:r>
            <a:endParaRPr lang="en-US" dirty="0"/>
          </a:p>
        </p:txBody>
      </p:sp>
      <p:sp>
        <p:nvSpPr>
          <p:cNvPr id="4" name="Content Placeholder 3"/>
          <p:cNvSpPr>
            <a:spLocks noGrp="1"/>
          </p:cNvSpPr>
          <p:nvPr>
            <p:ph sz="quarter" idx="14"/>
          </p:nvPr>
        </p:nvSpPr>
        <p:spPr/>
        <p:txBody>
          <a:bodyPr/>
          <a:lstStyle/>
          <a:p>
            <a:r>
              <a:rPr lang="en-US" dirty="0" smtClean="0"/>
              <a:t>Bridget tries to call Tibby but </a:t>
            </a:r>
            <a:r>
              <a:rPr lang="en-US" dirty="0" err="1" smtClean="0"/>
              <a:t>Tibby’s</a:t>
            </a:r>
            <a:r>
              <a:rPr lang="en-US" dirty="0" smtClean="0"/>
              <a:t> housekeeper answered the phone and the connection was not good.</a:t>
            </a:r>
            <a:endParaRPr lang="en-US" dirty="0"/>
          </a:p>
        </p:txBody>
      </p:sp>
      <p:pic>
        <p:nvPicPr>
          <p:cNvPr id="5" name="Picture 4"/>
          <p:cNvPicPr>
            <a:picLocks noChangeAspect="1"/>
          </p:cNvPicPr>
          <p:nvPr/>
        </p:nvPicPr>
        <p:blipFill rotWithShape="1">
          <a:blip r:embed="rId2"/>
          <a:srcRect l="31451" r="27169"/>
          <a:stretch/>
        </p:blipFill>
        <p:spPr>
          <a:xfrm>
            <a:off x="611857" y="4100034"/>
            <a:ext cx="725272" cy="1109109"/>
          </a:xfrm>
          <a:prstGeom prst="rect">
            <a:avLst/>
          </a:prstGeom>
        </p:spPr>
      </p:pic>
      <p:pic>
        <p:nvPicPr>
          <p:cNvPr id="6" name="Picture 5"/>
          <p:cNvPicPr>
            <a:picLocks noChangeAspect="1"/>
          </p:cNvPicPr>
          <p:nvPr/>
        </p:nvPicPr>
        <p:blipFill>
          <a:blip r:embed="rId3"/>
          <a:stretch>
            <a:fillRect/>
          </a:stretch>
        </p:blipFill>
        <p:spPr>
          <a:xfrm>
            <a:off x="4124891" y="4906757"/>
            <a:ext cx="674761" cy="899682"/>
          </a:xfrm>
          <a:prstGeom prst="rect">
            <a:avLst/>
          </a:prstGeom>
        </p:spPr>
      </p:pic>
      <p:pic>
        <p:nvPicPr>
          <p:cNvPr id="7" name="Picture 6"/>
          <p:cNvPicPr>
            <a:picLocks noChangeAspect="1"/>
          </p:cNvPicPr>
          <p:nvPr/>
        </p:nvPicPr>
        <p:blipFill>
          <a:blip r:embed="rId4"/>
          <a:stretch>
            <a:fillRect/>
          </a:stretch>
        </p:blipFill>
        <p:spPr>
          <a:xfrm>
            <a:off x="5234270" y="1395080"/>
            <a:ext cx="656766" cy="918352"/>
          </a:xfrm>
          <a:prstGeom prst="rect">
            <a:avLst/>
          </a:prstGeom>
        </p:spPr>
      </p:pic>
      <p:pic>
        <p:nvPicPr>
          <p:cNvPr id="8" name="Picture 7"/>
          <p:cNvPicPr>
            <a:picLocks noChangeAspect="1"/>
          </p:cNvPicPr>
          <p:nvPr/>
        </p:nvPicPr>
        <p:blipFill rotWithShape="1">
          <a:blip r:embed="rId5"/>
          <a:srcRect r="31644"/>
          <a:stretch/>
        </p:blipFill>
        <p:spPr>
          <a:xfrm>
            <a:off x="7612946" y="2855843"/>
            <a:ext cx="910576" cy="1066739"/>
          </a:xfrm>
          <a:prstGeom prst="rect">
            <a:avLst/>
          </a:prstGeom>
        </p:spPr>
      </p:pic>
    </p:spTree>
    <p:extLst>
      <p:ext uri="{BB962C8B-B14F-4D97-AF65-F5344CB8AC3E}">
        <p14:creationId xmlns:p14="http://schemas.microsoft.com/office/powerpoint/2010/main" val="2583102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349042"/>
            <a:ext cx="7024744" cy="1143000"/>
          </a:xfrm>
        </p:spPr>
        <p:txBody>
          <a:bodyPr>
            <a:normAutofit/>
          </a:bodyPr>
          <a:lstStyle/>
          <a:p>
            <a:r>
              <a:rPr lang="en-US" dirty="0"/>
              <a:t>Chapter 14</a:t>
            </a:r>
            <a:br>
              <a:rPr lang="en-US" dirty="0"/>
            </a:br>
            <a:r>
              <a:rPr lang="en-US" sz="1600" i="1" dirty="0"/>
              <a:t>“Time tells the truth.” – Fortune Cookie</a:t>
            </a:r>
            <a:endParaRPr lang="en-US" sz="1600" dirty="0"/>
          </a:p>
        </p:txBody>
      </p:sp>
      <p:sp>
        <p:nvSpPr>
          <p:cNvPr id="3" name="Content Placeholder 2"/>
          <p:cNvSpPr>
            <a:spLocks noGrp="1"/>
          </p:cNvSpPr>
          <p:nvPr>
            <p:ph idx="1"/>
          </p:nvPr>
        </p:nvSpPr>
        <p:spPr/>
        <p:txBody>
          <a:bodyPr/>
          <a:lstStyle/>
          <a:p>
            <a:r>
              <a:rPr lang="en-US" dirty="0" smtClean="0"/>
              <a:t>Carmen went downstairs and was expecting Krista or Lydia to bring up the dressmakers.</a:t>
            </a:r>
          </a:p>
          <a:p>
            <a:r>
              <a:rPr lang="en-US" dirty="0" smtClean="0"/>
              <a:t>When they pretend it did not happen, Carmen feels invisible. She gets mad, walks out of the house, and slams the door.</a:t>
            </a:r>
            <a:endParaRPr lang="en-US" dirty="0"/>
          </a:p>
        </p:txBody>
      </p:sp>
      <p:pic>
        <p:nvPicPr>
          <p:cNvPr id="4" name="Picture 3"/>
          <p:cNvPicPr>
            <a:picLocks noChangeAspect="1"/>
          </p:cNvPicPr>
          <p:nvPr/>
        </p:nvPicPr>
        <p:blipFill rotWithShape="1">
          <a:blip r:embed="rId2"/>
          <a:srcRect r="11239" b="8646"/>
          <a:stretch/>
        </p:blipFill>
        <p:spPr>
          <a:xfrm>
            <a:off x="1722584" y="1517231"/>
            <a:ext cx="777093" cy="899775"/>
          </a:xfrm>
          <a:prstGeom prst="rect">
            <a:avLst/>
          </a:prstGeom>
        </p:spPr>
      </p:pic>
    </p:spTree>
    <p:extLst>
      <p:ext uri="{BB962C8B-B14F-4D97-AF65-F5344CB8AC3E}">
        <p14:creationId xmlns:p14="http://schemas.microsoft.com/office/powerpoint/2010/main" val="1760173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51721"/>
            <a:ext cx="7247188" cy="1143000"/>
          </a:xfrm>
        </p:spPr>
        <p:txBody>
          <a:bodyPr>
            <a:normAutofit fontScale="90000"/>
          </a:bodyPr>
          <a:lstStyle/>
          <a:p>
            <a:r>
              <a:rPr lang="en-US" dirty="0"/>
              <a:t>Chapter </a:t>
            </a:r>
            <a:r>
              <a:rPr lang="en-US" dirty="0" smtClean="0"/>
              <a:t>15</a:t>
            </a:r>
            <a:r>
              <a:rPr lang="en-US" dirty="0"/>
              <a:t/>
            </a:r>
            <a:br>
              <a:rPr lang="en-US" dirty="0"/>
            </a:br>
            <a:r>
              <a:rPr lang="en-US" sz="1600" i="1" dirty="0" smtClean="0"/>
              <a:t>“Of the thirty-six ways of avoiding disaster, running away is the best.” - Anonymous</a:t>
            </a:r>
            <a:endParaRPr lang="en-US" sz="1600" dirty="0"/>
          </a:p>
        </p:txBody>
      </p:sp>
      <p:sp>
        <p:nvSpPr>
          <p:cNvPr id="3" name="Content Placeholder 2"/>
          <p:cNvSpPr>
            <a:spLocks noGrp="1"/>
          </p:cNvSpPr>
          <p:nvPr>
            <p:ph sz="quarter" idx="13"/>
          </p:nvPr>
        </p:nvSpPr>
        <p:spPr>
          <a:xfrm>
            <a:off x="1042416" y="2313431"/>
            <a:ext cx="3419856" cy="3984461"/>
          </a:xfrm>
        </p:spPr>
        <p:txBody>
          <a:bodyPr>
            <a:normAutofit fontScale="92500" lnSpcReduction="20000"/>
          </a:bodyPr>
          <a:lstStyle/>
          <a:p>
            <a:r>
              <a:rPr lang="en-US" dirty="0" smtClean="0"/>
              <a:t>Carmen thinks her dad may be worried so she heads back to the house.</a:t>
            </a:r>
          </a:p>
          <a:p>
            <a:r>
              <a:rPr lang="en-US" dirty="0" smtClean="0"/>
              <a:t>When she gets there, she sees them through the window sitting down ready to eat.</a:t>
            </a:r>
          </a:p>
          <a:p>
            <a:r>
              <a:rPr lang="en-US" dirty="0" smtClean="0"/>
              <a:t>To retaliate, she picked up a rock and threw it at the window and then ran away.</a:t>
            </a:r>
            <a:endParaRPr lang="en-US" dirty="0"/>
          </a:p>
        </p:txBody>
      </p:sp>
      <p:sp>
        <p:nvSpPr>
          <p:cNvPr id="4" name="Content Placeholder 3"/>
          <p:cNvSpPr>
            <a:spLocks noGrp="1"/>
          </p:cNvSpPr>
          <p:nvPr>
            <p:ph sz="quarter" idx="14"/>
          </p:nvPr>
        </p:nvSpPr>
        <p:spPr>
          <a:xfrm>
            <a:off x="4645152" y="3367431"/>
            <a:ext cx="3419856" cy="3493008"/>
          </a:xfrm>
        </p:spPr>
        <p:txBody>
          <a:bodyPr/>
          <a:lstStyle/>
          <a:p>
            <a:r>
              <a:rPr lang="en-US" dirty="0" smtClean="0"/>
              <a:t>Bridget writes to Tibby explaining how much she loves the outdoors.</a:t>
            </a:r>
            <a:endParaRPr lang="en-US" dirty="0"/>
          </a:p>
        </p:txBody>
      </p:sp>
      <p:pic>
        <p:nvPicPr>
          <p:cNvPr id="5" name="Picture 4"/>
          <p:cNvPicPr>
            <a:picLocks noChangeAspect="1"/>
          </p:cNvPicPr>
          <p:nvPr/>
        </p:nvPicPr>
        <p:blipFill rotWithShape="1">
          <a:blip r:embed="rId2"/>
          <a:srcRect r="11239" b="8646"/>
          <a:stretch/>
        </p:blipFill>
        <p:spPr>
          <a:xfrm>
            <a:off x="1685067" y="1578141"/>
            <a:ext cx="635035" cy="735290"/>
          </a:xfrm>
          <a:prstGeom prst="rect">
            <a:avLst/>
          </a:prstGeom>
        </p:spPr>
      </p:pic>
      <p:pic>
        <p:nvPicPr>
          <p:cNvPr id="6" name="Picture 5"/>
          <p:cNvPicPr>
            <a:picLocks noChangeAspect="1"/>
          </p:cNvPicPr>
          <p:nvPr/>
        </p:nvPicPr>
        <p:blipFill>
          <a:blip r:embed="rId3"/>
          <a:stretch>
            <a:fillRect/>
          </a:stretch>
        </p:blipFill>
        <p:spPr>
          <a:xfrm>
            <a:off x="5234270" y="2449079"/>
            <a:ext cx="656766" cy="918352"/>
          </a:xfrm>
          <a:prstGeom prst="rect">
            <a:avLst/>
          </a:prstGeom>
        </p:spPr>
      </p:pic>
    </p:spTree>
    <p:extLst>
      <p:ext uri="{BB962C8B-B14F-4D97-AF65-F5344CB8AC3E}">
        <p14:creationId xmlns:p14="http://schemas.microsoft.com/office/powerpoint/2010/main" val="1994629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56552"/>
            <a:ext cx="7024744" cy="1143000"/>
          </a:xfrm>
        </p:spPr>
        <p:txBody>
          <a:bodyPr>
            <a:normAutofit fontScale="90000"/>
          </a:bodyPr>
          <a:lstStyle/>
          <a:p>
            <a:r>
              <a:rPr lang="en-US" dirty="0"/>
              <a:t>Chapter 15</a:t>
            </a:r>
            <a:br>
              <a:rPr lang="en-US" dirty="0"/>
            </a:br>
            <a:r>
              <a:rPr lang="en-US" sz="1600" i="1" dirty="0"/>
              <a:t>“Of the thirty-six ways of avoiding disaster, running away is the best.” - Anonymous</a:t>
            </a:r>
            <a:endParaRPr lang="en-US" sz="1600" dirty="0"/>
          </a:p>
        </p:txBody>
      </p:sp>
      <p:sp>
        <p:nvSpPr>
          <p:cNvPr id="3" name="Content Placeholder 2"/>
          <p:cNvSpPr>
            <a:spLocks noGrp="1"/>
          </p:cNvSpPr>
          <p:nvPr>
            <p:ph sz="quarter" idx="13"/>
          </p:nvPr>
        </p:nvSpPr>
        <p:spPr>
          <a:xfrm>
            <a:off x="1043490" y="2928373"/>
            <a:ext cx="3419856" cy="3493008"/>
          </a:xfrm>
        </p:spPr>
        <p:txBody>
          <a:bodyPr/>
          <a:lstStyle/>
          <a:p>
            <a:r>
              <a:rPr lang="en-US" dirty="0" smtClean="0"/>
              <a:t>Lena tries to go and find Kostos.</a:t>
            </a:r>
          </a:p>
          <a:p>
            <a:r>
              <a:rPr lang="en-US" dirty="0" smtClean="0"/>
              <a:t>She finds him but when she calls his name, he does not see her.</a:t>
            </a:r>
            <a:endParaRPr lang="en-US" dirty="0"/>
          </a:p>
        </p:txBody>
      </p:sp>
      <p:sp>
        <p:nvSpPr>
          <p:cNvPr id="4" name="Content Placeholder 3"/>
          <p:cNvSpPr>
            <a:spLocks noGrp="1"/>
          </p:cNvSpPr>
          <p:nvPr>
            <p:ph sz="quarter" idx="14"/>
          </p:nvPr>
        </p:nvSpPr>
        <p:spPr>
          <a:xfrm>
            <a:off x="4645151" y="2313431"/>
            <a:ext cx="3910123" cy="4107950"/>
          </a:xfrm>
        </p:spPr>
        <p:txBody>
          <a:bodyPr>
            <a:normAutofit fontScale="85000" lnSpcReduction="20000"/>
          </a:bodyPr>
          <a:lstStyle/>
          <a:p>
            <a:r>
              <a:rPr lang="en-US" dirty="0" smtClean="0"/>
              <a:t>Carmen goes back to the house to get her stuff.</a:t>
            </a:r>
          </a:p>
          <a:p>
            <a:r>
              <a:rPr lang="en-US" dirty="0" smtClean="0"/>
              <a:t>After that, she goes to find a bus to go home.</a:t>
            </a:r>
          </a:p>
          <a:p>
            <a:r>
              <a:rPr lang="en-US" dirty="0" smtClean="0"/>
              <a:t>She writes to Bridget sending her the pants, saying how she did not behave decently with them and she hopes she does better with them.</a:t>
            </a:r>
          </a:p>
          <a:p>
            <a:r>
              <a:rPr lang="en-US" dirty="0" smtClean="0"/>
              <a:t>Rather than courage, energy, and love, she sends them to Bridget with “good sense”.</a:t>
            </a:r>
            <a:endParaRPr lang="en-US" dirty="0"/>
          </a:p>
        </p:txBody>
      </p:sp>
      <p:pic>
        <p:nvPicPr>
          <p:cNvPr id="5" name="Picture 4"/>
          <p:cNvPicPr>
            <a:picLocks noChangeAspect="1"/>
          </p:cNvPicPr>
          <p:nvPr/>
        </p:nvPicPr>
        <p:blipFill rotWithShape="1">
          <a:blip r:embed="rId2"/>
          <a:srcRect l="31451" r="27169"/>
          <a:stretch/>
        </p:blipFill>
        <p:spPr>
          <a:xfrm>
            <a:off x="2916421" y="1863590"/>
            <a:ext cx="725272" cy="1109109"/>
          </a:xfrm>
          <a:prstGeom prst="rect">
            <a:avLst/>
          </a:prstGeom>
        </p:spPr>
      </p:pic>
      <p:pic>
        <p:nvPicPr>
          <p:cNvPr id="6" name="Picture 5"/>
          <p:cNvPicPr>
            <a:picLocks noChangeAspect="1"/>
          </p:cNvPicPr>
          <p:nvPr/>
        </p:nvPicPr>
        <p:blipFill>
          <a:blip r:embed="rId3"/>
          <a:stretch>
            <a:fillRect/>
          </a:stretch>
        </p:blipFill>
        <p:spPr>
          <a:xfrm>
            <a:off x="1472081" y="1863590"/>
            <a:ext cx="674761" cy="899682"/>
          </a:xfrm>
          <a:prstGeom prst="rect">
            <a:avLst/>
          </a:prstGeom>
        </p:spPr>
      </p:pic>
      <p:pic>
        <p:nvPicPr>
          <p:cNvPr id="7" name="Picture 6"/>
          <p:cNvPicPr>
            <a:picLocks noChangeAspect="1"/>
          </p:cNvPicPr>
          <p:nvPr/>
        </p:nvPicPr>
        <p:blipFill>
          <a:blip r:embed="rId4"/>
          <a:stretch>
            <a:fillRect/>
          </a:stretch>
        </p:blipFill>
        <p:spPr>
          <a:xfrm>
            <a:off x="7979263" y="3268403"/>
            <a:ext cx="656766" cy="918352"/>
          </a:xfrm>
          <a:prstGeom prst="rect">
            <a:avLst/>
          </a:prstGeom>
        </p:spPr>
      </p:pic>
      <p:pic>
        <p:nvPicPr>
          <p:cNvPr id="8" name="Picture 7"/>
          <p:cNvPicPr>
            <a:picLocks noChangeAspect="1"/>
          </p:cNvPicPr>
          <p:nvPr/>
        </p:nvPicPr>
        <p:blipFill rotWithShape="1">
          <a:blip r:embed="rId5"/>
          <a:srcRect r="11239" b="8646"/>
          <a:stretch/>
        </p:blipFill>
        <p:spPr>
          <a:xfrm>
            <a:off x="5267161" y="1489178"/>
            <a:ext cx="777093" cy="899775"/>
          </a:xfrm>
          <a:prstGeom prst="rect">
            <a:avLst/>
          </a:prstGeom>
        </p:spPr>
      </p:pic>
    </p:spTree>
    <p:extLst>
      <p:ext uri="{BB962C8B-B14F-4D97-AF65-F5344CB8AC3E}">
        <p14:creationId xmlns:p14="http://schemas.microsoft.com/office/powerpoint/2010/main" val="8208838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416" y="351722"/>
            <a:ext cx="7346544" cy="1143000"/>
          </a:xfrm>
        </p:spPr>
        <p:txBody>
          <a:bodyPr>
            <a:normAutofit/>
          </a:bodyPr>
          <a:lstStyle/>
          <a:p>
            <a:r>
              <a:rPr lang="en-US" dirty="0"/>
              <a:t>Chapter </a:t>
            </a:r>
            <a:r>
              <a:rPr lang="en-US" dirty="0" smtClean="0"/>
              <a:t>16</a:t>
            </a:r>
            <a:r>
              <a:rPr lang="en-US" dirty="0"/>
              <a:t/>
            </a:r>
            <a:br>
              <a:rPr lang="en-US" dirty="0"/>
            </a:br>
            <a:r>
              <a:rPr lang="en-US" sz="1600" i="1" dirty="0" smtClean="0"/>
              <a:t>“Life is so…whatever.” – Kelly Marquette, aka </a:t>
            </a:r>
            <a:r>
              <a:rPr lang="en-US" sz="1600" i="1" dirty="0" err="1" smtClean="0"/>
              <a:t>Skeletor</a:t>
            </a:r>
            <a:endParaRPr lang="en-US" sz="1600" dirty="0"/>
          </a:p>
        </p:txBody>
      </p:sp>
      <p:sp>
        <p:nvSpPr>
          <p:cNvPr id="3" name="Content Placeholder 2"/>
          <p:cNvSpPr>
            <a:spLocks noGrp="1"/>
          </p:cNvSpPr>
          <p:nvPr>
            <p:ph sz="quarter" idx="13"/>
          </p:nvPr>
        </p:nvSpPr>
        <p:spPr>
          <a:xfrm>
            <a:off x="1042416" y="2313432"/>
            <a:ext cx="3419856" cy="4019744"/>
          </a:xfrm>
        </p:spPr>
        <p:txBody>
          <a:bodyPr>
            <a:normAutofit fontScale="92500" lnSpcReduction="20000"/>
          </a:bodyPr>
          <a:lstStyle/>
          <a:p>
            <a:r>
              <a:rPr lang="en-US" dirty="0" smtClean="0"/>
              <a:t>Bridget is thinking about being intimate with Eric.</a:t>
            </a:r>
          </a:p>
          <a:p>
            <a:r>
              <a:rPr lang="en-US" dirty="0" smtClean="0"/>
              <a:t>She believes it is going to be a good night because she just got the pants in the mail.</a:t>
            </a:r>
          </a:p>
          <a:p>
            <a:r>
              <a:rPr lang="en-US" dirty="0" smtClean="0"/>
              <a:t>Later in the day, she played well in her game in front of Eric. He even gave her a thumbs up.</a:t>
            </a:r>
            <a:endParaRPr lang="en-US" dirty="0"/>
          </a:p>
        </p:txBody>
      </p:sp>
      <p:sp>
        <p:nvSpPr>
          <p:cNvPr id="4" name="Content Placeholder 3"/>
          <p:cNvSpPr>
            <a:spLocks noGrp="1"/>
          </p:cNvSpPr>
          <p:nvPr>
            <p:ph sz="quarter" idx="14"/>
          </p:nvPr>
        </p:nvSpPr>
        <p:spPr>
          <a:xfrm>
            <a:off x="4462272" y="2313432"/>
            <a:ext cx="4198840" cy="4142432"/>
          </a:xfrm>
        </p:spPr>
        <p:txBody>
          <a:bodyPr>
            <a:normAutofit fontScale="70000" lnSpcReduction="20000"/>
          </a:bodyPr>
          <a:lstStyle/>
          <a:p>
            <a:r>
              <a:rPr lang="en-US" dirty="0" smtClean="0"/>
              <a:t>Right when she comes back, Carmen rushes into </a:t>
            </a:r>
            <a:r>
              <a:rPr lang="en-US" dirty="0" err="1" smtClean="0"/>
              <a:t>Tibby’s</a:t>
            </a:r>
            <a:r>
              <a:rPr lang="en-US" dirty="0" smtClean="0"/>
              <a:t> room and starts to cry.</a:t>
            </a:r>
          </a:p>
          <a:p>
            <a:r>
              <a:rPr lang="en-US" dirty="0" smtClean="0"/>
              <a:t>When she is able to speak, she says how she hates Lydia, Krista, and Paul but cannot explain why she does.</a:t>
            </a:r>
          </a:p>
          <a:p>
            <a:r>
              <a:rPr lang="en-US" dirty="0" smtClean="0"/>
              <a:t>Tibby asks if she is mad at her dad but Carmen says no and gets angry.</a:t>
            </a:r>
          </a:p>
          <a:p>
            <a:r>
              <a:rPr lang="en-US" dirty="0" smtClean="0"/>
              <a:t>She is confused as to where the old Tibby who hated the world went when Tibby told her that there are things that could be worse.</a:t>
            </a:r>
          </a:p>
          <a:p>
            <a:r>
              <a:rPr lang="en-US" dirty="0" smtClean="0"/>
              <a:t>After that, Carmen leaves </a:t>
            </a:r>
            <a:r>
              <a:rPr lang="en-US" dirty="0" err="1" smtClean="0"/>
              <a:t>Tibby’s</a:t>
            </a:r>
            <a:r>
              <a:rPr lang="en-US" dirty="0" smtClean="0"/>
              <a:t> room, now upset with her.</a:t>
            </a:r>
            <a:endParaRPr lang="en-US" dirty="0"/>
          </a:p>
        </p:txBody>
      </p:sp>
      <p:pic>
        <p:nvPicPr>
          <p:cNvPr id="5" name="Picture 4"/>
          <p:cNvPicPr>
            <a:picLocks noChangeAspect="1"/>
          </p:cNvPicPr>
          <p:nvPr/>
        </p:nvPicPr>
        <p:blipFill>
          <a:blip r:embed="rId2"/>
          <a:stretch>
            <a:fillRect/>
          </a:stretch>
        </p:blipFill>
        <p:spPr>
          <a:xfrm>
            <a:off x="502231" y="2313432"/>
            <a:ext cx="656766" cy="918352"/>
          </a:xfrm>
          <a:prstGeom prst="rect">
            <a:avLst/>
          </a:prstGeom>
        </p:spPr>
      </p:pic>
      <p:pic>
        <p:nvPicPr>
          <p:cNvPr id="6" name="Picture 5"/>
          <p:cNvPicPr>
            <a:picLocks noChangeAspect="1"/>
          </p:cNvPicPr>
          <p:nvPr/>
        </p:nvPicPr>
        <p:blipFill rotWithShape="1">
          <a:blip r:embed="rId3"/>
          <a:srcRect l="6904" t="14918" r="41323" b="13921"/>
          <a:stretch/>
        </p:blipFill>
        <p:spPr>
          <a:xfrm>
            <a:off x="502231" y="5256904"/>
            <a:ext cx="921825" cy="713504"/>
          </a:xfrm>
          <a:prstGeom prst="rect">
            <a:avLst/>
          </a:prstGeom>
        </p:spPr>
      </p:pic>
      <p:pic>
        <p:nvPicPr>
          <p:cNvPr id="7" name="Picture 6"/>
          <p:cNvPicPr>
            <a:picLocks noChangeAspect="1"/>
          </p:cNvPicPr>
          <p:nvPr/>
        </p:nvPicPr>
        <p:blipFill rotWithShape="1">
          <a:blip r:embed="rId4"/>
          <a:srcRect r="11239" b="8646"/>
          <a:stretch/>
        </p:blipFill>
        <p:spPr>
          <a:xfrm>
            <a:off x="5089940" y="1576783"/>
            <a:ext cx="636209" cy="736649"/>
          </a:xfrm>
          <a:prstGeom prst="rect">
            <a:avLst/>
          </a:prstGeom>
        </p:spPr>
      </p:pic>
      <p:pic>
        <p:nvPicPr>
          <p:cNvPr id="8" name="Picture 7"/>
          <p:cNvPicPr>
            <a:picLocks noChangeAspect="1"/>
          </p:cNvPicPr>
          <p:nvPr/>
        </p:nvPicPr>
        <p:blipFill rotWithShape="1">
          <a:blip r:embed="rId5"/>
          <a:srcRect r="31644"/>
          <a:stretch/>
        </p:blipFill>
        <p:spPr>
          <a:xfrm>
            <a:off x="7157658" y="1246693"/>
            <a:ext cx="910576" cy="1066739"/>
          </a:xfrm>
          <a:prstGeom prst="rect">
            <a:avLst/>
          </a:prstGeom>
        </p:spPr>
      </p:pic>
    </p:spTree>
    <p:extLst>
      <p:ext uri="{BB962C8B-B14F-4D97-AF65-F5344CB8AC3E}">
        <p14:creationId xmlns:p14="http://schemas.microsoft.com/office/powerpoint/2010/main" val="2913611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900" y="167373"/>
            <a:ext cx="7024744" cy="1143000"/>
          </a:xfrm>
        </p:spPr>
        <p:txBody>
          <a:bodyPr>
            <a:normAutofit/>
          </a:bodyPr>
          <a:lstStyle/>
          <a:p>
            <a:r>
              <a:rPr lang="en-US" dirty="0"/>
              <a:t>Chapter 16</a:t>
            </a:r>
            <a:br>
              <a:rPr lang="en-US" dirty="0"/>
            </a:br>
            <a:r>
              <a:rPr lang="en-US" sz="1600" i="1" dirty="0"/>
              <a:t>“Life is so…whatever.” – Kelly Marquette, aka </a:t>
            </a:r>
            <a:r>
              <a:rPr lang="en-US" sz="1600" i="1" dirty="0" err="1"/>
              <a:t>Skeletor</a:t>
            </a:r>
            <a:endParaRPr lang="en-US" sz="1600" dirty="0"/>
          </a:p>
        </p:txBody>
      </p:sp>
      <p:sp>
        <p:nvSpPr>
          <p:cNvPr id="3" name="Content Placeholder 2"/>
          <p:cNvSpPr>
            <a:spLocks noGrp="1"/>
          </p:cNvSpPr>
          <p:nvPr>
            <p:ph sz="quarter" idx="13"/>
          </p:nvPr>
        </p:nvSpPr>
        <p:spPr/>
        <p:txBody>
          <a:bodyPr/>
          <a:lstStyle/>
          <a:p>
            <a:r>
              <a:rPr lang="en-US" dirty="0" smtClean="0"/>
              <a:t>Tibby writes to Lena about the documentary and who is helping with what.</a:t>
            </a:r>
          </a:p>
          <a:p>
            <a:r>
              <a:rPr lang="en-US" dirty="0" smtClean="0"/>
              <a:t>In addition to that she says who is in the documentary as well.</a:t>
            </a:r>
            <a:endParaRPr lang="en-US" dirty="0"/>
          </a:p>
        </p:txBody>
      </p:sp>
      <p:sp>
        <p:nvSpPr>
          <p:cNvPr id="4" name="Content Placeholder 3"/>
          <p:cNvSpPr>
            <a:spLocks noGrp="1"/>
          </p:cNvSpPr>
          <p:nvPr>
            <p:ph sz="quarter" idx="14"/>
          </p:nvPr>
        </p:nvSpPr>
        <p:spPr>
          <a:xfrm>
            <a:off x="4645151" y="2313430"/>
            <a:ext cx="3663165" cy="3719845"/>
          </a:xfrm>
        </p:spPr>
        <p:txBody>
          <a:bodyPr>
            <a:normAutofit fontScale="92500" lnSpcReduction="20000"/>
          </a:bodyPr>
          <a:lstStyle/>
          <a:p>
            <a:r>
              <a:rPr lang="en-US" dirty="0" smtClean="0"/>
              <a:t>Bridget was told to play defense by her coach but when her coach told her to not pass the midfield, she listened at first.</a:t>
            </a:r>
          </a:p>
          <a:p>
            <a:r>
              <a:rPr lang="en-US" dirty="0" smtClean="0"/>
              <a:t>Then when she saw the perfect opportunity, she went and score. Everyone cheered except for her coach.</a:t>
            </a:r>
            <a:endParaRPr lang="en-US" dirty="0"/>
          </a:p>
        </p:txBody>
      </p:sp>
      <p:pic>
        <p:nvPicPr>
          <p:cNvPr id="5" name="Picture 4"/>
          <p:cNvPicPr>
            <a:picLocks noChangeAspect="1"/>
          </p:cNvPicPr>
          <p:nvPr/>
        </p:nvPicPr>
        <p:blipFill rotWithShape="1">
          <a:blip r:embed="rId2"/>
          <a:srcRect r="31644"/>
          <a:stretch/>
        </p:blipFill>
        <p:spPr>
          <a:xfrm>
            <a:off x="514887" y="2855843"/>
            <a:ext cx="910576" cy="1066739"/>
          </a:xfrm>
          <a:prstGeom prst="rect">
            <a:avLst/>
          </a:prstGeom>
        </p:spPr>
      </p:pic>
      <p:pic>
        <p:nvPicPr>
          <p:cNvPr id="7" name="Picture 6"/>
          <p:cNvPicPr>
            <a:picLocks noChangeAspect="1"/>
          </p:cNvPicPr>
          <p:nvPr/>
        </p:nvPicPr>
        <p:blipFill>
          <a:blip r:embed="rId3"/>
          <a:stretch>
            <a:fillRect/>
          </a:stretch>
        </p:blipFill>
        <p:spPr>
          <a:xfrm>
            <a:off x="3643493" y="1413750"/>
            <a:ext cx="674761" cy="899682"/>
          </a:xfrm>
          <a:prstGeom prst="rect">
            <a:avLst/>
          </a:prstGeom>
        </p:spPr>
      </p:pic>
      <p:pic>
        <p:nvPicPr>
          <p:cNvPr id="8" name="Picture 7"/>
          <p:cNvPicPr>
            <a:picLocks noChangeAspect="1"/>
          </p:cNvPicPr>
          <p:nvPr/>
        </p:nvPicPr>
        <p:blipFill>
          <a:blip r:embed="rId4"/>
          <a:stretch>
            <a:fillRect/>
          </a:stretch>
        </p:blipFill>
        <p:spPr>
          <a:xfrm>
            <a:off x="5203542" y="1395078"/>
            <a:ext cx="656766" cy="918352"/>
          </a:xfrm>
          <a:prstGeom prst="rect">
            <a:avLst/>
          </a:prstGeom>
        </p:spPr>
      </p:pic>
    </p:spTree>
    <p:extLst>
      <p:ext uri="{BB962C8B-B14F-4D97-AF65-F5344CB8AC3E}">
        <p14:creationId xmlns:p14="http://schemas.microsoft.com/office/powerpoint/2010/main" val="2077599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a:t>
            </a:r>
            <a:r>
              <a:rPr lang="en-US" dirty="0" smtClean="0"/>
              <a:t>17</a:t>
            </a:r>
            <a:r>
              <a:rPr lang="en-US" dirty="0"/>
              <a:t/>
            </a:r>
            <a:br>
              <a:rPr lang="en-US" dirty="0"/>
            </a:br>
            <a:r>
              <a:rPr lang="en-US" sz="1600" i="1" dirty="0" smtClean="0"/>
              <a:t>“You make all kinds of mistakes: but as long as you are generous and true and also fierce you cannot hurt the world or even seriously distress her.” – Winston Churchill</a:t>
            </a:r>
            <a:endParaRPr lang="en-US" sz="1600" dirty="0"/>
          </a:p>
        </p:txBody>
      </p:sp>
      <p:sp>
        <p:nvSpPr>
          <p:cNvPr id="3" name="Content Placeholder 2"/>
          <p:cNvSpPr>
            <a:spLocks noGrp="1"/>
          </p:cNvSpPr>
          <p:nvPr>
            <p:ph idx="1"/>
          </p:nvPr>
        </p:nvSpPr>
        <p:spPr/>
        <p:txBody>
          <a:bodyPr>
            <a:normAutofit/>
          </a:bodyPr>
          <a:lstStyle/>
          <a:p>
            <a:r>
              <a:rPr lang="en-US" dirty="0" smtClean="0"/>
              <a:t>Lena tries to go and paint at the pond again. </a:t>
            </a:r>
          </a:p>
          <a:p>
            <a:r>
              <a:rPr lang="en-US" dirty="0" smtClean="0"/>
              <a:t>While she is there, she hears a splash and sees Kostos swimming naked. </a:t>
            </a:r>
            <a:endParaRPr lang="en-US" dirty="0"/>
          </a:p>
          <a:p>
            <a:r>
              <a:rPr lang="en-US" dirty="0" smtClean="0"/>
              <a:t>She then realizes that her favorite place was </a:t>
            </a:r>
            <a:r>
              <a:rPr lang="en-US" dirty="0" err="1" smtClean="0"/>
              <a:t>Kostos’s</a:t>
            </a:r>
            <a:r>
              <a:rPr lang="en-US" dirty="0" smtClean="0"/>
              <a:t> favorite place and that is why he was there.</a:t>
            </a:r>
          </a:p>
          <a:p>
            <a:r>
              <a:rPr lang="en-US" dirty="0" smtClean="0"/>
              <a:t>She felt as if she were intruding.</a:t>
            </a:r>
            <a:endParaRPr lang="en-US" dirty="0"/>
          </a:p>
        </p:txBody>
      </p:sp>
      <p:pic>
        <p:nvPicPr>
          <p:cNvPr id="5" name="Picture 4"/>
          <p:cNvPicPr>
            <a:picLocks noChangeAspect="1"/>
          </p:cNvPicPr>
          <p:nvPr/>
        </p:nvPicPr>
        <p:blipFill>
          <a:blip r:embed="rId2"/>
          <a:stretch>
            <a:fillRect/>
          </a:stretch>
        </p:blipFill>
        <p:spPr>
          <a:xfrm>
            <a:off x="488800" y="2468630"/>
            <a:ext cx="674761" cy="899682"/>
          </a:xfrm>
          <a:prstGeom prst="rect">
            <a:avLst/>
          </a:prstGeom>
        </p:spPr>
      </p:pic>
      <p:pic>
        <p:nvPicPr>
          <p:cNvPr id="6" name="Picture 5"/>
          <p:cNvPicPr>
            <a:picLocks noChangeAspect="1"/>
          </p:cNvPicPr>
          <p:nvPr/>
        </p:nvPicPr>
        <p:blipFill rotWithShape="1">
          <a:blip r:embed="rId3"/>
          <a:srcRect l="31451" r="27169"/>
          <a:stretch/>
        </p:blipFill>
        <p:spPr>
          <a:xfrm>
            <a:off x="6585934" y="4891533"/>
            <a:ext cx="855731" cy="1308611"/>
          </a:xfrm>
          <a:prstGeom prst="rect">
            <a:avLst/>
          </a:prstGeom>
        </p:spPr>
      </p:pic>
    </p:spTree>
    <p:extLst>
      <p:ext uri="{BB962C8B-B14F-4D97-AF65-F5344CB8AC3E}">
        <p14:creationId xmlns:p14="http://schemas.microsoft.com/office/powerpoint/2010/main" val="140721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31238"/>
            <a:ext cx="7024744" cy="1143000"/>
          </a:xfrm>
        </p:spPr>
        <p:txBody>
          <a:bodyPr>
            <a:normAutofit fontScale="90000"/>
          </a:bodyPr>
          <a:lstStyle/>
          <a:p>
            <a:r>
              <a:rPr lang="en-US" dirty="0"/>
              <a:t>Chapter 1</a:t>
            </a:r>
            <a:br>
              <a:rPr lang="en-US" dirty="0"/>
            </a:br>
            <a:r>
              <a:rPr lang="en-US" sz="1600" i="1" dirty="0"/>
              <a:t>“Luck never gives: it only lends.” – Ancient Chinese Proverb</a:t>
            </a:r>
            <a:br>
              <a:rPr lang="en-US" sz="1600" i="1" dirty="0"/>
            </a:br>
            <a:endParaRPr lang="en-US" sz="1600" dirty="0"/>
          </a:p>
        </p:txBody>
      </p:sp>
      <p:sp>
        <p:nvSpPr>
          <p:cNvPr id="3" name="Content Placeholder 2"/>
          <p:cNvSpPr>
            <a:spLocks noGrp="1"/>
          </p:cNvSpPr>
          <p:nvPr>
            <p:ph sz="quarter" idx="13"/>
          </p:nvPr>
        </p:nvSpPr>
        <p:spPr>
          <a:xfrm>
            <a:off x="1042415" y="2313432"/>
            <a:ext cx="6905771" cy="3493008"/>
          </a:xfrm>
        </p:spPr>
        <p:txBody>
          <a:bodyPr>
            <a:normAutofit/>
          </a:bodyPr>
          <a:lstStyle/>
          <a:p>
            <a:r>
              <a:rPr lang="en-US" dirty="0"/>
              <a:t>Strangely enough, they fit Tibby. As well as Lena, and then Bridget.</a:t>
            </a:r>
          </a:p>
          <a:p>
            <a:endParaRPr lang="en-US" dirty="0"/>
          </a:p>
        </p:txBody>
      </p:sp>
      <p:sp>
        <p:nvSpPr>
          <p:cNvPr id="6" name="Content Placeholder 5"/>
          <p:cNvSpPr>
            <a:spLocks noGrp="1"/>
          </p:cNvSpPr>
          <p:nvPr>
            <p:ph sz="quarter" idx="14"/>
          </p:nvPr>
        </p:nvSpPr>
        <p:spPr>
          <a:xfrm>
            <a:off x="908137" y="4692518"/>
            <a:ext cx="7439507" cy="3493008"/>
          </a:xfrm>
        </p:spPr>
        <p:txBody>
          <a:bodyPr/>
          <a:lstStyle/>
          <a:p>
            <a:r>
              <a:rPr lang="en-US" dirty="0"/>
              <a:t>Four girls with completely different builds so the girls came to one conclusion: these pants are magic.</a:t>
            </a:r>
          </a:p>
          <a:p>
            <a:endParaRPr lang="en-US" dirty="0"/>
          </a:p>
        </p:txBody>
      </p:sp>
      <p:pic>
        <p:nvPicPr>
          <p:cNvPr id="4" name="Picture 3"/>
          <p:cNvPicPr>
            <a:picLocks noChangeAspect="1"/>
          </p:cNvPicPr>
          <p:nvPr/>
        </p:nvPicPr>
        <p:blipFill>
          <a:blip r:embed="rId2"/>
          <a:stretch>
            <a:fillRect/>
          </a:stretch>
        </p:blipFill>
        <p:spPr>
          <a:xfrm>
            <a:off x="1373977" y="3123674"/>
            <a:ext cx="884535" cy="1179380"/>
          </a:xfrm>
          <a:prstGeom prst="rect">
            <a:avLst/>
          </a:prstGeom>
        </p:spPr>
      </p:pic>
      <p:pic>
        <p:nvPicPr>
          <p:cNvPr id="5" name="Picture 4"/>
          <p:cNvPicPr>
            <a:picLocks noChangeAspect="1"/>
          </p:cNvPicPr>
          <p:nvPr/>
        </p:nvPicPr>
        <p:blipFill>
          <a:blip r:embed="rId3"/>
          <a:stretch>
            <a:fillRect/>
          </a:stretch>
        </p:blipFill>
        <p:spPr>
          <a:xfrm>
            <a:off x="3915811" y="3123674"/>
            <a:ext cx="859022" cy="1359212"/>
          </a:xfrm>
          <a:prstGeom prst="rect">
            <a:avLst/>
          </a:prstGeom>
        </p:spPr>
      </p:pic>
      <p:pic>
        <p:nvPicPr>
          <p:cNvPr id="7" name="Picture 6"/>
          <p:cNvPicPr>
            <a:picLocks noChangeAspect="1"/>
          </p:cNvPicPr>
          <p:nvPr/>
        </p:nvPicPr>
        <p:blipFill rotWithShape="1">
          <a:blip r:embed="rId4"/>
          <a:srcRect r="31644"/>
          <a:stretch/>
        </p:blipFill>
        <p:spPr>
          <a:xfrm>
            <a:off x="5213962" y="1238068"/>
            <a:ext cx="1017814" cy="1192368"/>
          </a:xfrm>
          <a:prstGeom prst="rect">
            <a:avLst/>
          </a:prstGeom>
        </p:spPr>
      </p:pic>
    </p:spTree>
    <p:extLst>
      <p:ext uri="{BB962C8B-B14F-4D97-AF65-F5344CB8AC3E}">
        <p14:creationId xmlns:p14="http://schemas.microsoft.com/office/powerpoint/2010/main" val="88732191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264" y="392688"/>
            <a:ext cx="7024744" cy="1143000"/>
          </a:xfrm>
        </p:spPr>
        <p:txBody>
          <a:bodyPr>
            <a:normAutofit fontScale="90000"/>
          </a:bodyPr>
          <a:lstStyle/>
          <a:p>
            <a:r>
              <a:rPr lang="en-US" dirty="0"/>
              <a:t>Chapter 17</a:t>
            </a:r>
            <a:br>
              <a:rPr lang="en-US" dirty="0"/>
            </a:br>
            <a:r>
              <a:rPr lang="en-US" sz="1600" i="1" dirty="0"/>
              <a:t>“You make all kinds of mistakes: but as long as you are generous and true and also fierce you cannot hurt the world or even seriously distress her.” – Winston Churchill</a:t>
            </a:r>
            <a:endParaRPr lang="en-US" sz="1600" dirty="0"/>
          </a:p>
        </p:txBody>
      </p:sp>
      <p:sp>
        <p:nvSpPr>
          <p:cNvPr id="5" name="Content Placeholder 4"/>
          <p:cNvSpPr>
            <a:spLocks noGrp="1"/>
          </p:cNvSpPr>
          <p:nvPr>
            <p:ph sz="quarter" idx="13"/>
          </p:nvPr>
        </p:nvSpPr>
        <p:spPr/>
        <p:txBody>
          <a:bodyPr>
            <a:normAutofit fontScale="70000" lnSpcReduction="20000"/>
          </a:bodyPr>
          <a:lstStyle/>
          <a:p>
            <a:r>
              <a:rPr lang="en-US" dirty="0"/>
              <a:t>Bridget writes to Lena how she thinks it is going to be a big night for her.</a:t>
            </a:r>
          </a:p>
          <a:p>
            <a:r>
              <a:rPr lang="en-US" dirty="0"/>
              <a:t>She cannot sleep again and goes for a walk.</a:t>
            </a:r>
          </a:p>
          <a:p>
            <a:r>
              <a:rPr lang="en-US" dirty="0"/>
              <a:t>She sits at the ocean where she has memories of her and her brother </a:t>
            </a:r>
            <a:r>
              <a:rPr lang="en-US" dirty="0" smtClean="0"/>
              <a:t>but cannot think of her mom being there.</a:t>
            </a:r>
          </a:p>
          <a:p>
            <a:r>
              <a:rPr lang="en-US" dirty="0" smtClean="0"/>
              <a:t>She goes and finds Eric at his cabin.</a:t>
            </a:r>
          </a:p>
          <a:p>
            <a:r>
              <a:rPr lang="en-US" dirty="0" smtClean="0"/>
              <a:t>He comes outside and they kiss.</a:t>
            </a:r>
            <a:endParaRPr lang="en-US" dirty="0"/>
          </a:p>
          <a:p>
            <a:endParaRPr lang="en-US" dirty="0"/>
          </a:p>
        </p:txBody>
      </p:sp>
      <p:sp>
        <p:nvSpPr>
          <p:cNvPr id="6" name="Content Placeholder 5"/>
          <p:cNvSpPr>
            <a:spLocks noGrp="1"/>
          </p:cNvSpPr>
          <p:nvPr>
            <p:ph sz="quarter" idx="14"/>
          </p:nvPr>
        </p:nvSpPr>
        <p:spPr/>
        <p:txBody>
          <a:bodyPr/>
          <a:lstStyle/>
          <a:p>
            <a:r>
              <a:rPr lang="en-US" dirty="0" smtClean="0"/>
              <a:t>She goes back into her room to go to bed but is overwhelmed with emotion.</a:t>
            </a:r>
          </a:p>
          <a:p>
            <a:r>
              <a:rPr lang="en-US" dirty="0" smtClean="0"/>
              <a:t>She cries from all of the emotion she has inside.</a:t>
            </a:r>
            <a:endParaRPr lang="en-US" dirty="0"/>
          </a:p>
        </p:txBody>
      </p:sp>
      <p:pic>
        <p:nvPicPr>
          <p:cNvPr id="7" name="Picture 6"/>
          <p:cNvPicPr>
            <a:picLocks noChangeAspect="1"/>
          </p:cNvPicPr>
          <p:nvPr/>
        </p:nvPicPr>
        <p:blipFill>
          <a:blip r:embed="rId2"/>
          <a:stretch>
            <a:fillRect/>
          </a:stretch>
        </p:blipFill>
        <p:spPr>
          <a:xfrm>
            <a:off x="491988" y="2170664"/>
            <a:ext cx="656766" cy="918352"/>
          </a:xfrm>
          <a:prstGeom prst="rect">
            <a:avLst/>
          </a:prstGeom>
        </p:spPr>
      </p:pic>
      <p:pic>
        <p:nvPicPr>
          <p:cNvPr id="8" name="Picture 7"/>
          <p:cNvPicPr>
            <a:picLocks noChangeAspect="1"/>
          </p:cNvPicPr>
          <p:nvPr/>
        </p:nvPicPr>
        <p:blipFill>
          <a:blip r:embed="rId3"/>
          <a:stretch>
            <a:fillRect/>
          </a:stretch>
        </p:blipFill>
        <p:spPr>
          <a:xfrm>
            <a:off x="3181718" y="1413749"/>
            <a:ext cx="674761" cy="899682"/>
          </a:xfrm>
          <a:prstGeom prst="rect">
            <a:avLst/>
          </a:prstGeom>
        </p:spPr>
      </p:pic>
      <p:pic>
        <p:nvPicPr>
          <p:cNvPr id="9" name="Picture 8"/>
          <p:cNvPicPr>
            <a:picLocks noChangeAspect="1"/>
          </p:cNvPicPr>
          <p:nvPr/>
        </p:nvPicPr>
        <p:blipFill rotWithShape="1">
          <a:blip r:embed="rId4"/>
          <a:srcRect l="6904" t="14918" r="41323" b="13921"/>
          <a:stretch/>
        </p:blipFill>
        <p:spPr>
          <a:xfrm>
            <a:off x="2028365" y="5449688"/>
            <a:ext cx="921825" cy="713504"/>
          </a:xfrm>
          <a:prstGeom prst="rect">
            <a:avLst/>
          </a:prstGeom>
        </p:spPr>
      </p:pic>
    </p:spTree>
    <p:extLst>
      <p:ext uri="{BB962C8B-B14F-4D97-AF65-F5344CB8AC3E}">
        <p14:creationId xmlns:p14="http://schemas.microsoft.com/office/powerpoint/2010/main" val="11809039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264" y="392687"/>
            <a:ext cx="7024744" cy="1143000"/>
          </a:xfrm>
        </p:spPr>
        <p:txBody>
          <a:bodyPr>
            <a:normAutofit fontScale="90000"/>
          </a:bodyPr>
          <a:lstStyle/>
          <a:p>
            <a:r>
              <a:rPr lang="en-US" dirty="0"/>
              <a:t>Chapter 17</a:t>
            </a:r>
            <a:br>
              <a:rPr lang="en-US" dirty="0"/>
            </a:br>
            <a:r>
              <a:rPr lang="en-US" sz="1600" i="1" dirty="0"/>
              <a:t>“You make all kinds of mistakes: but as long as you are generous and true and also fierce you cannot hurt the world or even seriously distress her.” – Winston Churchill</a:t>
            </a:r>
            <a:endParaRPr lang="en-US" sz="1600" dirty="0"/>
          </a:p>
        </p:txBody>
      </p:sp>
      <p:sp>
        <p:nvSpPr>
          <p:cNvPr id="3" name="Content Placeholder 2"/>
          <p:cNvSpPr>
            <a:spLocks noGrp="1"/>
          </p:cNvSpPr>
          <p:nvPr>
            <p:ph sz="quarter" idx="13"/>
          </p:nvPr>
        </p:nvSpPr>
        <p:spPr/>
        <p:txBody>
          <a:bodyPr>
            <a:normAutofit fontScale="92500" lnSpcReduction="10000"/>
          </a:bodyPr>
          <a:lstStyle/>
          <a:p>
            <a:r>
              <a:rPr lang="en-US" dirty="0" smtClean="0"/>
              <a:t>Lena writes to Tibby how she found out it was </a:t>
            </a:r>
            <a:r>
              <a:rPr lang="en-US" dirty="0" err="1" smtClean="0"/>
              <a:t>Kostos’s</a:t>
            </a:r>
            <a:r>
              <a:rPr lang="en-US" dirty="0" smtClean="0"/>
              <a:t> spot and she feels silly.</a:t>
            </a:r>
          </a:p>
          <a:p>
            <a:r>
              <a:rPr lang="en-US" dirty="0" smtClean="0"/>
              <a:t>She was glad to have Kostos look at her again though.</a:t>
            </a:r>
          </a:p>
          <a:p>
            <a:r>
              <a:rPr lang="en-US" dirty="0" smtClean="0"/>
              <a:t>At the end, she asks Tibby if she has heard from Bridget.</a:t>
            </a:r>
            <a:endParaRPr lang="en-US" dirty="0"/>
          </a:p>
        </p:txBody>
      </p:sp>
      <p:sp>
        <p:nvSpPr>
          <p:cNvPr id="4" name="Content Placeholder 3"/>
          <p:cNvSpPr>
            <a:spLocks noGrp="1"/>
          </p:cNvSpPr>
          <p:nvPr>
            <p:ph sz="quarter" idx="14"/>
          </p:nvPr>
        </p:nvSpPr>
        <p:spPr/>
        <p:txBody>
          <a:bodyPr>
            <a:normAutofit fontScale="92500" lnSpcReduction="10000"/>
          </a:bodyPr>
          <a:lstStyle/>
          <a:p>
            <a:r>
              <a:rPr lang="en-US" dirty="0" smtClean="0"/>
              <a:t>Carmen is thinking why her dad has not called her yet but continues to make excuses for him.</a:t>
            </a:r>
          </a:p>
          <a:p>
            <a:r>
              <a:rPr lang="en-US" dirty="0" smtClean="0"/>
              <a:t>She feels guilty about what happened even though he has not contacted her either.</a:t>
            </a:r>
          </a:p>
        </p:txBody>
      </p:sp>
      <p:pic>
        <p:nvPicPr>
          <p:cNvPr id="5" name="Picture 4"/>
          <p:cNvPicPr>
            <a:picLocks noChangeAspect="1"/>
          </p:cNvPicPr>
          <p:nvPr/>
        </p:nvPicPr>
        <p:blipFill>
          <a:blip r:embed="rId2"/>
          <a:stretch>
            <a:fillRect/>
          </a:stretch>
        </p:blipFill>
        <p:spPr>
          <a:xfrm>
            <a:off x="528908" y="2683702"/>
            <a:ext cx="674761" cy="899682"/>
          </a:xfrm>
          <a:prstGeom prst="rect">
            <a:avLst/>
          </a:prstGeom>
        </p:spPr>
      </p:pic>
      <p:pic>
        <p:nvPicPr>
          <p:cNvPr id="6" name="Picture 5"/>
          <p:cNvPicPr>
            <a:picLocks noChangeAspect="1"/>
          </p:cNvPicPr>
          <p:nvPr/>
        </p:nvPicPr>
        <p:blipFill rotWithShape="1">
          <a:blip r:embed="rId3"/>
          <a:srcRect r="31644"/>
          <a:stretch/>
        </p:blipFill>
        <p:spPr>
          <a:xfrm>
            <a:off x="3400513" y="1507439"/>
            <a:ext cx="688001" cy="805993"/>
          </a:xfrm>
          <a:prstGeom prst="rect">
            <a:avLst/>
          </a:prstGeom>
        </p:spPr>
      </p:pic>
      <p:pic>
        <p:nvPicPr>
          <p:cNvPr id="7" name="Picture 6"/>
          <p:cNvPicPr>
            <a:picLocks noChangeAspect="1"/>
          </p:cNvPicPr>
          <p:nvPr/>
        </p:nvPicPr>
        <p:blipFill rotWithShape="1">
          <a:blip r:embed="rId4"/>
          <a:srcRect l="31451" r="27169"/>
          <a:stretch/>
        </p:blipFill>
        <p:spPr>
          <a:xfrm>
            <a:off x="4162437" y="3583384"/>
            <a:ext cx="599669" cy="917033"/>
          </a:xfrm>
          <a:prstGeom prst="rect">
            <a:avLst/>
          </a:prstGeom>
        </p:spPr>
      </p:pic>
      <p:pic>
        <p:nvPicPr>
          <p:cNvPr id="8" name="Picture 7"/>
          <p:cNvPicPr>
            <a:picLocks noChangeAspect="1"/>
          </p:cNvPicPr>
          <p:nvPr/>
        </p:nvPicPr>
        <p:blipFill>
          <a:blip r:embed="rId5"/>
          <a:stretch>
            <a:fillRect/>
          </a:stretch>
        </p:blipFill>
        <p:spPr>
          <a:xfrm>
            <a:off x="3185768" y="5560618"/>
            <a:ext cx="656766" cy="918352"/>
          </a:xfrm>
          <a:prstGeom prst="rect">
            <a:avLst/>
          </a:prstGeom>
        </p:spPr>
      </p:pic>
      <p:pic>
        <p:nvPicPr>
          <p:cNvPr id="9" name="Picture 8"/>
          <p:cNvPicPr>
            <a:picLocks noChangeAspect="1"/>
          </p:cNvPicPr>
          <p:nvPr/>
        </p:nvPicPr>
        <p:blipFill rotWithShape="1">
          <a:blip r:embed="rId6"/>
          <a:srcRect r="11239" b="8646"/>
          <a:stretch/>
        </p:blipFill>
        <p:spPr>
          <a:xfrm>
            <a:off x="5408044" y="1576783"/>
            <a:ext cx="636209" cy="736649"/>
          </a:xfrm>
          <a:prstGeom prst="rect">
            <a:avLst/>
          </a:prstGeom>
        </p:spPr>
      </p:pic>
    </p:spTree>
    <p:extLst>
      <p:ext uri="{BB962C8B-B14F-4D97-AF65-F5344CB8AC3E}">
        <p14:creationId xmlns:p14="http://schemas.microsoft.com/office/powerpoint/2010/main" val="42612732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a:t>
            </a:r>
            <a:r>
              <a:rPr lang="en-US" dirty="0" smtClean="0"/>
              <a:t>18</a:t>
            </a:r>
            <a:r>
              <a:rPr lang="en-US" dirty="0"/>
              <a:t/>
            </a:r>
            <a:br>
              <a:rPr lang="en-US" dirty="0"/>
            </a:br>
            <a:r>
              <a:rPr lang="en-US" sz="1600" i="1" dirty="0" smtClean="0"/>
              <a:t>“Wish for what you want. Work for what you need.” – Carmen’s grandmother</a:t>
            </a:r>
            <a:endParaRPr lang="en-US" sz="1600" dirty="0"/>
          </a:p>
        </p:txBody>
      </p:sp>
      <p:sp>
        <p:nvSpPr>
          <p:cNvPr id="3" name="Content Placeholder 2"/>
          <p:cNvSpPr>
            <a:spLocks noGrp="1"/>
          </p:cNvSpPr>
          <p:nvPr>
            <p:ph idx="1"/>
          </p:nvPr>
        </p:nvSpPr>
        <p:spPr/>
        <p:txBody>
          <a:bodyPr/>
          <a:lstStyle/>
          <a:p>
            <a:r>
              <a:rPr lang="en-US" dirty="0" smtClean="0"/>
              <a:t>Effie tells Lena how she made out with Andreas, a </a:t>
            </a:r>
            <a:r>
              <a:rPr lang="en-US" dirty="0"/>
              <a:t>G</a:t>
            </a:r>
            <a:r>
              <a:rPr lang="en-US" dirty="0" smtClean="0"/>
              <a:t>reek waiter.</a:t>
            </a:r>
          </a:p>
          <a:p>
            <a:r>
              <a:rPr lang="en-US" dirty="0" smtClean="0"/>
              <a:t>Lena asks about her boyfriend, Gavin, but Effie brushes it off.</a:t>
            </a:r>
          </a:p>
          <a:p>
            <a:r>
              <a:rPr lang="en-US" dirty="0" smtClean="0"/>
              <a:t>Effie tells Lena how she could have made out with Kostos but lost her chance.</a:t>
            </a:r>
          </a:p>
          <a:p>
            <a:r>
              <a:rPr lang="en-US" dirty="0" smtClean="0"/>
              <a:t>Lena starts to draw Kostos but doesn’t realize he walked behind her.</a:t>
            </a:r>
            <a:endParaRPr lang="en-US" dirty="0"/>
          </a:p>
        </p:txBody>
      </p:sp>
      <p:pic>
        <p:nvPicPr>
          <p:cNvPr id="5" name="Picture 4"/>
          <p:cNvPicPr>
            <a:picLocks noChangeAspect="1"/>
          </p:cNvPicPr>
          <p:nvPr/>
        </p:nvPicPr>
        <p:blipFill>
          <a:blip r:embed="rId2"/>
          <a:stretch>
            <a:fillRect/>
          </a:stretch>
        </p:blipFill>
        <p:spPr>
          <a:xfrm>
            <a:off x="613890" y="5335849"/>
            <a:ext cx="782609" cy="1043479"/>
          </a:xfrm>
          <a:prstGeom prst="rect">
            <a:avLst/>
          </a:prstGeom>
        </p:spPr>
      </p:pic>
      <p:pic>
        <p:nvPicPr>
          <p:cNvPr id="6" name="Picture 5"/>
          <p:cNvPicPr>
            <a:picLocks noChangeAspect="1"/>
          </p:cNvPicPr>
          <p:nvPr/>
        </p:nvPicPr>
        <p:blipFill rotWithShape="1">
          <a:blip r:embed="rId3"/>
          <a:srcRect l="31451" r="27169"/>
          <a:stretch/>
        </p:blipFill>
        <p:spPr>
          <a:xfrm>
            <a:off x="7820809" y="2053493"/>
            <a:ext cx="757284" cy="1158063"/>
          </a:xfrm>
          <a:prstGeom prst="rect">
            <a:avLst/>
          </a:prstGeom>
        </p:spPr>
      </p:pic>
    </p:spTree>
    <p:extLst>
      <p:ext uri="{BB962C8B-B14F-4D97-AF65-F5344CB8AC3E}">
        <p14:creationId xmlns:p14="http://schemas.microsoft.com/office/powerpoint/2010/main" val="105570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509"/>
            <a:ext cx="7024744" cy="1143000"/>
          </a:xfrm>
        </p:spPr>
        <p:txBody>
          <a:bodyPr>
            <a:normAutofit fontScale="90000"/>
          </a:bodyPr>
          <a:lstStyle/>
          <a:p>
            <a:r>
              <a:rPr lang="en-US" dirty="0"/>
              <a:t>Chapter 18</a:t>
            </a:r>
            <a:br>
              <a:rPr lang="en-US" dirty="0"/>
            </a:br>
            <a:r>
              <a:rPr lang="en-US" sz="1600" i="1" dirty="0"/>
              <a:t>“Wish for what you want. Work for what you need.” – Carmen’s grandmother</a:t>
            </a:r>
            <a:endParaRPr lang="en-US" sz="1600" dirty="0"/>
          </a:p>
        </p:txBody>
      </p:sp>
      <p:sp>
        <p:nvSpPr>
          <p:cNvPr id="3" name="Content Placeholder 2"/>
          <p:cNvSpPr>
            <a:spLocks noGrp="1"/>
          </p:cNvSpPr>
          <p:nvPr>
            <p:ph sz="quarter" idx="13"/>
          </p:nvPr>
        </p:nvSpPr>
        <p:spPr/>
        <p:txBody>
          <a:bodyPr/>
          <a:lstStyle/>
          <a:p>
            <a:r>
              <a:rPr lang="en-US" dirty="0" smtClean="0"/>
              <a:t>Bridget has stayed in bed the whole day after she was with Eric.</a:t>
            </a:r>
          </a:p>
          <a:p>
            <a:r>
              <a:rPr lang="en-US" dirty="0" smtClean="0"/>
              <a:t>Everyone is concerned about her because she is normally so outgoing.</a:t>
            </a:r>
            <a:endParaRPr lang="en-US" dirty="0"/>
          </a:p>
        </p:txBody>
      </p:sp>
      <p:sp>
        <p:nvSpPr>
          <p:cNvPr id="4" name="Content Placeholder 3"/>
          <p:cNvSpPr>
            <a:spLocks noGrp="1"/>
          </p:cNvSpPr>
          <p:nvPr>
            <p:ph sz="quarter" idx="14"/>
          </p:nvPr>
        </p:nvSpPr>
        <p:spPr/>
        <p:txBody>
          <a:bodyPr>
            <a:normAutofit fontScale="92500" lnSpcReduction="10000"/>
          </a:bodyPr>
          <a:lstStyle/>
          <a:p>
            <a:r>
              <a:rPr lang="en-US" dirty="0" smtClean="0"/>
              <a:t>Carmen tries to write a letter to her dad apologizing, sending him the money for the window but decides it is best to just send the money because she cannot find the right words without being sarcastic.</a:t>
            </a:r>
            <a:endParaRPr lang="en-US" dirty="0"/>
          </a:p>
        </p:txBody>
      </p:sp>
      <p:pic>
        <p:nvPicPr>
          <p:cNvPr id="5" name="Picture 4"/>
          <p:cNvPicPr>
            <a:picLocks noChangeAspect="1"/>
          </p:cNvPicPr>
          <p:nvPr/>
        </p:nvPicPr>
        <p:blipFill>
          <a:blip r:embed="rId2"/>
          <a:stretch>
            <a:fillRect/>
          </a:stretch>
        </p:blipFill>
        <p:spPr>
          <a:xfrm>
            <a:off x="1628560" y="1179764"/>
            <a:ext cx="810751" cy="1133668"/>
          </a:xfrm>
          <a:prstGeom prst="rect">
            <a:avLst/>
          </a:prstGeom>
        </p:spPr>
      </p:pic>
      <p:pic>
        <p:nvPicPr>
          <p:cNvPr id="6" name="Picture 5"/>
          <p:cNvPicPr>
            <a:picLocks noChangeAspect="1"/>
          </p:cNvPicPr>
          <p:nvPr/>
        </p:nvPicPr>
        <p:blipFill rotWithShape="1">
          <a:blip r:embed="rId3"/>
          <a:srcRect r="11239" b="8646"/>
          <a:stretch/>
        </p:blipFill>
        <p:spPr>
          <a:xfrm>
            <a:off x="5223681" y="1244719"/>
            <a:ext cx="922998" cy="1068714"/>
          </a:xfrm>
          <a:prstGeom prst="rect">
            <a:avLst/>
          </a:prstGeom>
        </p:spPr>
      </p:pic>
    </p:spTree>
    <p:extLst>
      <p:ext uri="{BB962C8B-B14F-4D97-AF65-F5344CB8AC3E}">
        <p14:creationId xmlns:p14="http://schemas.microsoft.com/office/powerpoint/2010/main" val="23722136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95683"/>
            <a:ext cx="7024744" cy="1143000"/>
          </a:xfrm>
        </p:spPr>
        <p:txBody>
          <a:bodyPr>
            <a:normAutofit fontScale="90000"/>
          </a:bodyPr>
          <a:lstStyle/>
          <a:p>
            <a:r>
              <a:rPr lang="en-US" dirty="0"/>
              <a:t>Chapter 18</a:t>
            </a:r>
            <a:br>
              <a:rPr lang="en-US" dirty="0"/>
            </a:br>
            <a:r>
              <a:rPr lang="en-US" sz="1600" i="1" dirty="0"/>
              <a:t>“Wish for what you want. Work for what you need.” – Carmen’s grandmother</a:t>
            </a:r>
            <a:endParaRPr lang="en-US" sz="1600" dirty="0"/>
          </a:p>
        </p:txBody>
      </p:sp>
      <p:sp>
        <p:nvSpPr>
          <p:cNvPr id="6" name="Content Placeholder 5"/>
          <p:cNvSpPr>
            <a:spLocks noGrp="1"/>
          </p:cNvSpPr>
          <p:nvPr>
            <p:ph idx="1"/>
          </p:nvPr>
        </p:nvSpPr>
        <p:spPr/>
        <p:txBody>
          <a:bodyPr>
            <a:normAutofit fontScale="92500" lnSpcReduction="20000"/>
          </a:bodyPr>
          <a:lstStyle/>
          <a:p>
            <a:r>
              <a:rPr lang="en-US" dirty="0" smtClean="0"/>
              <a:t>Lena is worried about Bridget.</a:t>
            </a:r>
          </a:p>
          <a:p>
            <a:r>
              <a:rPr lang="en-US" dirty="0" smtClean="0"/>
              <a:t>Her concern makes her curious about Kostos and why he lives with his grandparents.</a:t>
            </a:r>
          </a:p>
          <a:p>
            <a:r>
              <a:rPr lang="en-US" dirty="0" smtClean="0"/>
              <a:t>Her grandma explains that his parents and baby brother died in a car accident so he was sent to Greece to live with his grandparents.</a:t>
            </a:r>
          </a:p>
          <a:p>
            <a:r>
              <a:rPr lang="en-US" dirty="0" smtClean="0"/>
              <a:t>After hearing this she feels sad and does not understand how him and Bridget, “who had lost everything, were still open to love, and she who’d lost nothing, was not.”</a:t>
            </a:r>
            <a:endParaRPr lang="en-US" dirty="0"/>
          </a:p>
        </p:txBody>
      </p:sp>
      <p:pic>
        <p:nvPicPr>
          <p:cNvPr id="7" name="Picture 6"/>
          <p:cNvPicPr>
            <a:picLocks noChangeAspect="1"/>
          </p:cNvPicPr>
          <p:nvPr/>
        </p:nvPicPr>
        <p:blipFill>
          <a:blip r:embed="rId2"/>
          <a:stretch>
            <a:fillRect/>
          </a:stretch>
        </p:blipFill>
        <p:spPr>
          <a:xfrm>
            <a:off x="1474260" y="1238683"/>
            <a:ext cx="782609" cy="1043479"/>
          </a:xfrm>
          <a:prstGeom prst="rect">
            <a:avLst/>
          </a:prstGeom>
        </p:spPr>
      </p:pic>
      <p:pic>
        <p:nvPicPr>
          <p:cNvPr id="8" name="Picture 7"/>
          <p:cNvPicPr>
            <a:picLocks noChangeAspect="1"/>
          </p:cNvPicPr>
          <p:nvPr/>
        </p:nvPicPr>
        <p:blipFill>
          <a:blip r:embed="rId3"/>
          <a:stretch>
            <a:fillRect/>
          </a:stretch>
        </p:blipFill>
        <p:spPr>
          <a:xfrm>
            <a:off x="4465735" y="1238683"/>
            <a:ext cx="810751" cy="1133668"/>
          </a:xfrm>
          <a:prstGeom prst="rect">
            <a:avLst/>
          </a:prstGeom>
        </p:spPr>
      </p:pic>
      <p:pic>
        <p:nvPicPr>
          <p:cNvPr id="9" name="Picture 8"/>
          <p:cNvPicPr>
            <a:picLocks noChangeAspect="1"/>
          </p:cNvPicPr>
          <p:nvPr/>
        </p:nvPicPr>
        <p:blipFill rotWithShape="1">
          <a:blip r:embed="rId4"/>
          <a:srcRect l="31451" r="27169"/>
          <a:stretch/>
        </p:blipFill>
        <p:spPr>
          <a:xfrm>
            <a:off x="7585231" y="2282162"/>
            <a:ext cx="757284" cy="1158063"/>
          </a:xfrm>
          <a:prstGeom prst="rect">
            <a:avLst/>
          </a:prstGeom>
        </p:spPr>
      </p:pic>
    </p:spTree>
    <p:extLst>
      <p:ext uri="{BB962C8B-B14F-4D97-AF65-F5344CB8AC3E}">
        <p14:creationId xmlns:p14="http://schemas.microsoft.com/office/powerpoint/2010/main" val="11429922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41480"/>
            <a:ext cx="7024744" cy="1143000"/>
          </a:xfrm>
        </p:spPr>
        <p:txBody>
          <a:bodyPr>
            <a:normAutofit/>
          </a:bodyPr>
          <a:lstStyle/>
          <a:p>
            <a:r>
              <a:rPr lang="en-US" dirty="0"/>
              <a:t>Chapter </a:t>
            </a:r>
            <a:r>
              <a:rPr lang="en-US" dirty="0" smtClean="0"/>
              <a:t>19</a:t>
            </a:r>
            <a:r>
              <a:rPr lang="en-US" dirty="0"/>
              <a:t/>
            </a:r>
            <a:br>
              <a:rPr lang="en-US" dirty="0"/>
            </a:br>
            <a:r>
              <a:rPr lang="en-US" sz="1600" i="1" dirty="0" smtClean="0"/>
              <a:t>“My karma ran over my dogma.” – Bumper sticker</a:t>
            </a:r>
            <a:endParaRPr lang="en-US" sz="1600" dirty="0"/>
          </a:p>
        </p:txBody>
      </p:sp>
      <p:sp>
        <p:nvSpPr>
          <p:cNvPr id="3" name="Content Placeholder 2"/>
          <p:cNvSpPr>
            <a:spLocks noGrp="1"/>
          </p:cNvSpPr>
          <p:nvPr>
            <p:ph sz="quarter" idx="13"/>
          </p:nvPr>
        </p:nvSpPr>
        <p:spPr/>
        <p:txBody>
          <a:bodyPr>
            <a:normAutofit fontScale="92500" lnSpcReduction="10000"/>
          </a:bodyPr>
          <a:lstStyle/>
          <a:p>
            <a:r>
              <a:rPr lang="en-US" dirty="0" smtClean="0"/>
              <a:t>Bridget writes to Carmen but Eric comes up to see her.</a:t>
            </a:r>
          </a:p>
          <a:p>
            <a:r>
              <a:rPr lang="en-US" dirty="0" smtClean="0"/>
              <a:t>He apologizes for the night before &amp; she gets angry with him.</a:t>
            </a:r>
          </a:p>
          <a:p>
            <a:r>
              <a:rPr lang="en-US" dirty="0" smtClean="0"/>
              <a:t>She writes to Carmen saying she wishes she had some good sense too.</a:t>
            </a:r>
            <a:endParaRPr lang="en-US" dirty="0"/>
          </a:p>
        </p:txBody>
      </p:sp>
      <p:sp>
        <p:nvSpPr>
          <p:cNvPr id="5" name="Content Placeholder 4"/>
          <p:cNvSpPr>
            <a:spLocks noGrp="1"/>
          </p:cNvSpPr>
          <p:nvPr>
            <p:ph sz="quarter" idx="14"/>
          </p:nvPr>
        </p:nvSpPr>
        <p:spPr>
          <a:xfrm>
            <a:off x="5008589" y="2702178"/>
            <a:ext cx="3419856" cy="3493008"/>
          </a:xfrm>
        </p:spPr>
        <p:txBody>
          <a:bodyPr/>
          <a:lstStyle/>
          <a:p>
            <a:r>
              <a:rPr lang="en-US" dirty="0"/>
              <a:t>Bailey helps Carmen realize it is okay to be angry with her dad. </a:t>
            </a:r>
          </a:p>
          <a:p>
            <a:endParaRPr lang="en-US" dirty="0"/>
          </a:p>
        </p:txBody>
      </p:sp>
      <p:pic>
        <p:nvPicPr>
          <p:cNvPr id="6" name="Picture 5"/>
          <p:cNvPicPr>
            <a:picLocks noChangeAspect="1"/>
          </p:cNvPicPr>
          <p:nvPr/>
        </p:nvPicPr>
        <p:blipFill>
          <a:blip r:embed="rId2"/>
          <a:stretch>
            <a:fillRect/>
          </a:stretch>
        </p:blipFill>
        <p:spPr>
          <a:xfrm>
            <a:off x="1684095" y="1609422"/>
            <a:ext cx="503477" cy="704009"/>
          </a:xfrm>
          <a:prstGeom prst="rect">
            <a:avLst/>
          </a:prstGeom>
        </p:spPr>
      </p:pic>
      <p:pic>
        <p:nvPicPr>
          <p:cNvPr id="7" name="Picture 6"/>
          <p:cNvPicPr>
            <a:picLocks noChangeAspect="1"/>
          </p:cNvPicPr>
          <p:nvPr/>
        </p:nvPicPr>
        <p:blipFill rotWithShape="1">
          <a:blip r:embed="rId3"/>
          <a:srcRect l="6904" t="14918" r="41323" b="13921"/>
          <a:stretch/>
        </p:blipFill>
        <p:spPr>
          <a:xfrm>
            <a:off x="4001359" y="2090459"/>
            <a:ext cx="921825" cy="713504"/>
          </a:xfrm>
          <a:prstGeom prst="rect">
            <a:avLst/>
          </a:prstGeom>
        </p:spPr>
      </p:pic>
      <p:pic>
        <p:nvPicPr>
          <p:cNvPr id="8" name="Picture 7"/>
          <p:cNvPicPr>
            <a:picLocks noChangeAspect="1"/>
          </p:cNvPicPr>
          <p:nvPr/>
        </p:nvPicPr>
        <p:blipFill rotWithShape="1">
          <a:blip r:embed="rId4"/>
          <a:srcRect r="11239" b="8646"/>
          <a:stretch/>
        </p:blipFill>
        <p:spPr>
          <a:xfrm>
            <a:off x="5008589" y="4245698"/>
            <a:ext cx="922998" cy="1068714"/>
          </a:xfrm>
          <a:prstGeom prst="rect">
            <a:avLst/>
          </a:prstGeom>
        </p:spPr>
      </p:pic>
      <p:pic>
        <p:nvPicPr>
          <p:cNvPr id="9" name="Picture 8"/>
          <p:cNvPicPr>
            <a:picLocks noChangeAspect="1"/>
          </p:cNvPicPr>
          <p:nvPr/>
        </p:nvPicPr>
        <p:blipFill rotWithShape="1">
          <a:blip r:embed="rId5"/>
          <a:srcRect l="18835" r="26718"/>
          <a:stretch/>
        </p:blipFill>
        <p:spPr>
          <a:xfrm>
            <a:off x="6363149" y="1597249"/>
            <a:ext cx="1203203" cy="1104929"/>
          </a:xfrm>
          <a:prstGeom prst="rect">
            <a:avLst/>
          </a:prstGeom>
        </p:spPr>
      </p:pic>
    </p:spTree>
    <p:extLst>
      <p:ext uri="{BB962C8B-B14F-4D97-AF65-F5344CB8AC3E}">
        <p14:creationId xmlns:p14="http://schemas.microsoft.com/office/powerpoint/2010/main" val="11347912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361963"/>
            <a:ext cx="7024744" cy="1143000"/>
          </a:xfrm>
        </p:spPr>
        <p:txBody>
          <a:bodyPr>
            <a:normAutofit/>
          </a:bodyPr>
          <a:lstStyle/>
          <a:p>
            <a:r>
              <a:rPr lang="en-US" dirty="0"/>
              <a:t>Chapter 19</a:t>
            </a:r>
            <a:br>
              <a:rPr lang="en-US" dirty="0"/>
            </a:br>
            <a:r>
              <a:rPr lang="en-US" sz="1600" i="1" dirty="0"/>
              <a:t>“My karma ran over my dogma.” – Bumper sticker</a:t>
            </a:r>
            <a:endParaRPr lang="en-US" sz="1600" dirty="0"/>
          </a:p>
        </p:txBody>
      </p:sp>
      <p:sp>
        <p:nvSpPr>
          <p:cNvPr id="3" name="Content Placeholder 2"/>
          <p:cNvSpPr>
            <a:spLocks noGrp="1"/>
          </p:cNvSpPr>
          <p:nvPr>
            <p:ph idx="1"/>
          </p:nvPr>
        </p:nvSpPr>
        <p:spPr/>
        <p:txBody>
          <a:bodyPr/>
          <a:lstStyle/>
          <a:p>
            <a:r>
              <a:rPr lang="en-US" dirty="0" smtClean="0"/>
              <a:t>One day when </a:t>
            </a:r>
            <a:r>
              <a:rPr lang="en-US" dirty="0" err="1" smtClean="0"/>
              <a:t>Tibby’s</a:t>
            </a:r>
            <a:r>
              <a:rPr lang="en-US" dirty="0" smtClean="0"/>
              <a:t> shift is over, she goes to check on Bailey. A neighbor tells her that she is at the hospital. Bailey’s mom explains to Tibby that there is not much more she can do and things are not looking good. Her mom thanks her for being such a good friend to her.</a:t>
            </a:r>
            <a:endParaRPr lang="en-US" dirty="0"/>
          </a:p>
        </p:txBody>
      </p:sp>
      <p:pic>
        <p:nvPicPr>
          <p:cNvPr id="4" name="Picture 3"/>
          <p:cNvPicPr>
            <a:picLocks noChangeAspect="1"/>
          </p:cNvPicPr>
          <p:nvPr/>
        </p:nvPicPr>
        <p:blipFill rotWithShape="1">
          <a:blip r:embed="rId2"/>
          <a:srcRect l="18835" r="26718"/>
          <a:stretch/>
        </p:blipFill>
        <p:spPr>
          <a:xfrm>
            <a:off x="7141579" y="1218723"/>
            <a:ext cx="1203203" cy="1104929"/>
          </a:xfrm>
          <a:prstGeom prst="rect">
            <a:avLst/>
          </a:prstGeom>
        </p:spPr>
      </p:pic>
      <p:pic>
        <p:nvPicPr>
          <p:cNvPr id="5" name="Picture 4"/>
          <p:cNvPicPr>
            <a:picLocks noChangeAspect="1"/>
          </p:cNvPicPr>
          <p:nvPr/>
        </p:nvPicPr>
        <p:blipFill rotWithShape="1">
          <a:blip r:embed="rId3"/>
          <a:srcRect r="31644"/>
          <a:stretch/>
        </p:blipFill>
        <p:spPr>
          <a:xfrm>
            <a:off x="3902396" y="1517659"/>
            <a:ext cx="688001" cy="805993"/>
          </a:xfrm>
          <a:prstGeom prst="rect">
            <a:avLst/>
          </a:prstGeom>
        </p:spPr>
      </p:pic>
    </p:spTree>
    <p:extLst>
      <p:ext uri="{BB962C8B-B14F-4D97-AF65-F5344CB8AC3E}">
        <p14:creationId xmlns:p14="http://schemas.microsoft.com/office/powerpoint/2010/main" val="25869287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416" y="239065"/>
            <a:ext cx="7021518" cy="1143000"/>
          </a:xfrm>
        </p:spPr>
        <p:txBody>
          <a:bodyPr>
            <a:normAutofit fontScale="90000"/>
          </a:bodyPr>
          <a:lstStyle/>
          <a:p>
            <a:r>
              <a:rPr lang="en-US" dirty="0"/>
              <a:t>Chapter </a:t>
            </a:r>
            <a:r>
              <a:rPr lang="en-US" dirty="0" smtClean="0"/>
              <a:t>20</a:t>
            </a:r>
            <a:r>
              <a:rPr lang="en-US" dirty="0"/>
              <a:t/>
            </a:r>
            <a:br>
              <a:rPr lang="en-US" dirty="0"/>
            </a:br>
            <a:r>
              <a:rPr lang="en-US" sz="1600" i="1" dirty="0" smtClean="0"/>
              <a:t>“You can take a road that gets you to the stars. I can take a road that will see me through.” – Nick Drake</a:t>
            </a:r>
            <a:endParaRPr lang="en-US" sz="1600" dirty="0"/>
          </a:p>
        </p:txBody>
      </p:sp>
      <p:sp>
        <p:nvSpPr>
          <p:cNvPr id="3" name="Content Placeholder 2"/>
          <p:cNvSpPr>
            <a:spLocks noGrp="1"/>
          </p:cNvSpPr>
          <p:nvPr>
            <p:ph sz="quarter" idx="13"/>
          </p:nvPr>
        </p:nvSpPr>
        <p:spPr/>
        <p:txBody>
          <a:bodyPr>
            <a:normAutofit lnSpcReduction="10000"/>
          </a:bodyPr>
          <a:lstStyle/>
          <a:p>
            <a:r>
              <a:rPr lang="en-US" dirty="0" smtClean="0"/>
              <a:t>Lena wants to paint Kostos an apology.</a:t>
            </a:r>
          </a:p>
          <a:p>
            <a:r>
              <a:rPr lang="en-US" dirty="0" smtClean="0"/>
              <a:t>She also wants to learn some Greek so her and her grandfather can talk to each other at breakfast before she leaves.</a:t>
            </a:r>
            <a:endParaRPr lang="en-US" dirty="0"/>
          </a:p>
        </p:txBody>
      </p:sp>
      <p:sp>
        <p:nvSpPr>
          <p:cNvPr id="4" name="Content Placeholder 3"/>
          <p:cNvSpPr>
            <a:spLocks noGrp="1"/>
          </p:cNvSpPr>
          <p:nvPr>
            <p:ph sz="quarter" idx="14"/>
          </p:nvPr>
        </p:nvSpPr>
        <p:spPr>
          <a:xfrm>
            <a:off x="4645151" y="2313431"/>
            <a:ext cx="3804283" cy="4107950"/>
          </a:xfrm>
        </p:spPr>
        <p:txBody>
          <a:bodyPr>
            <a:normAutofit fontScale="92500" lnSpcReduction="20000"/>
          </a:bodyPr>
          <a:lstStyle/>
          <a:p>
            <a:r>
              <a:rPr lang="en-US" dirty="0" smtClean="0"/>
              <a:t>Tibby calls out sick from work because she does not want to think about Bailey not coming to meet her afterwards.</a:t>
            </a:r>
          </a:p>
          <a:p>
            <a:r>
              <a:rPr lang="en-US" dirty="0" smtClean="0"/>
              <a:t>She realizes her guinea pig isn’t moving and will not accept that is is dead.</a:t>
            </a:r>
          </a:p>
          <a:p>
            <a:r>
              <a:rPr lang="en-US" dirty="0" smtClean="0"/>
              <a:t>She tries to write to one of her friends but realizes she has nothing to say.</a:t>
            </a:r>
            <a:endParaRPr lang="en-US" dirty="0"/>
          </a:p>
        </p:txBody>
      </p:sp>
      <p:pic>
        <p:nvPicPr>
          <p:cNvPr id="5" name="Picture 4"/>
          <p:cNvPicPr>
            <a:picLocks noChangeAspect="1"/>
          </p:cNvPicPr>
          <p:nvPr/>
        </p:nvPicPr>
        <p:blipFill rotWithShape="1">
          <a:blip r:embed="rId2"/>
          <a:srcRect r="31644"/>
          <a:stretch/>
        </p:blipFill>
        <p:spPr>
          <a:xfrm>
            <a:off x="5264649" y="1476169"/>
            <a:ext cx="688001" cy="805993"/>
          </a:xfrm>
          <a:prstGeom prst="rect">
            <a:avLst/>
          </a:prstGeom>
        </p:spPr>
      </p:pic>
      <p:pic>
        <p:nvPicPr>
          <p:cNvPr id="6" name="Picture 5"/>
          <p:cNvPicPr>
            <a:picLocks noChangeAspect="1"/>
          </p:cNvPicPr>
          <p:nvPr/>
        </p:nvPicPr>
        <p:blipFill rotWithShape="1">
          <a:blip r:embed="rId3"/>
          <a:srcRect l="18835" r="26718"/>
          <a:stretch/>
        </p:blipFill>
        <p:spPr>
          <a:xfrm>
            <a:off x="6346149" y="1504102"/>
            <a:ext cx="892442" cy="819550"/>
          </a:xfrm>
          <a:prstGeom prst="rect">
            <a:avLst/>
          </a:prstGeom>
        </p:spPr>
      </p:pic>
      <p:pic>
        <p:nvPicPr>
          <p:cNvPr id="7" name="Picture 6"/>
          <p:cNvPicPr>
            <a:picLocks noChangeAspect="1"/>
          </p:cNvPicPr>
          <p:nvPr/>
        </p:nvPicPr>
        <p:blipFill>
          <a:blip r:embed="rId4"/>
          <a:stretch>
            <a:fillRect/>
          </a:stretch>
        </p:blipFill>
        <p:spPr>
          <a:xfrm>
            <a:off x="1523475" y="1504102"/>
            <a:ext cx="614662" cy="819550"/>
          </a:xfrm>
          <a:prstGeom prst="rect">
            <a:avLst/>
          </a:prstGeom>
        </p:spPr>
      </p:pic>
      <p:pic>
        <p:nvPicPr>
          <p:cNvPr id="8" name="Picture 7"/>
          <p:cNvPicPr>
            <a:picLocks noChangeAspect="1"/>
          </p:cNvPicPr>
          <p:nvPr/>
        </p:nvPicPr>
        <p:blipFill rotWithShape="1">
          <a:blip r:embed="rId5"/>
          <a:srcRect l="31451" r="27169"/>
          <a:stretch/>
        </p:blipFill>
        <p:spPr>
          <a:xfrm>
            <a:off x="2367789" y="1382065"/>
            <a:ext cx="669106" cy="1023218"/>
          </a:xfrm>
          <a:prstGeom prst="rect">
            <a:avLst/>
          </a:prstGeom>
        </p:spPr>
      </p:pic>
    </p:spTree>
    <p:extLst>
      <p:ext uri="{BB962C8B-B14F-4D97-AF65-F5344CB8AC3E}">
        <p14:creationId xmlns:p14="http://schemas.microsoft.com/office/powerpoint/2010/main" val="22212601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259548"/>
            <a:ext cx="7024744" cy="1143000"/>
          </a:xfrm>
        </p:spPr>
        <p:txBody>
          <a:bodyPr>
            <a:normAutofit fontScale="90000"/>
          </a:bodyPr>
          <a:lstStyle/>
          <a:p>
            <a:r>
              <a:rPr lang="en-US" dirty="0"/>
              <a:t>Chapter 20</a:t>
            </a:r>
            <a:br>
              <a:rPr lang="en-US" dirty="0"/>
            </a:br>
            <a:r>
              <a:rPr lang="en-US" sz="1600" i="1" dirty="0"/>
              <a:t>“You can take a road that gets you to the stars. I can take a road that will see me through.” – Nick Drake</a:t>
            </a:r>
            <a:endParaRPr lang="en-US" sz="1600" dirty="0"/>
          </a:p>
        </p:txBody>
      </p:sp>
      <p:sp>
        <p:nvSpPr>
          <p:cNvPr id="3" name="Content Placeholder 2"/>
          <p:cNvSpPr>
            <a:spLocks noGrp="1"/>
          </p:cNvSpPr>
          <p:nvPr>
            <p:ph idx="1"/>
          </p:nvPr>
        </p:nvSpPr>
        <p:spPr>
          <a:xfrm>
            <a:off x="1043492" y="3349023"/>
            <a:ext cx="6777317" cy="3508977"/>
          </a:xfrm>
        </p:spPr>
        <p:txBody>
          <a:bodyPr/>
          <a:lstStyle/>
          <a:p>
            <a:r>
              <a:rPr lang="en-US" dirty="0" smtClean="0"/>
              <a:t>Carmen finally admits to her mom that she is mad at her dad.</a:t>
            </a:r>
          </a:p>
          <a:p>
            <a:r>
              <a:rPr lang="en-US" dirty="0" smtClean="0"/>
              <a:t>Bailey called Tibby but Tibby didn’t answer her.</a:t>
            </a:r>
            <a:endParaRPr lang="en-US" dirty="0"/>
          </a:p>
        </p:txBody>
      </p:sp>
      <p:pic>
        <p:nvPicPr>
          <p:cNvPr id="5" name="Picture 4"/>
          <p:cNvPicPr>
            <a:picLocks noChangeAspect="1"/>
          </p:cNvPicPr>
          <p:nvPr/>
        </p:nvPicPr>
        <p:blipFill rotWithShape="1">
          <a:blip r:embed="rId2"/>
          <a:srcRect l="18835" r="26718"/>
          <a:stretch/>
        </p:blipFill>
        <p:spPr>
          <a:xfrm>
            <a:off x="3283639" y="5232028"/>
            <a:ext cx="1212822" cy="1113762"/>
          </a:xfrm>
          <a:prstGeom prst="rect">
            <a:avLst/>
          </a:prstGeom>
        </p:spPr>
      </p:pic>
      <p:pic>
        <p:nvPicPr>
          <p:cNvPr id="6" name="Picture 5"/>
          <p:cNvPicPr>
            <a:picLocks noChangeAspect="1"/>
          </p:cNvPicPr>
          <p:nvPr/>
        </p:nvPicPr>
        <p:blipFill rotWithShape="1">
          <a:blip r:embed="rId3"/>
          <a:srcRect r="31644"/>
          <a:stretch/>
        </p:blipFill>
        <p:spPr>
          <a:xfrm>
            <a:off x="4813979" y="5102203"/>
            <a:ext cx="1034494" cy="1211909"/>
          </a:xfrm>
          <a:prstGeom prst="rect">
            <a:avLst/>
          </a:prstGeom>
        </p:spPr>
      </p:pic>
      <p:pic>
        <p:nvPicPr>
          <p:cNvPr id="7" name="Picture 6"/>
          <p:cNvPicPr>
            <a:picLocks noChangeAspect="1"/>
          </p:cNvPicPr>
          <p:nvPr/>
        </p:nvPicPr>
        <p:blipFill rotWithShape="1">
          <a:blip r:embed="rId4"/>
          <a:srcRect r="11239" b="8646"/>
          <a:stretch/>
        </p:blipFill>
        <p:spPr>
          <a:xfrm>
            <a:off x="1634593" y="1934794"/>
            <a:ext cx="1130883" cy="1309418"/>
          </a:xfrm>
          <a:prstGeom prst="rect">
            <a:avLst/>
          </a:prstGeom>
        </p:spPr>
      </p:pic>
    </p:spTree>
    <p:extLst>
      <p:ext uri="{BB962C8B-B14F-4D97-AF65-F5344CB8AC3E}">
        <p14:creationId xmlns:p14="http://schemas.microsoft.com/office/powerpoint/2010/main" val="25021629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20</a:t>
            </a:r>
            <a:br>
              <a:rPr lang="en-US" dirty="0"/>
            </a:br>
            <a:r>
              <a:rPr lang="en-US" sz="1600" i="1" dirty="0"/>
              <a:t>“You can take a road that gets you to the stars. I can take a road that will see me through.” – Nick Drake</a:t>
            </a:r>
            <a:endParaRPr lang="en-US" sz="1600" dirty="0"/>
          </a:p>
        </p:txBody>
      </p:sp>
      <p:sp>
        <p:nvSpPr>
          <p:cNvPr id="3" name="Content Placeholder 2"/>
          <p:cNvSpPr>
            <a:spLocks noGrp="1"/>
          </p:cNvSpPr>
          <p:nvPr>
            <p:ph idx="1"/>
          </p:nvPr>
        </p:nvSpPr>
        <p:spPr/>
        <p:txBody>
          <a:bodyPr/>
          <a:lstStyle/>
          <a:p>
            <a:r>
              <a:rPr lang="en-US" dirty="0"/>
              <a:t>Bridget gets up to play again but does not play with the same heart she normally does. Her coach yells at her to hustle but that just causes Bridget to get angry, yell back, and walk off the field.</a:t>
            </a:r>
          </a:p>
          <a:p>
            <a:endParaRPr lang="en-US" dirty="0"/>
          </a:p>
        </p:txBody>
      </p:sp>
      <p:pic>
        <p:nvPicPr>
          <p:cNvPr id="4" name="Picture 3"/>
          <p:cNvPicPr>
            <a:picLocks noChangeAspect="1"/>
          </p:cNvPicPr>
          <p:nvPr/>
        </p:nvPicPr>
        <p:blipFill>
          <a:blip r:embed="rId2"/>
          <a:stretch>
            <a:fillRect/>
          </a:stretch>
        </p:blipFill>
        <p:spPr>
          <a:xfrm>
            <a:off x="1569937" y="4667876"/>
            <a:ext cx="1094055" cy="1529811"/>
          </a:xfrm>
          <a:prstGeom prst="rect">
            <a:avLst/>
          </a:prstGeom>
        </p:spPr>
      </p:pic>
    </p:spTree>
    <p:extLst>
      <p:ext uri="{BB962C8B-B14F-4D97-AF65-F5344CB8AC3E}">
        <p14:creationId xmlns:p14="http://schemas.microsoft.com/office/powerpoint/2010/main" val="355677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1027664"/>
            <a:ext cx="3179466" cy="1143000"/>
          </a:xfrm>
        </p:spPr>
        <p:txBody>
          <a:bodyPr>
            <a:normAutofit fontScale="90000"/>
          </a:bodyPr>
          <a:lstStyle/>
          <a:p>
            <a:r>
              <a:rPr lang="en-US" dirty="0" smtClean="0"/>
              <a:t>Chapter 1</a:t>
            </a:r>
            <a:br>
              <a:rPr lang="en-US" dirty="0" smtClean="0"/>
            </a:br>
            <a:r>
              <a:rPr lang="en-US" sz="1600" i="1" dirty="0"/>
              <a:t>“Luck never gives: it only lends.” – Ancient Chinese Proverb</a:t>
            </a:r>
            <a:br>
              <a:rPr lang="en-US" sz="1600" i="1" dirty="0"/>
            </a:br>
            <a:endParaRPr lang="en-US" sz="1600" i="1" dirty="0"/>
          </a:p>
        </p:txBody>
      </p:sp>
      <p:sp>
        <p:nvSpPr>
          <p:cNvPr id="6" name="Text Placeholder 5"/>
          <p:cNvSpPr>
            <a:spLocks noGrp="1"/>
          </p:cNvSpPr>
          <p:nvPr>
            <p:ph sz="quarter" idx="13"/>
          </p:nvPr>
        </p:nvSpPr>
        <p:spPr>
          <a:xfrm>
            <a:off x="598698" y="2170664"/>
            <a:ext cx="5276719" cy="4120885"/>
          </a:xfrm>
        </p:spPr>
        <p:txBody>
          <a:bodyPr>
            <a:normAutofit/>
          </a:bodyPr>
          <a:lstStyle/>
          <a:p>
            <a:r>
              <a:rPr lang="en-US" dirty="0" smtClean="0"/>
              <a:t>Before they go their separate ways, they agreed to meet up where their mom’s first met before they were born, Gilda’s</a:t>
            </a:r>
          </a:p>
          <a:p>
            <a:r>
              <a:rPr lang="en-US" dirty="0" smtClean="0"/>
              <a:t>They each agreed to send the pants to one another throughout the summer.</a:t>
            </a:r>
          </a:p>
        </p:txBody>
      </p:sp>
      <p:pic>
        <p:nvPicPr>
          <p:cNvPr id="13" name="Content Placeholder 12"/>
          <p:cNvPicPr>
            <a:picLocks noGrp="1" noChangeAspect="1"/>
          </p:cNvPicPr>
          <p:nvPr>
            <p:ph sz="quarter" idx="14"/>
          </p:nvPr>
        </p:nvPicPr>
        <p:blipFill>
          <a:blip r:embed="rId2"/>
          <a:srcRect l="18194" r="18194"/>
          <a:stretch>
            <a:fillRect/>
          </a:stretch>
        </p:blipFill>
        <p:spPr>
          <a:xfrm>
            <a:off x="5875417" y="2575979"/>
            <a:ext cx="2555194" cy="2609851"/>
          </a:xfrm>
        </p:spPr>
      </p:pic>
    </p:spTree>
    <p:extLst>
      <p:ext uri="{BB962C8B-B14F-4D97-AF65-F5344CB8AC3E}">
        <p14:creationId xmlns:p14="http://schemas.microsoft.com/office/powerpoint/2010/main" val="39906889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22018"/>
            <a:ext cx="7024744" cy="1143000"/>
          </a:xfrm>
        </p:spPr>
        <p:txBody>
          <a:bodyPr>
            <a:normAutofit fontScale="90000"/>
          </a:bodyPr>
          <a:lstStyle/>
          <a:p>
            <a:r>
              <a:rPr lang="en-US" dirty="0"/>
              <a:t>Chapter </a:t>
            </a:r>
            <a:r>
              <a:rPr lang="en-US" dirty="0" smtClean="0"/>
              <a:t>21</a:t>
            </a:r>
            <a:r>
              <a:rPr lang="en-US" dirty="0"/>
              <a:t/>
            </a:r>
            <a:br>
              <a:rPr lang="en-US" dirty="0"/>
            </a:br>
            <a:r>
              <a:rPr lang="en-US" sz="1600" i="1" dirty="0" smtClean="0"/>
              <a:t>“What you do speaks so loudly that I cannot hear what you say.” – Ralph Waldo Emerson</a:t>
            </a:r>
            <a:endParaRPr lang="en-US" sz="1600" dirty="0"/>
          </a:p>
        </p:txBody>
      </p:sp>
      <p:sp>
        <p:nvSpPr>
          <p:cNvPr id="3" name="Content Placeholder 2"/>
          <p:cNvSpPr>
            <a:spLocks noGrp="1"/>
          </p:cNvSpPr>
          <p:nvPr>
            <p:ph idx="1"/>
          </p:nvPr>
        </p:nvSpPr>
        <p:spPr/>
        <p:txBody>
          <a:bodyPr/>
          <a:lstStyle/>
          <a:p>
            <a:r>
              <a:rPr lang="en-US" dirty="0" smtClean="0"/>
              <a:t>Carmen finally called her dad and told him she was mad at him.</a:t>
            </a:r>
          </a:p>
          <a:p>
            <a:r>
              <a:rPr lang="en-US" dirty="0" smtClean="0"/>
              <a:t>Not only that, she asked him questions she never did before, hitting them both hard with emotion.</a:t>
            </a:r>
            <a:endParaRPr lang="en-US" dirty="0"/>
          </a:p>
        </p:txBody>
      </p:sp>
      <p:pic>
        <p:nvPicPr>
          <p:cNvPr id="5" name="Picture 4"/>
          <p:cNvPicPr>
            <a:picLocks noChangeAspect="1"/>
          </p:cNvPicPr>
          <p:nvPr/>
        </p:nvPicPr>
        <p:blipFill rotWithShape="1">
          <a:blip r:embed="rId2"/>
          <a:srcRect r="11239" b="8646"/>
          <a:stretch/>
        </p:blipFill>
        <p:spPr>
          <a:xfrm>
            <a:off x="1651043" y="1465018"/>
            <a:ext cx="743998" cy="861455"/>
          </a:xfrm>
          <a:prstGeom prst="rect">
            <a:avLst/>
          </a:prstGeom>
        </p:spPr>
      </p:pic>
    </p:spTree>
    <p:extLst>
      <p:ext uri="{BB962C8B-B14F-4D97-AF65-F5344CB8AC3E}">
        <p14:creationId xmlns:p14="http://schemas.microsoft.com/office/powerpoint/2010/main" val="40222207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264" y="456164"/>
            <a:ext cx="7024744" cy="1143000"/>
          </a:xfrm>
        </p:spPr>
        <p:txBody>
          <a:bodyPr>
            <a:normAutofit fontScale="90000"/>
          </a:bodyPr>
          <a:lstStyle/>
          <a:p>
            <a:r>
              <a:rPr lang="en-US" dirty="0"/>
              <a:t>Chapter 21</a:t>
            </a:r>
            <a:br>
              <a:rPr lang="en-US" dirty="0"/>
            </a:br>
            <a:r>
              <a:rPr lang="en-US" sz="1600" i="1" dirty="0"/>
              <a:t>“What you do speaks so loudly that I cannot hear what you say.” – Ralph Waldo Emerson</a:t>
            </a:r>
            <a:endParaRPr lang="en-US" sz="1600" dirty="0"/>
          </a:p>
        </p:txBody>
      </p:sp>
      <p:sp>
        <p:nvSpPr>
          <p:cNvPr id="3" name="Content Placeholder 2"/>
          <p:cNvSpPr>
            <a:spLocks noGrp="1"/>
          </p:cNvSpPr>
          <p:nvPr>
            <p:ph sz="quarter" idx="13"/>
          </p:nvPr>
        </p:nvSpPr>
        <p:spPr>
          <a:xfrm>
            <a:off x="1040264" y="1700043"/>
            <a:ext cx="3175634" cy="3557022"/>
          </a:xfrm>
        </p:spPr>
        <p:txBody>
          <a:bodyPr>
            <a:normAutofit fontScale="70000" lnSpcReduction="20000"/>
          </a:bodyPr>
          <a:lstStyle/>
          <a:p>
            <a:r>
              <a:rPr lang="en-US" dirty="0" smtClean="0"/>
              <a:t>Tibby got a call from Bailey’s mom once again updating her with Bailey’s condition because she has not returned their phone calls.</a:t>
            </a:r>
          </a:p>
          <a:p>
            <a:r>
              <a:rPr lang="en-US" dirty="0" smtClean="0"/>
              <a:t>Carmen tells Tibby to go over and see Bailey. She goes and when she gets to the hospital she sees a different Bailey. This Baily is tiny with tubes in her helping her stay alive.</a:t>
            </a:r>
            <a:endParaRPr lang="en-US" dirty="0"/>
          </a:p>
        </p:txBody>
      </p:sp>
      <p:sp>
        <p:nvSpPr>
          <p:cNvPr id="4" name="Content Placeholder 3"/>
          <p:cNvSpPr>
            <a:spLocks noGrp="1"/>
          </p:cNvSpPr>
          <p:nvPr>
            <p:ph sz="quarter" idx="14"/>
          </p:nvPr>
        </p:nvSpPr>
        <p:spPr/>
        <p:txBody>
          <a:bodyPr>
            <a:normAutofit lnSpcReduction="10000"/>
          </a:bodyPr>
          <a:lstStyle/>
          <a:p>
            <a:r>
              <a:rPr lang="en-US" dirty="0" smtClean="0"/>
              <a:t>Lena realizes she is like her </a:t>
            </a:r>
            <a:r>
              <a:rPr lang="en-US" dirty="0" err="1" smtClean="0"/>
              <a:t>Bapi</a:t>
            </a:r>
            <a:r>
              <a:rPr lang="en-US" dirty="0" smtClean="0"/>
              <a:t> – proud, silent, fearful. She thinks about how even with that, he gave a chance with love and she hoped she would do the same one day.</a:t>
            </a:r>
            <a:endParaRPr lang="en-US" dirty="0"/>
          </a:p>
        </p:txBody>
      </p:sp>
      <p:pic>
        <p:nvPicPr>
          <p:cNvPr id="5" name="Picture 4"/>
          <p:cNvPicPr>
            <a:picLocks noChangeAspect="1"/>
          </p:cNvPicPr>
          <p:nvPr/>
        </p:nvPicPr>
        <p:blipFill>
          <a:blip r:embed="rId2"/>
          <a:stretch>
            <a:fillRect/>
          </a:stretch>
        </p:blipFill>
        <p:spPr>
          <a:xfrm>
            <a:off x="1543821" y="4763113"/>
            <a:ext cx="2178166" cy="1729721"/>
          </a:xfrm>
          <a:prstGeom prst="rect">
            <a:avLst/>
          </a:prstGeom>
        </p:spPr>
      </p:pic>
      <p:pic>
        <p:nvPicPr>
          <p:cNvPr id="6" name="Picture 5"/>
          <p:cNvPicPr>
            <a:picLocks noChangeAspect="1"/>
          </p:cNvPicPr>
          <p:nvPr/>
        </p:nvPicPr>
        <p:blipFill rotWithShape="1">
          <a:blip r:embed="rId3"/>
          <a:srcRect r="31644"/>
          <a:stretch/>
        </p:blipFill>
        <p:spPr>
          <a:xfrm>
            <a:off x="520218" y="2088356"/>
            <a:ext cx="799287" cy="936364"/>
          </a:xfrm>
          <a:prstGeom prst="rect">
            <a:avLst/>
          </a:prstGeom>
        </p:spPr>
      </p:pic>
      <p:pic>
        <p:nvPicPr>
          <p:cNvPr id="7" name="Picture 6"/>
          <p:cNvPicPr>
            <a:picLocks noChangeAspect="1"/>
          </p:cNvPicPr>
          <p:nvPr/>
        </p:nvPicPr>
        <p:blipFill rotWithShape="1">
          <a:blip r:embed="rId4"/>
          <a:srcRect l="18835" r="26718"/>
          <a:stretch/>
        </p:blipFill>
        <p:spPr>
          <a:xfrm>
            <a:off x="3817958" y="1357482"/>
            <a:ext cx="795879" cy="730874"/>
          </a:xfrm>
          <a:prstGeom prst="rect">
            <a:avLst/>
          </a:prstGeom>
        </p:spPr>
      </p:pic>
      <p:pic>
        <p:nvPicPr>
          <p:cNvPr id="8" name="Picture 7"/>
          <p:cNvPicPr>
            <a:picLocks noChangeAspect="1"/>
          </p:cNvPicPr>
          <p:nvPr/>
        </p:nvPicPr>
        <p:blipFill rotWithShape="1">
          <a:blip r:embed="rId5"/>
          <a:srcRect r="11239" b="8646"/>
          <a:stretch/>
        </p:blipFill>
        <p:spPr>
          <a:xfrm>
            <a:off x="706368" y="3541241"/>
            <a:ext cx="667791" cy="773217"/>
          </a:xfrm>
          <a:prstGeom prst="rect">
            <a:avLst/>
          </a:prstGeom>
        </p:spPr>
      </p:pic>
      <p:pic>
        <p:nvPicPr>
          <p:cNvPr id="9" name="Picture 8"/>
          <p:cNvPicPr>
            <a:picLocks noChangeAspect="1"/>
          </p:cNvPicPr>
          <p:nvPr/>
        </p:nvPicPr>
        <p:blipFill>
          <a:blip r:embed="rId6"/>
          <a:stretch>
            <a:fillRect/>
          </a:stretch>
        </p:blipFill>
        <p:spPr>
          <a:xfrm>
            <a:off x="5180310" y="1504102"/>
            <a:ext cx="614662" cy="819550"/>
          </a:xfrm>
          <a:prstGeom prst="rect">
            <a:avLst/>
          </a:prstGeom>
        </p:spPr>
      </p:pic>
    </p:spTree>
    <p:extLst>
      <p:ext uri="{BB962C8B-B14F-4D97-AF65-F5344CB8AC3E}">
        <p14:creationId xmlns:p14="http://schemas.microsoft.com/office/powerpoint/2010/main" val="3388447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416" y="394299"/>
            <a:ext cx="7158989" cy="1143000"/>
          </a:xfrm>
        </p:spPr>
        <p:txBody>
          <a:bodyPr>
            <a:normAutofit fontScale="90000"/>
          </a:bodyPr>
          <a:lstStyle/>
          <a:p>
            <a:r>
              <a:rPr lang="en-US" dirty="0"/>
              <a:t>Chapter </a:t>
            </a:r>
            <a:r>
              <a:rPr lang="en-US" dirty="0" smtClean="0"/>
              <a:t>22</a:t>
            </a:r>
            <a:r>
              <a:rPr lang="en-US" dirty="0"/>
              <a:t/>
            </a:r>
            <a:br>
              <a:rPr lang="en-US" dirty="0"/>
            </a:br>
            <a:r>
              <a:rPr lang="en-US" sz="1600" i="1" dirty="0" smtClean="0"/>
              <a:t>“All </a:t>
            </a:r>
            <a:r>
              <a:rPr lang="en-US" sz="1600" i="1" dirty="0" err="1" smtClean="0"/>
              <a:t>Moanday</a:t>
            </a:r>
            <a:r>
              <a:rPr lang="en-US" sz="1600" i="1" dirty="0" smtClean="0"/>
              <a:t>. </a:t>
            </a:r>
            <a:r>
              <a:rPr lang="en-US" sz="1600" i="1" dirty="0" err="1" smtClean="0"/>
              <a:t>Tearday</a:t>
            </a:r>
            <a:r>
              <a:rPr lang="en-US" sz="1600" i="1" dirty="0" smtClean="0"/>
              <a:t>. </a:t>
            </a:r>
            <a:r>
              <a:rPr lang="en-US" sz="1600" i="1" dirty="0" err="1" smtClean="0"/>
              <a:t>Wailsday</a:t>
            </a:r>
            <a:r>
              <a:rPr lang="en-US" sz="1600" i="1" dirty="0" smtClean="0"/>
              <a:t>. </a:t>
            </a:r>
            <a:r>
              <a:rPr lang="en-US" sz="1600" i="1" dirty="0" err="1" smtClean="0"/>
              <a:t>Thumpsday</a:t>
            </a:r>
            <a:r>
              <a:rPr lang="en-US" sz="1600" i="1" dirty="0" smtClean="0"/>
              <a:t>. </a:t>
            </a:r>
            <a:r>
              <a:rPr lang="en-US" sz="1600" i="1" dirty="0" err="1" smtClean="0"/>
              <a:t>Frightday</a:t>
            </a:r>
            <a:r>
              <a:rPr lang="en-US" sz="1600" i="1" dirty="0" smtClean="0"/>
              <a:t>. </a:t>
            </a:r>
            <a:r>
              <a:rPr lang="en-US" sz="1600" i="1" dirty="0" err="1" smtClean="0"/>
              <a:t>Shatterday</a:t>
            </a:r>
            <a:r>
              <a:rPr lang="en-US" sz="1600" i="1" dirty="0" smtClean="0"/>
              <a:t>.” – James Joyce</a:t>
            </a:r>
            <a:endParaRPr lang="en-US" sz="1600" dirty="0"/>
          </a:p>
        </p:txBody>
      </p:sp>
      <p:sp>
        <p:nvSpPr>
          <p:cNvPr id="3" name="Content Placeholder 2"/>
          <p:cNvSpPr>
            <a:spLocks noGrp="1"/>
          </p:cNvSpPr>
          <p:nvPr>
            <p:ph sz="quarter" idx="13"/>
          </p:nvPr>
        </p:nvSpPr>
        <p:spPr/>
        <p:txBody>
          <a:bodyPr/>
          <a:lstStyle/>
          <a:p>
            <a:r>
              <a:rPr lang="en-US" dirty="0" smtClean="0"/>
              <a:t>Effie tells Lena she is in love with Kostos and tries to have her admit it.</a:t>
            </a:r>
          </a:p>
          <a:p>
            <a:r>
              <a:rPr lang="en-US" dirty="0" smtClean="0"/>
              <a:t>She tells her that she has to be brave.</a:t>
            </a:r>
            <a:endParaRPr lang="en-US" dirty="0"/>
          </a:p>
        </p:txBody>
      </p:sp>
      <p:sp>
        <p:nvSpPr>
          <p:cNvPr id="4" name="Content Placeholder 3"/>
          <p:cNvSpPr>
            <a:spLocks noGrp="1"/>
          </p:cNvSpPr>
          <p:nvPr>
            <p:ph sz="quarter" idx="14"/>
          </p:nvPr>
        </p:nvSpPr>
        <p:spPr/>
        <p:txBody>
          <a:bodyPr>
            <a:normAutofit fontScale="92500" lnSpcReduction="10000"/>
          </a:bodyPr>
          <a:lstStyle/>
          <a:p>
            <a:r>
              <a:rPr lang="en-US" dirty="0" smtClean="0"/>
              <a:t>Tibby and Bailey wake up and talk. Tibby is wearing the pants because she need help and tells her that Mimi died,</a:t>
            </a:r>
          </a:p>
          <a:p>
            <a:r>
              <a:rPr lang="en-US" dirty="0" smtClean="0"/>
              <a:t>Bailey said she knew she was here last night because she had good dreams.</a:t>
            </a:r>
            <a:endParaRPr lang="en-US" dirty="0"/>
          </a:p>
        </p:txBody>
      </p:sp>
      <p:pic>
        <p:nvPicPr>
          <p:cNvPr id="5" name="Picture 4"/>
          <p:cNvPicPr>
            <a:picLocks noChangeAspect="1"/>
          </p:cNvPicPr>
          <p:nvPr/>
        </p:nvPicPr>
        <p:blipFill>
          <a:blip r:embed="rId2"/>
          <a:stretch>
            <a:fillRect/>
          </a:stretch>
        </p:blipFill>
        <p:spPr>
          <a:xfrm>
            <a:off x="2900525" y="1493881"/>
            <a:ext cx="614662" cy="819550"/>
          </a:xfrm>
          <a:prstGeom prst="rect">
            <a:avLst/>
          </a:prstGeom>
        </p:spPr>
      </p:pic>
      <p:pic>
        <p:nvPicPr>
          <p:cNvPr id="6" name="Picture 5"/>
          <p:cNvPicPr>
            <a:picLocks noChangeAspect="1"/>
          </p:cNvPicPr>
          <p:nvPr/>
        </p:nvPicPr>
        <p:blipFill rotWithShape="1">
          <a:blip r:embed="rId3"/>
          <a:srcRect l="18835" r="26718"/>
          <a:stretch/>
        </p:blipFill>
        <p:spPr>
          <a:xfrm>
            <a:off x="6449655" y="1537299"/>
            <a:ext cx="795879" cy="730874"/>
          </a:xfrm>
          <a:prstGeom prst="rect">
            <a:avLst/>
          </a:prstGeom>
        </p:spPr>
      </p:pic>
      <p:pic>
        <p:nvPicPr>
          <p:cNvPr id="7" name="Picture 6"/>
          <p:cNvPicPr>
            <a:picLocks noChangeAspect="1"/>
          </p:cNvPicPr>
          <p:nvPr/>
        </p:nvPicPr>
        <p:blipFill rotWithShape="1">
          <a:blip r:embed="rId4"/>
          <a:srcRect r="31644"/>
          <a:stretch/>
        </p:blipFill>
        <p:spPr>
          <a:xfrm>
            <a:off x="5033885" y="1377068"/>
            <a:ext cx="799287" cy="936364"/>
          </a:xfrm>
          <a:prstGeom prst="rect">
            <a:avLst/>
          </a:prstGeom>
        </p:spPr>
      </p:pic>
    </p:spTree>
    <p:extLst>
      <p:ext uri="{BB962C8B-B14F-4D97-AF65-F5344CB8AC3E}">
        <p14:creationId xmlns:p14="http://schemas.microsoft.com/office/powerpoint/2010/main" val="4660215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normAutofit fontScale="90000"/>
          </a:bodyPr>
          <a:lstStyle/>
          <a:p>
            <a:r>
              <a:rPr lang="en-US" dirty="0"/>
              <a:t>Chapter 22</a:t>
            </a:r>
            <a:br>
              <a:rPr lang="en-US" dirty="0"/>
            </a:br>
            <a:r>
              <a:rPr lang="en-US" sz="1600" i="1" dirty="0"/>
              <a:t>“All </a:t>
            </a:r>
            <a:r>
              <a:rPr lang="en-US" sz="1600" i="1" dirty="0" err="1"/>
              <a:t>Moanday</a:t>
            </a:r>
            <a:r>
              <a:rPr lang="en-US" sz="1600" i="1" dirty="0"/>
              <a:t>. </a:t>
            </a:r>
            <a:r>
              <a:rPr lang="en-US" sz="1600" i="1" dirty="0" err="1"/>
              <a:t>Tearday</a:t>
            </a:r>
            <a:r>
              <a:rPr lang="en-US" sz="1600" i="1" dirty="0"/>
              <a:t>. </a:t>
            </a:r>
            <a:r>
              <a:rPr lang="en-US" sz="1600" i="1" dirty="0" err="1"/>
              <a:t>Wailsday</a:t>
            </a:r>
            <a:r>
              <a:rPr lang="en-US" sz="1600" i="1" dirty="0"/>
              <a:t>. </a:t>
            </a:r>
            <a:r>
              <a:rPr lang="en-US" sz="1600" i="1" dirty="0" err="1"/>
              <a:t>Thumpsday</a:t>
            </a:r>
            <a:r>
              <a:rPr lang="en-US" sz="1600" i="1" dirty="0"/>
              <a:t>. </a:t>
            </a:r>
            <a:r>
              <a:rPr lang="en-US" sz="1600" i="1" dirty="0" err="1"/>
              <a:t>Frightday</a:t>
            </a:r>
            <a:r>
              <a:rPr lang="en-US" sz="1600" i="1" dirty="0"/>
              <a:t>. </a:t>
            </a:r>
            <a:r>
              <a:rPr lang="en-US" sz="1600" i="1" dirty="0" err="1"/>
              <a:t>Shatterday</a:t>
            </a:r>
            <a:r>
              <a:rPr lang="en-US" sz="1600" i="1" dirty="0"/>
              <a:t>.” – James Joyce</a:t>
            </a:r>
            <a:endParaRPr lang="en-US" sz="1600" dirty="0"/>
          </a:p>
        </p:txBody>
      </p:sp>
      <p:sp>
        <p:nvSpPr>
          <p:cNvPr id="3" name="Content Placeholder 2"/>
          <p:cNvSpPr>
            <a:spLocks noGrp="1"/>
          </p:cNvSpPr>
          <p:nvPr>
            <p:ph sz="quarter" idx="13"/>
          </p:nvPr>
        </p:nvSpPr>
        <p:spPr>
          <a:xfrm>
            <a:off x="1043490" y="3481343"/>
            <a:ext cx="3419856" cy="3493008"/>
          </a:xfrm>
        </p:spPr>
        <p:txBody>
          <a:bodyPr/>
          <a:lstStyle/>
          <a:p>
            <a:r>
              <a:rPr lang="en-US" dirty="0" smtClean="0"/>
              <a:t>Carmen asks Tibby to borrow the pants because she is going to her dad’s wedding.</a:t>
            </a:r>
            <a:endParaRPr lang="en-US" dirty="0"/>
          </a:p>
        </p:txBody>
      </p:sp>
      <p:sp>
        <p:nvSpPr>
          <p:cNvPr id="4" name="Content Placeholder 3"/>
          <p:cNvSpPr>
            <a:spLocks noGrp="1"/>
          </p:cNvSpPr>
          <p:nvPr>
            <p:ph sz="quarter" idx="14"/>
          </p:nvPr>
        </p:nvSpPr>
        <p:spPr/>
        <p:txBody>
          <a:bodyPr>
            <a:normAutofit lnSpcReduction="10000"/>
          </a:bodyPr>
          <a:lstStyle/>
          <a:p>
            <a:r>
              <a:rPr lang="en-US" dirty="0" smtClean="0"/>
              <a:t>Eric asks Bridget to go on a walk where he comforts her.</a:t>
            </a:r>
          </a:p>
          <a:p>
            <a:r>
              <a:rPr lang="en-US" dirty="0" smtClean="0"/>
              <a:t>He tells her how amazing she is but they cannot be together now because of the circumstances.</a:t>
            </a:r>
            <a:endParaRPr lang="en-US" dirty="0"/>
          </a:p>
        </p:txBody>
      </p:sp>
      <p:pic>
        <p:nvPicPr>
          <p:cNvPr id="5" name="Picture 4"/>
          <p:cNvPicPr>
            <a:picLocks noChangeAspect="1"/>
          </p:cNvPicPr>
          <p:nvPr/>
        </p:nvPicPr>
        <p:blipFill rotWithShape="1">
          <a:blip r:embed="rId2"/>
          <a:srcRect r="31644"/>
          <a:stretch/>
        </p:blipFill>
        <p:spPr>
          <a:xfrm>
            <a:off x="3457926" y="2544979"/>
            <a:ext cx="799287" cy="936364"/>
          </a:xfrm>
          <a:prstGeom prst="rect">
            <a:avLst/>
          </a:prstGeom>
        </p:spPr>
      </p:pic>
      <p:pic>
        <p:nvPicPr>
          <p:cNvPr id="6" name="Picture 5"/>
          <p:cNvPicPr>
            <a:picLocks noChangeAspect="1"/>
          </p:cNvPicPr>
          <p:nvPr/>
        </p:nvPicPr>
        <p:blipFill rotWithShape="1">
          <a:blip r:embed="rId3"/>
          <a:srcRect r="11239" b="8646"/>
          <a:stretch/>
        </p:blipFill>
        <p:spPr>
          <a:xfrm>
            <a:off x="1572421" y="2372837"/>
            <a:ext cx="964582" cy="1116863"/>
          </a:xfrm>
          <a:prstGeom prst="rect">
            <a:avLst/>
          </a:prstGeom>
        </p:spPr>
      </p:pic>
      <p:pic>
        <p:nvPicPr>
          <p:cNvPr id="7" name="Picture 6"/>
          <p:cNvPicPr>
            <a:picLocks noChangeAspect="1"/>
          </p:cNvPicPr>
          <p:nvPr/>
        </p:nvPicPr>
        <p:blipFill>
          <a:blip r:embed="rId4"/>
          <a:stretch>
            <a:fillRect/>
          </a:stretch>
        </p:blipFill>
        <p:spPr>
          <a:xfrm>
            <a:off x="5064486" y="1502003"/>
            <a:ext cx="622783" cy="870834"/>
          </a:xfrm>
          <a:prstGeom prst="rect">
            <a:avLst/>
          </a:prstGeom>
        </p:spPr>
      </p:pic>
      <p:pic>
        <p:nvPicPr>
          <p:cNvPr id="8" name="Picture 7"/>
          <p:cNvPicPr>
            <a:picLocks noChangeAspect="1"/>
          </p:cNvPicPr>
          <p:nvPr/>
        </p:nvPicPr>
        <p:blipFill rotWithShape="1">
          <a:blip r:embed="rId5"/>
          <a:srcRect l="6904" t="14918" r="41323" b="13921"/>
          <a:stretch/>
        </p:blipFill>
        <p:spPr>
          <a:xfrm>
            <a:off x="6357646" y="1599164"/>
            <a:ext cx="921825" cy="713504"/>
          </a:xfrm>
          <a:prstGeom prst="rect">
            <a:avLst/>
          </a:prstGeom>
        </p:spPr>
      </p:pic>
    </p:spTree>
    <p:extLst>
      <p:ext uri="{BB962C8B-B14F-4D97-AF65-F5344CB8AC3E}">
        <p14:creationId xmlns:p14="http://schemas.microsoft.com/office/powerpoint/2010/main" val="11121165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70892"/>
            <a:ext cx="7024744" cy="1143000"/>
          </a:xfrm>
        </p:spPr>
        <p:txBody>
          <a:bodyPr>
            <a:normAutofit/>
          </a:bodyPr>
          <a:lstStyle/>
          <a:p>
            <a:r>
              <a:rPr lang="en-US" dirty="0"/>
              <a:t>Chapter </a:t>
            </a:r>
            <a:r>
              <a:rPr lang="en-US" dirty="0" smtClean="0"/>
              <a:t>23</a:t>
            </a:r>
            <a:r>
              <a:rPr lang="en-US" dirty="0"/>
              <a:t/>
            </a:r>
            <a:br>
              <a:rPr lang="en-US" dirty="0"/>
            </a:br>
            <a:r>
              <a:rPr lang="en-US" sz="1600" i="1" dirty="0" smtClean="0"/>
              <a:t>“Is there world enough for me?” – Jane Frances</a:t>
            </a:r>
            <a:endParaRPr lang="en-US" sz="1600" dirty="0"/>
          </a:p>
        </p:txBody>
      </p:sp>
      <p:sp>
        <p:nvSpPr>
          <p:cNvPr id="3" name="Content Placeholder 2"/>
          <p:cNvSpPr>
            <a:spLocks noGrp="1"/>
          </p:cNvSpPr>
          <p:nvPr>
            <p:ph idx="1"/>
          </p:nvPr>
        </p:nvSpPr>
        <p:spPr/>
        <p:txBody>
          <a:bodyPr>
            <a:normAutofit/>
          </a:bodyPr>
          <a:lstStyle/>
          <a:p>
            <a:r>
              <a:rPr lang="en-US" dirty="0" smtClean="0"/>
              <a:t>At the wedding, Carmen felt included with her new stepmom, stepbrother, and stepsister.</a:t>
            </a:r>
          </a:p>
          <a:p>
            <a:r>
              <a:rPr lang="en-US" dirty="0" smtClean="0"/>
              <a:t>Her dad agreed to be honest with her like she was with him.</a:t>
            </a:r>
          </a:p>
          <a:p>
            <a:r>
              <a:rPr lang="en-US" dirty="0" smtClean="0"/>
              <a:t>She sends the pants to Lena with good luck since both her and Tibby felt like they did something good in them.</a:t>
            </a:r>
            <a:endParaRPr lang="en-US" dirty="0"/>
          </a:p>
        </p:txBody>
      </p:sp>
      <p:pic>
        <p:nvPicPr>
          <p:cNvPr id="5" name="Picture 4"/>
          <p:cNvPicPr>
            <a:picLocks noChangeAspect="1"/>
          </p:cNvPicPr>
          <p:nvPr/>
        </p:nvPicPr>
        <p:blipFill rotWithShape="1">
          <a:blip r:embed="rId2"/>
          <a:srcRect r="11239" b="8646"/>
          <a:stretch/>
        </p:blipFill>
        <p:spPr>
          <a:xfrm>
            <a:off x="4081713" y="1313892"/>
            <a:ext cx="964582" cy="1116863"/>
          </a:xfrm>
          <a:prstGeom prst="rect">
            <a:avLst/>
          </a:prstGeom>
        </p:spPr>
      </p:pic>
      <p:pic>
        <p:nvPicPr>
          <p:cNvPr id="6" name="Picture 5"/>
          <p:cNvPicPr>
            <a:picLocks noChangeAspect="1"/>
          </p:cNvPicPr>
          <p:nvPr/>
        </p:nvPicPr>
        <p:blipFill rotWithShape="1">
          <a:blip r:embed="rId3"/>
          <a:srcRect r="31644"/>
          <a:stretch/>
        </p:blipFill>
        <p:spPr>
          <a:xfrm>
            <a:off x="5844814" y="5237691"/>
            <a:ext cx="799287" cy="936364"/>
          </a:xfrm>
          <a:prstGeom prst="rect">
            <a:avLst/>
          </a:prstGeom>
        </p:spPr>
      </p:pic>
      <p:pic>
        <p:nvPicPr>
          <p:cNvPr id="7" name="Picture 6"/>
          <p:cNvPicPr>
            <a:picLocks noChangeAspect="1"/>
          </p:cNvPicPr>
          <p:nvPr/>
        </p:nvPicPr>
        <p:blipFill>
          <a:blip r:embed="rId4"/>
          <a:stretch>
            <a:fillRect/>
          </a:stretch>
        </p:blipFill>
        <p:spPr>
          <a:xfrm>
            <a:off x="7820809" y="3865303"/>
            <a:ext cx="614662" cy="819550"/>
          </a:xfrm>
          <a:prstGeom prst="rect">
            <a:avLst/>
          </a:prstGeom>
        </p:spPr>
      </p:pic>
    </p:spTree>
    <p:extLst>
      <p:ext uri="{BB962C8B-B14F-4D97-AF65-F5344CB8AC3E}">
        <p14:creationId xmlns:p14="http://schemas.microsoft.com/office/powerpoint/2010/main" val="39589502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93288"/>
            <a:ext cx="7024744" cy="1143000"/>
          </a:xfrm>
        </p:spPr>
        <p:txBody>
          <a:bodyPr>
            <a:normAutofit/>
          </a:bodyPr>
          <a:lstStyle/>
          <a:p>
            <a:r>
              <a:rPr lang="en-US" dirty="0"/>
              <a:t>Chapter 23</a:t>
            </a:r>
            <a:br>
              <a:rPr lang="en-US" dirty="0"/>
            </a:br>
            <a:r>
              <a:rPr lang="en-US" sz="1600" i="1" dirty="0"/>
              <a:t>“Is there world enough for me?” – Jane Frances</a:t>
            </a:r>
            <a:endParaRPr lang="en-US" sz="1600" dirty="0"/>
          </a:p>
        </p:txBody>
      </p:sp>
      <p:sp>
        <p:nvSpPr>
          <p:cNvPr id="3" name="Content Placeholder 2"/>
          <p:cNvSpPr>
            <a:spLocks noGrp="1"/>
          </p:cNvSpPr>
          <p:nvPr>
            <p:ph idx="1"/>
          </p:nvPr>
        </p:nvSpPr>
        <p:spPr/>
        <p:txBody>
          <a:bodyPr>
            <a:normAutofit fontScale="92500" lnSpcReduction="10000"/>
          </a:bodyPr>
          <a:lstStyle/>
          <a:p>
            <a:r>
              <a:rPr lang="en-US" dirty="0" smtClean="0"/>
              <a:t>Duncan asks Tibby where Bailey is. Everyone at her job knew about her. Tibby goes outside to take a breather and talks to her crush who asked her out but she realized she did not really want to be with him. </a:t>
            </a:r>
          </a:p>
          <a:p>
            <a:r>
              <a:rPr lang="en-US" dirty="0" smtClean="0"/>
              <a:t>Her coworker came outside to talk to her and said how amazing she thought Bailey was.</a:t>
            </a:r>
          </a:p>
          <a:p>
            <a:r>
              <a:rPr lang="en-US" dirty="0" smtClean="0"/>
              <a:t>Tibby realizes that Bailey always saw the good in people and never judged them. She wishes she did the same.</a:t>
            </a:r>
            <a:endParaRPr lang="en-US" dirty="0"/>
          </a:p>
        </p:txBody>
      </p:sp>
      <p:pic>
        <p:nvPicPr>
          <p:cNvPr id="4" name="Picture 3"/>
          <p:cNvPicPr>
            <a:picLocks noChangeAspect="1"/>
          </p:cNvPicPr>
          <p:nvPr/>
        </p:nvPicPr>
        <p:blipFill rotWithShape="1">
          <a:blip r:embed="rId2"/>
          <a:srcRect r="31644"/>
          <a:stretch/>
        </p:blipFill>
        <p:spPr>
          <a:xfrm>
            <a:off x="3274320" y="1436288"/>
            <a:ext cx="799287" cy="936364"/>
          </a:xfrm>
          <a:prstGeom prst="rect">
            <a:avLst/>
          </a:prstGeom>
        </p:spPr>
      </p:pic>
      <p:pic>
        <p:nvPicPr>
          <p:cNvPr id="5" name="Picture 4"/>
          <p:cNvPicPr>
            <a:picLocks noChangeAspect="1"/>
          </p:cNvPicPr>
          <p:nvPr/>
        </p:nvPicPr>
        <p:blipFill rotWithShape="1">
          <a:blip r:embed="rId3"/>
          <a:srcRect l="18835" r="26718"/>
          <a:stretch/>
        </p:blipFill>
        <p:spPr>
          <a:xfrm>
            <a:off x="4950200" y="1592778"/>
            <a:ext cx="795879" cy="730874"/>
          </a:xfrm>
          <a:prstGeom prst="rect">
            <a:avLst/>
          </a:prstGeom>
        </p:spPr>
      </p:pic>
    </p:spTree>
    <p:extLst>
      <p:ext uri="{BB962C8B-B14F-4D97-AF65-F5344CB8AC3E}">
        <p14:creationId xmlns:p14="http://schemas.microsoft.com/office/powerpoint/2010/main" val="3662523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7897"/>
            <a:ext cx="7024744" cy="1143000"/>
          </a:xfrm>
        </p:spPr>
        <p:txBody>
          <a:bodyPr>
            <a:normAutofit/>
          </a:bodyPr>
          <a:lstStyle/>
          <a:p>
            <a:r>
              <a:rPr lang="en-US" dirty="0"/>
              <a:t>Chapter 23</a:t>
            </a:r>
            <a:br>
              <a:rPr lang="en-US" dirty="0"/>
            </a:br>
            <a:r>
              <a:rPr lang="en-US" sz="1600" i="1" dirty="0"/>
              <a:t>“Is there world enough for me?” – Jane Frances</a:t>
            </a:r>
            <a:endParaRPr lang="en-US" sz="1600" dirty="0"/>
          </a:p>
        </p:txBody>
      </p:sp>
      <p:sp>
        <p:nvSpPr>
          <p:cNvPr id="3" name="Content Placeholder 2"/>
          <p:cNvSpPr>
            <a:spLocks noGrp="1"/>
          </p:cNvSpPr>
          <p:nvPr>
            <p:ph idx="1"/>
          </p:nvPr>
        </p:nvSpPr>
        <p:spPr>
          <a:xfrm>
            <a:off x="1043490" y="2614343"/>
            <a:ext cx="4078398" cy="3508977"/>
          </a:xfrm>
        </p:spPr>
        <p:txBody>
          <a:bodyPr/>
          <a:lstStyle/>
          <a:p>
            <a:r>
              <a:rPr lang="en-US" dirty="0" smtClean="0"/>
              <a:t>Lena finally met up with Kostos to apologize. He understood and accepted both her apology &amp; painting.</a:t>
            </a:r>
            <a:endParaRPr lang="en-US" dirty="0"/>
          </a:p>
        </p:txBody>
      </p:sp>
      <p:pic>
        <p:nvPicPr>
          <p:cNvPr id="4" name="Picture 3"/>
          <p:cNvPicPr>
            <a:picLocks noChangeAspect="1"/>
          </p:cNvPicPr>
          <p:nvPr/>
        </p:nvPicPr>
        <p:blipFill>
          <a:blip r:embed="rId2"/>
          <a:stretch>
            <a:fillRect/>
          </a:stretch>
        </p:blipFill>
        <p:spPr>
          <a:xfrm>
            <a:off x="1392351" y="1160897"/>
            <a:ext cx="872065" cy="1162755"/>
          </a:xfrm>
          <a:prstGeom prst="rect">
            <a:avLst/>
          </a:prstGeom>
        </p:spPr>
      </p:pic>
      <p:pic>
        <p:nvPicPr>
          <p:cNvPr id="5" name="Picture 4"/>
          <p:cNvPicPr>
            <a:picLocks noChangeAspect="1"/>
          </p:cNvPicPr>
          <p:nvPr/>
        </p:nvPicPr>
        <p:blipFill rotWithShape="1">
          <a:blip r:embed="rId3"/>
          <a:srcRect l="31451" r="27169"/>
          <a:stretch/>
        </p:blipFill>
        <p:spPr>
          <a:xfrm>
            <a:off x="2765603" y="1300434"/>
            <a:ext cx="669106" cy="1023218"/>
          </a:xfrm>
          <a:prstGeom prst="rect">
            <a:avLst/>
          </a:prstGeom>
        </p:spPr>
      </p:pic>
      <p:pic>
        <p:nvPicPr>
          <p:cNvPr id="6" name="Picture 5"/>
          <p:cNvPicPr>
            <a:picLocks noChangeAspect="1"/>
          </p:cNvPicPr>
          <p:nvPr/>
        </p:nvPicPr>
        <p:blipFill>
          <a:blip r:embed="rId4"/>
          <a:stretch>
            <a:fillRect/>
          </a:stretch>
        </p:blipFill>
        <p:spPr>
          <a:xfrm>
            <a:off x="6013122" y="1940114"/>
            <a:ext cx="1914791" cy="2944547"/>
          </a:xfrm>
          <a:prstGeom prst="rect">
            <a:avLst/>
          </a:prstGeom>
        </p:spPr>
      </p:pic>
    </p:spTree>
    <p:extLst>
      <p:ext uri="{BB962C8B-B14F-4D97-AF65-F5344CB8AC3E}">
        <p14:creationId xmlns:p14="http://schemas.microsoft.com/office/powerpoint/2010/main" val="30884569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47389"/>
            <a:ext cx="7021518" cy="1143000"/>
          </a:xfrm>
        </p:spPr>
        <p:txBody>
          <a:bodyPr>
            <a:normAutofit/>
          </a:bodyPr>
          <a:lstStyle/>
          <a:p>
            <a:r>
              <a:rPr lang="en-US" dirty="0"/>
              <a:t>Chapter </a:t>
            </a:r>
            <a:r>
              <a:rPr lang="en-US" dirty="0" smtClean="0"/>
              <a:t>24</a:t>
            </a:r>
            <a:r>
              <a:rPr lang="en-US" dirty="0"/>
              <a:t/>
            </a:r>
            <a:br>
              <a:rPr lang="en-US" dirty="0"/>
            </a:br>
            <a:r>
              <a:rPr lang="en-US" sz="1600" i="1" dirty="0" smtClean="0"/>
              <a:t>“In your eyes I am complete.” – Peter Gabriel</a:t>
            </a:r>
            <a:endParaRPr lang="en-US" sz="1600" dirty="0"/>
          </a:p>
        </p:txBody>
      </p:sp>
      <p:sp>
        <p:nvSpPr>
          <p:cNvPr id="3" name="Content Placeholder 2"/>
          <p:cNvSpPr>
            <a:spLocks noGrp="1"/>
          </p:cNvSpPr>
          <p:nvPr>
            <p:ph sz="quarter" idx="13"/>
          </p:nvPr>
        </p:nvSpPr>
        <p:spPr/>
        <p:txBody>
          <a:bodyPr/>
          <a:lstStyle/>
          <a:p>
            <a:r>
              <a:rPr lang="en-US" dirty="0" smtClean="0"/>
              <a:t>Tibby would be kicked out of the hospital after visiting hours were over. One night she went to visit Brian, the boy they interviewed at 7/11.</a:t>
            </a:r>
            <a:endParaRPr lang="en-US" dirty="0"/>
          </a:p>
        </p:txBody>
      </p:sp>
      <p:sp>
        <p:nvSpPr>
          <p:cNvPr id="4" name="Content Placeholder 3"/>
          <p:cNvSpPr>
            <a:spLocks noGrp="1"/>
          </p:cNvSpPr>
          <p:nvPr>
            <p:ph sz="quarter" idx="14"/>
          </p:nvPr>
        </p:nvSpPr>
        <p:spPr/>
        <p:txBody>
          <a:bodyPr/>
          <a:lstStyle/>
          <a:p>
            <a:r>
              <a:rPr lang="en-US" dirty="0" smtClean="0"/>
              <a:t>Lena had breakfast with </a:t>
            </a:r>
            <a:r>
              <a:rPr lang="en-US" dirty="0" err="1" smtClean="0"/>
              <a:t>Bapi</a:t>
            </a:r>
            <a:r>
              <a:rPr lang="en-US" dirty="0" smtClean="0"/>
              <a:t> for her last morning in Greece. At the end of their meal, he said to her, “You’re my girl.”</a:t>
            </a:r>
            <a:endParaRPr lang="en-US" dirty="0"/>
          </a:p>
        </p:txBody>
      </p:sp>
      <p:pic>
        <p:nvPicPr>
          <p:cNvPr id="5" name="Picture 4"/>
          <p:cNvPicPr>
            <a:picLocks noChangeAspect="1"/>
          </p:cNvPicPr>
          <p:nvPr/>
        </p:nvPicPr>
        <p:blipFill rotWithShape="1">
          <a:blip r:embed="rId2"/>
          <a:srcRect r="31644"/>
          <a:stretch/>
        </p:blipFill>
        <p:spPr>
          <a:xfrm>
            <a:off x="1759564" y="1436288"/>
            <a:ext cx="799287" cy="936364"/>
          </a:xfrm>
          <a:prstGeom prst="rect">
            <a:avLst/>
          </a:prstGeom>
        </p:spPr>
      </p:pic>
      <p:pic>
        <p:nvPicPr>
          <p:cNvPr id="6" name="Picture 5"/>
          <p:cNvPicPr>
            <a:picLocks noChangeAspect="1"/>
          </p:cNvPicPr>
          <p:nvPr/>
        </p:nvPicPr>
        <p:blipFill>
          <a:blip r:embed="rId3"/>
          <a:stretch>
            <a:fillRect/>
          </a:stretch>
        </p:blipFill>
        <p:spPr>
          <a:xfrm>
            <a:off x="5798914" y="1209897"/>
            <a:ext cx="872065" cy="1162755"/>
          </a:xfrm>
          <a:prstGeom prst="rect">
            <a:avLst/>
          </a:prstGeom>
        </p:spPr>
      </p:pic>
    </p:spTree>
    <p:extLst>
      <p:ext uri="{BB962C8B-B14F-4D97-AF65-F5344CB8AC3E}">
        <p14:creationId xmlns:p14="http://schemas.microsoft.com/office/powerpoint/2010/main" val="5566476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11185"/>
            <a:ext cx="7024744" cy="1143000"/>
          </a:xfrm>
        </p:spPr>
        <p:txBody>
          <a:bodyPr>
            <a:normAutofit/>
          </a:bodyPr>
          <a:lstStyle/>
          <a:p>
            <a:r>
              <a:rPr lang="en-US" dirty="0"/>
              <a:t>Chapter 24</a:t>
            </a:r>
            <a:br>
              <a:rPr lang="en-US" dirty="0"/>
            </a:br>
            <a:r>
              <a:rPr lang="en-US" sz="1600" i="1" dirty="0"/>
              <a:t>“In your eyes I am complete.” – Peter Gabriel</a:t>
            </a:r>
            <a:endParaRPr lang="en-US" sz="1600" dirty="0"/>
          </a:p>
        </p:txBody>
      </p:sp>
      <p:sp>
        <p:nvSpPr>
          <p:cNvPr id="3" name="Content Placeholder 2"/>
          <p:cNvSpPr>
            <a:spLocks noGrp="1"/>
          </p:cNvSpPr>
          <p:nvPr>
            <p:ph idx="1"/>
          </p:nvPr>
        </p:nvSpPr>
        <p:spPr/>
        <p:txBody>
          <a:bodyPr>
            <a:normAutofit/>
          </a:bodyPr>
          <a:lstStyle/>
          <a:p>
            <a:r>
              <a:rPr lang="en-US" dirty="0" smtClean="0"/>
              <a:t>Tibby knew Bailey was getting worse each day. She was able to tell by the nurses actions.</a:t>
            </a:r>
          </a:p>
          <a:p>
            <a:r>
              <a:rPr lang="en-US" dirty="0" smtClean="0"/>
              <a:t>The next morning, she got a phone call from Bailey’s mom telling her the news she had been dreading.</a:t>
            </a:r>
            <a:endParaRPr lang="en-US" dirty="0"/>
          </a:p>
        </p:txBody>
      </p:sp>
      <p:pic>
        <p:nvPicPr>
          <p:cNvPr id="5" name="Picture 4"/>
          <p:cNvPicPr>
            <a:picLocks noChangeAspect="1"/>
          </p:cNvPicPr>
          <p:nvPr/>
        </p:nvPicPr>
        <p:blipFill rotWithShape="1">
          <a:blip r:embed="rId2"/>
          <a:srcRect r="31644"/>
          <a:stretch/>
        </p:blipFill>
        <p:spPr>
          <a:xfrm>
            <a:off x="1530056" y="1454185"/>
            <a:ext cx="799287" cy="936364"/>
          </a:xfrm>
          <a:prstGeom prst="rect">
            <a:avLst/>
          </a:prstGeom>
        </p:spPr>
      </p:pic>
      <p:pic>
        <p:nvPicPr>
          <p:cNvPr id="6" name="Picture 5"/>
          <p:cNvPicPr>
            <a:picLocks noChangeAspect="1"/>
          </p:cNvPicPr>
          <p:nvPr/>
        </p:nvPicPr>
        <p:blipFill rotWithShape="1">
          <a:blip r:embed="rId3"/>
          <a:srcRect l="18835" r="26718"/>
          <a:stretch/>
        </p:blipFill>
        <p:spPr>
          <a:xfrm>
            <a:off x="3297739" y="1592778"/>
            <a:ext cx="795879" cy="730874"/>
          </a:xfrm>
          <a:prstGeom prst="rect">
            <a:avLst/>
          </a:prstGeom>
        </p:spPr>
      </p:pic>
    </p:spTree>
    <p:extLst>
      <p:ext uri="{BB962C8B-B14F-4D97-AF65-F5344CB8AC3E}">
        <p14:creationId xmlns:p14="http://schemas.microsoft.com/office/powerpoint/2010/main" val="12639769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3169"/>
            <a:ext cx="7024744" cy="1143000"/>
          </a:xfrm>
        </p:spPr>
        <p:txBody>
          <a:bodyPr>
            <a:normAutofit/>
          </a:bodyPr>
          <a:lstStyle/>
          <a:p>
            <a:r>
              <a:rPr lang="en-US" dirty="0"/>
              <a:t>Chapter 24</a:t>
            </a:r>
            <a:br>
              <a:rPr lang="en-US" dirty="0"/>
            </a:br>
            <a:r>
              <a:rPr lang="en-US" sz="1600" i="1" dirty="0"/>
              <a:t>“In your eyes I am complete.” – Peter Gabriel</a:t>
            </a:r>
            <a:endParaRPr lang="en-US" sz="1600" dirty="0"/>
          </a:p>
        </p:txBody>
      </p:sp>
      <p:sp>
        <p:nvSpPr>
          <p:cNvPr id="3" name="Content Placeholder 2"/>
          <p:cNvSpPr>
            <a:spLocks noGrp="1"/>
          </p:cNvSpPr>
          <p:nvPr>
            <p:ph idx="1"/>
          </p:nvPr>
        </p:nvSpPr>
        <p:spPr/>
        <p:txBody>
          <a:bodyPr/>
          <a:lstStyle/>
          <a:p>
            <a:r>
              <a:rPr lang="en-US" dirty="0"/>
              <a:t>Lena got Bridget’s </a:t>
            </a:r>
            <a:r>
              <a:rPr lang="en-US" dirty="0" smtClean="0"/>
              <a:t>letters </a:t>
            </a:r>
            <a:r>
              <a:rPr lang="en-US" dirty="0"/>
              <a:t>late but was worried by them. They said how she was scared and she was strange to herself. Instead of going home, Lena goes to get Bridget</a:t>
            </a:r>
            <a:r>
              <a:rPr lang="en-US" dirty="0" smtClean="0"/>
              <a:t>.</a:t>
            </a:r>
          </a:p>
          <a:p>
            <a:r>
              <a:rPr lang="en-US" dirty="0" smtClean="0"/>
              <a:t>Once Lena got there, Bridget felt better knowing she was not alone. She also brought the pants with her which gave Bridget hope as well.</a:t>
            </a:r>
            <a:endParaRPr lang="en-US" dirty="0"/>
          </a:p>
          <a:p>
            <a:endParaRPr lang="en-US" dirty="0"/>
          </a:p>
        </p:txBody>
      </p:sp>
      <p:pic>
        <p:nvPicPr>
          <p:cNvPr id="4" name="Picture 3"/>
          <p:cNvPicPr>
            <a:picLocks noChangeAspect="1"/>
          </p:cNvPicPr>
          <p:nvPr/>
        </p:nvPicPr>
        <p:blipFill>
          <a:blip r:embed="rId2"/>
          <a:stretch>
            <a:fillRect/>
          </a:stretch>
        </p:blipFill>
        <p:spPr>
          <a:xfrm>
            <a:off x="5997821" y="1160897"/>
            <a:ext cx="872065" cy="1162755"/>
          </a:xfrm>
          <a:prstGeom prst="rect">
            <a:avLst/>
          </a:prstGeom>
        </p:spPr>
      </p:pic>
      <p:pic>
        <p:nvPicPr>
          <p:cNvPr id="5" name="Picture 4"/>
          <p:cNvPicPr>
            <a:picLocks noChangeAspect="1"/>
          </p:cNvPicPr>
          <p:nvPr/>
        </p:nvPicPr>
        <p:blipFill>
          <a:blip r:embed="rId3"/>
          <a:stretch>
            <a:fillRect/>
          </a:stretch>
        </p:blipFill>
        <p:spPr>
          <a:xfrm>
            <a:off x="7252469" y="1160897"/>
            <a:ext cx="879732" cy="1230124"/>
          </a:xfrm>
          <a:prstGeom prst="rect">
            <a:avLst/>
          </a:prstGeom>
        </p:spPr>
      </p:pic>
    </p:spTree>
    <p:extLst>
      <p:ext uri="{BB962C8B-B14F-4D97-AF65-F5344CB8AC3E}">
        <p14:creationId xmlns:p14="http://schemas.microsoft.com/office/powerpoint/2010/main" val="1200087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Chapter 1</a:t>
            </a:r>
            <a:br>
              <a:rPr lang="en-US" dirty="0"/>
            </a:br>
            <a:r>
              <a:rPr lang="en-US" sz="1600" i="1" dirty="0"/>
              <a:t>“Luck never gives: it only lends.” – Ancient Chinese Proverb</a:t>
            </a:r>
            <a:br>
              <a:rPr lang="en-US" sz="1600" i="1" dirty="0"/>
            </a:br>
            <a:endParaRPr lang="en-US" sz="1600" dirty="0"/>
          </a:p>
        </p:txBody>
      </p:sp>
      <p:sp>
        <p:nvSpPr>
          <p:cNvPr id="10" name="Content Placeholder 9"/>
          <p:cNvSpPr>
            <a:spLocks noGrp="1"/>
          </p:cNvSpPr>
          <p:nvPr>
            <p:ph sz="quarter" idx="13"/>
          </p:nvPr>
        </p:nvSpPr>
        <p:spPr>
          <a:xfrm>
            <a:off x="1042416" y="2313432"/>
            <a:ext cx="3419856" cy="4019744"/>
          </a:xfrm>
        </p:spPr>
        <p:txBody>
          <a:bodyPr>
            <a:normAutofit fontScale="55000" lnSpcReduction="20000"/>
          </a:bodyPr>
          <a:lstStyle/>
          <a:p>
            <a:r>
              <a:rPr lang="en-US" dirty="0" smtClean="0"/>
              <a:t>The girls make a set of rules for wearing the pants:</a:t>
            </a:r>
          </a:p>
          <a:p>
            <a:pPr marL="68580" indent="0">
              <a:buNone/>
            </a:pPr>
            <a:r>
              <a:rPr lang="en-US" dirty="0" smtClean="0"/>
              <a:t>1. You </a:t>
            </a:r>
            <a:r>
              <a:rPr lang="en-US" dirty="0"/>
              <a:t>must never wash the Pants</a:t>
            </a:r>
            <a:r>
              <a:rPr lang="en-US" dirty="0" smtClean="0"/>
              <a:t>.</a:t>
            </a:r>
          </a:p>
          <a:p>
            <a:pPr marL="68580" indent="0">
              <a:buNone/>
            </a:pPr>
            <a:endParaRPr lang="en-US" dirty="0" smtClean="0"/>
          </a:p>
          <a:p>
            <a:pPr marL="68580" indent="0">
              <a:buNone/>
            </a:pPr>
            <a:r>
              <a:rPr lang="en-US" dirty="0" smtClean="0"/>
              <a:t>2. You </a:t>
            </a:r>
            <a:r>
              <a:rPr lang="en-US" dirty="0"/>
              <a:t>must never double-cuff the pants. It’s tacky. There will never be a time when this will not be tacky</a:t>
            </a:r>
            <a:r>
              <a:rPr lang="en-US" dirty="0" smtClean="0"/>
              <a:t>.</a:t>
            </a:r>
          </a:p>
          <a:p>
            <a:pPr marL="68580" indent="0">
              <a:buNone/>
            </a:pPr>
            <a:endParaRPr lang="en-US" dirty="0" smtClean="0"/>
          </a:p>
          <a:p>
            <a:pPr marL="68580" indent="0">
              <a:buNone/>
            </a:pPr>
            <a:r>
              <a:rPr lang="en-US" dirty="0" smtClean="0"/>
              <a:t>3. You </a:t>
            </a:r>
            <a:r>
              <a:rPr lang="en-US" dirty="0"/>
              <a:t>much never say the </a:t>
            </a:r>
            <a:r>
              <a:rPr lang="en-US" dirty="0" smtClean="0"/>
              <a:t>word “</a:t>
            </a:r>
            <a:r>
              <a:rPr lang="en-US" dirty="0" err="1"/>
              <a:t>phat</a:t>
            </a:r>
            <a:r>
              <a:rPr lang="en-US" dirty="0"/>
              <a:t>” while wearing the Pants. You must also never think to yourself, </a:t>
            </a:r>
            <a:r>
              <a:rPr lang="en-US" dirty="0" smtClean="0"/>
              <a:t>“I </a:t>
            </a:r>
            <a:r>
              <a:rPr lang="en-US" dirty="0"/>
              <a:t>am </a:t>
            </a:r>
            <a:r>
              <a:rPr lang="en-US" dirty="0" smtClean="0"/>
              <a:t>fat” while wearing the Pants.</a:t>
            </a:r>
          </a:p>
          <a:p>
            <a:pPr marL="68580" indent="0">
              <a:buNone/>
            </a:pPr>
            <a:endParaRPr lang="en-US" dirty="0" smtClean="0"/>
          </a:p>
          <a:p>
            <a:pPr marL="68580" indent="0">
              <a:buNone/>
            </a:pPr>
            <a:r>
              <a:rPr lang="en-US" dirty="0" smtClean="0"/>
              <a:t>4. You must never let a boy take off the Pants (although you may take them off yourself in his presence).</a:t>
            </a:r>
          </a:p>
          <a:p>
            <a:pPr marL="68580" indent="0">
              <a:buNone/>
            </a:pPr>
            <a:endParaRPr lang="en-US" dirty="0" smtClean="0"/>
          </a:p>
          <a:p>
            <a:pPr marL="68580" indent="0">
              <a:buNone/>
            </a:pPr>
            <a:r>
              <a:rPr lang="en-US" dirty="0" smtClean="0"/>
              <a:t>5. You must not pick your nose while wearing the Pants. You may, however, scratch casually at your nostril while really kind of picking.</a:t>
            </a:r>
            <a:endParaRPr lang="en-US" dirty="0"/>
          </a:p>
          <a:p>
            <a:pPr marL="525780" indent="-457200">
              <a:buFont typeface="Wingdings 2" pitchFamily="18" charset="2"/>
              <a:buAutoNum type="arabicPeriod"/>
            </a:pPr>
            <a:endParaRPr lang="en-US" dirty="0"/>
          </a:p>
          <a:p>
            <a:pPr marL="525780" indent="-457200">
              <a:buAutoNum type="arabicPeriod"/>
            </a:pPr>
            <a:endParaRPr lang="en-US" dirty="0"/>
          </a:p>
        </p:txBody>
      </p:sp>
      <p:sp>
        <p:nvSpPr>
          <p:cNvPr id="12" name="Content Placeholder 11"/>
          <p:cNvSpPr>
            <a:spLocks noGrp="1"/>
          </p:cNvSpPr>
          <p:nvPr>
            <p:ph sz="quarter" idx="14"/>
          </p:nvPr>
        </p:nvSpPr>
        <p:spPr>
          <a:xfrm>
            <a:off x="4645152" y="2170664"/>
            <a:ext cx="3698445" cy="4039023"/>
          </a:xfrm>
        </p:spPr>
        <p:txBody>
          <a:bodyPr>
            <a:normAutofit fontScale="25000" lnSpcReduction="20000"/>
          </a:bodyPr>
          <a:lstStyle/>
          <a:p>
            <a:pPr marL="68580" indent="0">
              <a:buNone/>
            </a:pPr>
            <a:r>
              <a:rPr lang="en-US" sz="4800" dirty="0" smtClean="0"/>
              <a:t>6. Upon our reunion, you must follow the proper procedures for documenting your time in the Pants:</a:t>
            </a:r>
          </a:p>
          <a:p>
            <a:pPr lvl="1"/>
            <a:r>
              <a:rPr lang="en-US" sz="4000" dirty="0" smtClean="0"/>
              <a:t>On the left leg of the Pants, write the most exciting place you have been while wearing the pants</a:t>
            </a:r>
          </a:p>
          <a:p>
            <a:pPr lvl="1"/>
            <a:r>
              <a:rPr lang="en-US" sz="4000" dirty="0" smtClean="0"/>
              <a:t>On the right leg of the Pants, write the most important thing that has happened to you while wearing the Pants. (For example, “I hooked up with my second cousin, Ivan, while wearing the Traveling Pants.”)</a:t>
            </a:r>
          </a:p>
          <a:p>
            <a:pPr marL="365760" lvl="1" indent="0">
              <a:buNone/>
            </a:pPr>
            <a:endParaRPr lang="en-US" sz="4000" dirty="0" smtClean="0"/>
          </a:p>
          <a:p>
            <a:pPr marL="68580" indent="0">
              <a:buNone/>
            </a:pPr>
            <a:r>
              <a:rPr lang="en-US" sz="4800" dirty="0" smtClean="0"/>
              <a:t>7. You must write to you sisters throughout the summer, no matter how much fun you are having without them.</a:t>
            </a:r>
          </a:p>
          <a:p>
            <a:pPr marL="68580" indent="0">
              <a:buNone/>
            </a:pPr>
            <a:endParaRPr lang="en-US" sz="4800" dirty="0" smtClean="0"/>
          </a:p>
          <a:p>
            <a:pPr marL="68580" indent="0">
              <a:buNone/>
            </a:pPr>
            <a:r>
              <a:rPr lang="en-US" sz="4800" dirty="0" smtClean="0"/>
              <a:t>8. You must pass the Pants along to your Sisters according to the specifications set down by the Sisterhood. Failure to comply will result in a sever spanking upon our reunion.</a:t>
            </a:r>
          </a:p>
          <a:p>
            <a:pPr marL="68580" indent="0">
              <a:buNone/>
            </a:pPr>
            <a:endParaRPr lang="en-US" sz="4800" dirty="0" smtClean="0"/>
          </a:p>
          <a:p>
            <a:pPr marL="68580" indent="0">
              <a:buNone/>
            </a:pPr>
            <a:r>
              <a:rPr lang="en-US" sz="4800" dirty="0" smtClean="0"/>
              <a:t>9. You must not wear the Pants with a tucked-in shirt and belt. See rule #2.</a:t>
            </a:r>
          </a:p>
          <a:p>
            <a:pPr marL="68580" indent="0">
              <a:buNone/>
            </a:pPr>
            <a:endParaRPr lang="en-US" sz="4800" dirty="0" smtClean="0"/>
          </a:p>
          <a:p>
            <a:pPr marL="68580" indent="0">
              <a:buNone/>
            </a:pPr>
            <a:r>
              <a:rPr lang="en-US" sz="4800" dirty="0" smtClean="0"/>
              <a:t>10. Remember: Pants = love. Love your pals. Love yourself.</a:t>
            </a:r>
          </a:p>
          <a:p>
            <a:pPr marL="68580" indent="0">
              <a:buNone/>
            </a:pPr>
            <a:endParaRPr lang="en-US" dirty="0" smtClean="0"/>
          </a:p>
          <a:p>
            <a:pPr marL="68580" indent="0">
              <a:buNone/>
            </a:pPr>
            <a:endParaRPr lang="en-US" dirty="0" smtClean="0"/>
          </a:p>
        </p:txBody>
      </p:sp>
    </p:spTree>
    <p:extLst>
      <p:ext uri="{BB962C8B-B14F-4D97-AF65-F5344CB8AC3E}">
        <p14:creationId xmlns:p14="http://schemas.microsoft.com/office/powerpoint/2010/main" val="350720019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normAutofit/>
          </a:bodyPr>
          <a:lstStyle/>
          <a:p>
            <a:r>
              <a:rPr lang="en-US" dirty="0" smtClean="0"/>
              <a:t>Epilogue</a:t>
            </a:r>
            <a:br>
              <a:rPr lang="en-US" dirty="0" smtClean="0"/>
            </a:br>
            <a:r>
              <a:rPr lang="en-US" sz="1600" dirty="0" smtClean="0"/>
              <a:t>“We will go. Nowhere we know. We don’t have to talk at all.” - Beck</a:t>
            </a:r>
            <a:endParaRPr lang="en-US" sz="1600" dirty="0"/>
          </a:p>
        </p:txBody>
      </p:sp>
      <p:sp>
        <p:nvSpPr>
          <p:cNvPr id="3" name="Content Placeholder 2"/>
          <p:cNvSpPr>
            <a:spLocks noGrp="1"/>
          </p:cNvSpPr>
          <p:nvPr>
            <p:ph idx="1"/>
          </p:nvPr>
        </p:nvSpPr>
        <p:spPr>
          <a:xfrm>
            <a:off x="620138" y="1959260"/>
            <a:ext cx="4160231" cy="4233465"/>
          </a:xfrm>
        </p:spPr>
        <p:txBody>
          <a:bodyPr>
            <a:normAutofit fontScale="85000" lnSpcReduction="20000"/>
          </a:bodyPr>
          <a:lstStyle/>
          <a:p>
            <a:r>
              <a:rPr lang="en-US" dirty="0" smtClean="0"/>
              <a:t>The girls met up at Gilda’s as their normal tradition. This time, they brought the pants with them.</a:t>
            </a:r>
          </a:p>
          <a:p>
            <a:r>
              <a:rPr lang="en-US" dirty="0" smtClean="0"/>
              <a:t>They each knew about each others summers which even though they were apart, they were spent together as well.</a:t>
            </a:r>
          </a:p>
          <a:p>
            <a:r>
              <a:rPr lang="en-US" dirty="0" smtClean="0"/>
              <a:t>“Still, the pants promised us there was time. Nothing would be lost. There was all year if we needed it. We had all the way until next summer, when we would take out the Traveling Pants and, together or apart, begin again.</a:t>
            </a:r>
            <a:endParaRPr lang="en-US" dirty="0"/>
          </a:p>
        </p:txBody>
      </p:sp>
      <p:pic>
        <p:nvPicPr>
          <p:cNvPr id="4" name="Picture 3"/>
          <p:cNvPicPr>
            <a:picLocks noChangeAspect="1"/>
          </p:cNvPicPr>
          <p:nvPr/>
        </p:nvPicPr>
        <p:blipFill>
          <a:blip r:embed="rId2"/>
          <a:stretch>
            <a:fillRect/>
          </a:stretch>
        </p:blipFill>
        <p:spPr>
          <a:xfrm>
            <a:off x="4780369" y="2423642"/>
            <a:ext cx="3497677" cy="2798141"/>
          </a:xfrm>
          <a:prstGeom prst="rect">
            <a:avLst/>
          </a:prstGeom>
        </p:spPr>
      </p:pic>
    </p:spTree>
    <p:extLst>
      <p:ext uri="{BB962C8B-B14F-4D97-AF65-F5344CB8AC3E}">
        <p14:creationId xmlns:p14="http://schemas.microsoft.com/office/powerpoint/2010/main" val="3825660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3509"/>
            <a:ext cx="7024744" cy="1143000"/>
          </a:xfrm>
        </p:spPr>
        <p:txBody>
          <a:bodyPr>
            <a:normAutofit/>
          </a:bodyPr>
          <a:lstStyle/>
          <a:p>
            <a:r>
              <a:rPr lang="en-US" dirty="0"/>
              <a:t>Chapter </a:t>
            </a:r>
            <a:r>
              <a:rPr lang="en-US" dirty="0" smtClean="0"/>
              <a:t>2</a:t>
            </a:r>
            <a:r>
              <a:rPr lang="en-US" dirty="0"/>
              <a:t/>
            </a:r>
            <a:br>
              <a:rPr lang="en-US" dirty="0"/>
            </a:br>
            <a:r>
              <a:rPr lang="en-US" sz="1400" i="1" dirty="0" smtClean="0"/>
              <a:t>“Today is the tomorrow we worried about yesterday.” – Anonymous</a:t>
            </a:r>
            <a:endParaRPr lang="en-US" sz="1400" dirty="0"/>
          </a:p>
        </p:txBody>
      </p:sp>
      <p:sp>
        <p:nvSpPr>
          <p:cNvPr id="3" name="Content Placeholder 2"/>
          <p:cNvSpPr>
            <a:spLocks noGrp="1"/>
          </p:cNvSpPr>
          <p:nvPr>
            <p:ph idx="1"/>
          </p:nvPr>
        </p:nvSpPr>
        <p:spPr/>
        <p:txBody>
          <a:bodyPr>
            <a:normAutofit/>
          </a:bodyPr>
          <a:lstStyle/>
          <a:p>
            <a:r>
              <a:rPr lang="en-US" dirty="0" smtClean="0"/>
              <a:t>Tibby had her first day at </a:t>
            </a:r>
            <a:r>
              <a:rPr lang="en-US" dirty="0" err="1" smtClean="0"/>
              <a:t>Wallman’s</a:t>
            </a:r>
            <a:r>
              <a:rPr lang="en-US" dirty="0" smtClean="0"/>
              <a:t> where she runs into her crush and avoids him because she is embarrassed</a:t>
            </a:r>
          </a:p>
          <a:p>
            <a:endParaRPr lang="en-US" dirty="0" smtClean="0"/>
          </a:p>
          <a:p>
            <a:endParaRPr lang="en-US" dirty="0" smtClean="0"/>
          </a:p>
          <a:p>
            <a:endParaRPr lang="en-US" dirty="0"/>
          </a:p>
          <a:p>
            <a:r>
              <a:rPr lang="en-US" dirty="0" smtClean="0"/>
              <a:t>She writes to Bridget and includes a piece of her smock.</a:t>
            </a:r>
            <a:endParaRPr lang="en-US" dirty="0"/>
          </a:p>
        </p:txBody>
      </p:sp>
      <p:pic>
        <p:nvPicPr>
          <p:cNvPr id="5" name="Picture 4"/>
          <p:cNvPicPr>
            <a:picLocks noChangeAspect="1"/>
          </p:cNvPicPr>
          <p:nvPr/>
        </p:nvPicPr>
        <p:blipFill rotWithShape="1">
          <a:blip r:embed="rId2"/>
          <a:srcRect r="31644"/>
          <a:stretch/>
        </p:blipFill>
        <p:spPr>
          <a:xfrm>
            <a:off x="1444719" y="1238068"/>
            <a:ext cx="1017814" cy="1192368"/>
          </a:xfrm>
          <a:prstGeom prst="rect">
            <a:avLst/>
          </a:prstGeom>
        </p:spPr>
      </p:pic>
      <p:pic>
        <p:nvPicPr>
          <p:cNvPr id="6" name="Picture 5"/>
          <p:cNvPicPr>
            <a:picLocks noChangeAspect="1"/>
          </p:cNvPicPr>
          <p:nvPr/>
        </p:nvPicPr>
        <p:blipFill>
          <a:blip r:embed="rId3"/>
          <a:stretch>
            <a:fillRect/>
          </a:stretch>
        </p:blipFill>
        <p:spPr>
          <a:xfrm>
            <a:off x="3486300" y="3523094"/>
            <a:ext cx="859022" cy="1359212"/>
          </a:xfrm>
          <a:prstGeom prst="rect">
            <a:avLst/>
          </a:prstGeom>
        </p:spPr>
      </p:pic>
    </p:spTree>
    <p:extLst>
      <p:ext uri="{BB962C8B-B14F-4D97-AF65-F5344CB8AC3E}">
        <p14:creationId xmlns:p14="http://schemas.microsoft.com/office/powerpoint/2010/main" val="361576871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3573</TotalTime>
  <Words>5546</Words>
  <Application>Microsoft Macintosh PowerPoint</Application>
  <PresentationFormat>On-screen Show (4:3)</PresentationFormat>
  <Paragraphs>392</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Austin</vt:lpstr>
      <vt:lpstr>The Sisterhood of the Traveling Pants</vt:lpstr>
      <vt:lpstr>Background Information</vt:lpstr>
      <vt:lpstr>Background Information</vt:lpstr>
      <vt:lpstr>Character Information</vt:lpstr>
      <vt:lpstr>Chapter 1 “Luck never gives: it only lends.” – Ancient Chinese Proverb </vt:lpstr>
      <vt:lpstr>Chapter 1 “Luck never gives: it only lends.” – Ancient Chinese Proverb </vt:lpstr>
      <vt:lpstr>Chapter 1 “Luck never gives: it only lends.” – Ancient Chinese Proverb </vt:lpstr>
      <vt:lpstr>Chapter 1 “Luck never gives: it only lends.” – Ancient Chinese Proverb </vt:lpstr>
      <vt:lpstr>Chapter 2 “Today is the tomorrow we worried about yesterday.” – Anonymous</vt:lpstr>
      <vt:lpstr>Chapter 2 “Today is the tomorrow we worried about yesterday.” – Anonymous</vt:lpstr>
      <vt:lpstr>Chapter 2 “Today is the tomorrow we worried about yesterday.” – Anonymous</vt:lpstr>
      <vt:lpstr>Chapter 3 “Can you make yourself love? Can you make yourself be loved?” – Lena Kaligaris</vt:lpstr>
      <vt:lpstr>Chapter 3 “Can you make yourself love? Can you make yourself be loved?” – Lena Kaligaris</vt:lpstr>
      <vt:lpstr>Chapter 3 “Can you make yourself love? Can you make yourself be loved?” – Lena Kaligaris</vt:lpstr>
      <vt:lpstr>Chapter 4 “There is no such thing as fun for the whole family.” – Jerry Seinfeld</vt:lpstr>
      <vt:lpstr>Chapter 4 “There is no such thing as fun for the whole family.” – Jerry Seinfeld</vt:lpstr>
      <vt:lpstr>Chapter 4 “There is no such thing as fun for the whole family.” – Jerry Seinfeld</vt:lpstr>
      <vt:lpstr>Chapter 4 “There is no such thing as fun for the whole family.” – Jerry Seinfeld</vt:lpstr>
      <vt:lpstr>Chapter 5 “Love is like war: easy to begin, hard to end.” – Proverb </vt:lpstr>
      <vt:lpstr>Chapter 6 “Rule #1: The customer is always right. Rule #2: If the customer is wrong, please refer to rule #1.” – Duncan Howe</vt:lpstr>
      <vt:lpstr>Chapter 6 “Rule #1: The customer is always right. Rule #2: If the customer is wrong, please refer to rule #1.” – Duncan Howe</vt:lpstr>
      <vt:lpstr>Chapter 6 “Rule #1: The customer is always right. Rule #2: If the customer is wrong, please refer to rule #1.” – Duncan Howe</vt:lpstr>
      <vt:lpstr>Chapter 6 “Rule #1: The customer is always right. Rule #2: If the customer is wrong, please refer to rule #1.” – Duncan Howe</vt:lpstr>
      <vt:lpstr>Chapter 7 “When life hands you a lemon, say, ‘Oh yeah. I like lemons. What else ya got?’” – Henry Rollins</vt:lpstr>
      <vt:lpstr>Chapter 7 “When life hands you a lemon, say, ‘Oh yeah. I like lemons. What else ya got?’” – Henry Rollins</vt:lpstr>
      <vt:lpstr>Chapter 7 “When life hands you a lemon, say, ‘Oh yeah. I like lemons. What else ya got?’” – Henry Rollins</vt:lpstr>
      <vt:lpstr>Chapter 7 “When life hands you a lemon, say, ‘Oh yeah. I like lemons. What else ya got?’” – Henry Rollins</vt:lpstr>
      <vt:lpstr>Chapter 7 “When life hands you a lemon, say, ‘Oh yeah. I like lemons. What else ya got?’” – Henry Rollins</vt:lpstr>
      <vt:lpstr>Chapter 7 “When life hands you a lemon, say, ‘Oh yeah. I like lemons. What else ya got?’” – Henry Rollins</vt:lpstr>
      <vt:lpstr>Chapter 8 “I have seen the future and it’s like the present, only longer.” – Dan Quisenberry</vt:lpstr>
      <vt:lpstr>Chapter 8 “I have seen the future and it’s like the present, only longer.” – Dan Quisenberry</vt:lpstr>
      <vt:lpstr>Chapter 9 “Sometimes you’re the windshield: sometimes you’re the bug.” – Mark Knopfler</vt:lpstr>
      <vt:lpstr>Chapter 9 “Sometimes you’re the windshield: sometimes you’re the bug.” – Mark Knopfler</vt:lpstr>
      <vt:lpstr>Chapter 9 “Sometimes you’re the windshield: sometimes you’re the bug.” – Mark Knopfler</vt:lpstr>
      <vt:lpstr>Chapter 9 “Sometimes you’re the windshield: sometimes you’re the bug.” – Mark Knopfler</vt:lpstr>
      <vt:lpstr>Chapter 9 “Sometimes you’re the windshield: sometimes you’re the bug.” – Mark Knopfler</vt:lpstr>
      <vt:lpstr>Chapter 10 “If you feel like you’re under control, you’re just not going fast enough.” – Mario Andretti</vt:lpstr>
      <vt:lpstr>Chapter 10 “If you feel like you’re under control, you’re just not going fast enough.” – Mario Andretti</vt:lpstr>
      <vt:lpstr>Chapter 10 “If you feel like you’re under control, you’re just not going fast enough.” – Mario Andretti</vt:lpstr>
      <vt:lpstr>Chapter 11 “The problem is not the problem. The problem is your attitude about the problem. Got that?” – Coach Brevin</vt:lpstr>
      <vt:lpstr>Chapter 11 “The problem is not the problem. The problem is your attitude about the problem. Got that?” – Coach Brevin</vt:lpstr>
      <vt:lpstr>Chapter 11 “The problem is not the problem. The problem is your attitude about the problem. Got that?” – Coach Brevin</vt:lpstr>
      <vt:lpstr>Chapter 11 “The problem is not the problem. The problem is your attitude about the problem. Got that?” – Coach Brevin</vt:lpstr>
      <vt:lpstr>Chapter 11 “The problem is not the problem. The problem is your attitude about the problem. Got that?” – Coach Brevin</vt:lpstr>
      <vt:lpstr>Chapter 11 “The problem is not the problem. The problem is your attitude about the problem. Got that?” – Coach Brevin</vt:lpstr>
      <vt:lpstr>Chapter 12 “If you don’t find it in the index, look very carefully throughout the entire catalog.” – Sears, Roebuck catalog</vt:lpstr>
      <vt:lpstr>Chapter 12 “If you don’t find it in the index, look very carefully throughout the entire catalog.” – Sears, Roebuck catalog</vt:lpstr>
      <vt:lpstr>Chapter 12 “If you don’t find it in the index, look very carefully throughout the entire catalog.” – Sears, Roebuck catalog</vt:lpstr>
      <vt:lpstr>Chapter 13 “Before you criticize someone, you should walk a mile in their shoes. That way, when you criticize them, you are a mile away from them, and you have their shoes.” – Frieda Norris</vt:lpstr>
      <vt:lpstr>Chapter 13 “Before you criticize someone, you should walk a mile in their shoes. That way, when you criticize them, you are a mile away from them, and you have their shoes.” – Frieda Norris</vt:lpstr>
      <vt:lpstr>Chapter 13 “Before you criticize someone, you should walk a mile in their shoes. That way, when you criticize them, you are a mile away from them, and you have their shoes.” – Frieda Norris</vt:lpstr>
      <vt:lpstr>Chapter 14 “Time tells the truth.” – Fortune Cookie</vt:lpstr>
      <vt:lpstr>Chapter 14 “Time tells the truth.” – Fortune Cookie</vt:lpstr>
      <vt:lpstr>Chapter 14 “Time tells the truth.” – Fortune Cookie</vt:lpstr>
      <vt:lpstr>Chapter 15 “Of the thirty-six ways of avoiding disaster, running away is the best.” - Anonymous</vt:lpstr>
      <vt:lpstr>Chapter 15 “Of the thirty-six ways of avoiding disaster, running away is the best.” - Anonymous</vt:lpstr>
      <vt:lpstr>Chapter 16 “Life is so…whatever.” – Kelly Marquette, aka Skeletor</vt:lpstr>
      <vt:lpstr>Chapter 16 “Life is so…whatever.” – Kelly Marquette, aka Skeletor</vt:lpstr>
      <vt:lpstr>Chapter 17 “You make all kinds of mistakes: but as long as you are generous and true and also fierce you cannot hurt the world or even seriously distress her.” – Winston Churchill</vt:lpstr>
      <vt:lpstr>Chapter 17 “You make all kinds of mistakes: but as long as you are generous and true and also fierce you cannot hurt the world or even seriously distress her.” – Winston Churchill</vt:lpstr>
      <vt:lpstr>Chapter 17 “You make all kinds of mistakes: but as long as you are generous and true and also fierce you cannot hurt the world or even seriously distress her.” – Winston Churchill</vt:lpstr>
      <vt:lpstr>Chapter 18 “Wish for what you want. Work for what you need.” – Carmen’s grandmother</vt:lpstr>
      <vt:lpstr>Chapter 18 “Wish for what you want. Work for what you need.” – Carmen’s grandmother</vt:lpstr>
      <vt:lpstr>Chapter 18 “Wish for what you want. Work for what you need.” – Carmen’s grandmother</vt:lpstr>
      <vt:lpstr>Chapter 19 “My karma ran over my dogma.” – Bumper sticker</vt:lpstr>
      <vt:lpstr>Chapter 19 “My karma ran over my dogma.” – Bumper sticker</vt:lpstr>
      <vt:lpstr>Chapter 20 “You can take a road that gets you to the stars. I can take a road that will see me through.” – Nick Drake</vt:lpstr>
      <vt:lpstr>Chapter 20 “You can take a road that gets you to the stars. I can take a road that will see me through.” – Nick Drake</vt:lpstr>
      <vt:lpstr>Chapter 20 “You can take a road that gets you to the stars. I can take a road that will see me through.” – Nick Drake</vt:lpstr>
      <vt:lpstr>Chapter 21 “What you do speaks so loudly that I cannot hear what you say.” – Ralph Waldo Emerson</vt:lpstr>
      <vt:lpstr>Chapter 21 “What you do speaks so loudly that I cannot hear what you say.” – Ralph Waldo Emerson</vt:lpstr>
      <vt:lpstr>Chapter 22 “All Moanday. Tearday. Wailsday. Thumpsday. Frightday. Shatterday.” – James Joyce</vt:lpstr>
      <vt:lpstr>Chapter 22 “All Moanday. Tearday. Wailsday. Thumpsday. Frightday. Shatterday.” – James Joyce</vt:lpstr>
      <vt:lpstr>Chapter 23 “Is there world enough for me?” – Jane Frances</vt:lpstr>
      <vt:lpstr>Chapter 23 “Is there world enough for me?” – Jane Frances</vt:lpstr>
      <vt:lpstr>Chapter 23 “Is there world enough for me?” – Jane Frances</vt:lpstr>
      <vt:lpstr>Chapter 24 “In your eyes I am complete.” – Peter Gabriel</vt:lpstr>
      <vt:lpstr>Chapter 24 “In your eyes I am complete.” – Peter Gabriel</vt:lpstr>
      <vt:lpstr>Chapter 24 “In your eyes I am complete.” – Peter Gabriel</vt:lpstr>
      <vt:lpstr>Epilogue “We will go. Nowhere we know. We don’t have to talk at all.” - Beck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Sisterhood of the Traveling Pants</dc:title>
  <dc:creator>Angie D'Armiento</dc:creator>
  <cp:lastModifiedBy>Angie D'Armiento</cp:lastModifiedBy>
  <cp:revision>110</cp:revision>
  <dcterms:created xsi:type="dcterms:W3CDTF">2014-10-13T20:06:26Z</dcterms:created>
  <dcterms:modified xsi:type="dcterms:W3CDTF">2014-10-16T07:40:03Z</dcterms:modified>
</cp:coreProperties>
</file>