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sldIdLst>
    <p:sldId id="256" r:id="rId2"/>
    <p:sldId id="263" r:id="rId3"/>
    <p:sldId id="257" r:id="rId4"/>
    <p:sldId id="258" r:id="rId5"/>
    <p:sldId id="259"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 id="283" r:id="rId27"/>
    <p:sldId id="285" r:id="rId28"/>
    <p:sldId id="286" r:id="rId29"/>
    <p:sldId id="287" r:id="rId30"/>
    <p:sldId id="284" r:id="rId31"/>
    <p:sldId id="288" r:id="rId32"/>
    <p:sldId id="289" r:id="rId33"/>
    <p:sldId id="290" r:id="rId34"/>
    <p:sldId id="291" r:id="rId35"/>
    <p:sldId id="292" r:id="rId36"/>
    <p:sldId id="293" r:id="rId37"/>
    <p:sldId id="294" r:id="rId38"/>
    <p:sldId id="295" r:id="rId39"/>
    <p:sldId id="296" r:id="rId40"/>
    <p:sldId id="297" r:id="rId41"/>
    <p:sldId id="298" r:id="rId42"/>
    <p:sldId id="301" r:id="rId43"/>
    <p:sldId id="299" r:id="rId44"/>
    <p:sldId id="300" r:id="rId45"/>
    <p:sldId id="303" r:id="rId46"/>
    <p:sldId id="302" r:id="rId47"/>
    <p:sldId id="304" r:id="rId48"/>
    <p:sldId id="305" r:id="rId49"/>
    <p:sldId id="306" r:id="rId50"/>
    <p:sldId id="308" r:id="rId51"/>
    <p:sldId id="307" r:id="rId52"/>
    <p:sldId id="309" r:id="rId53"/>
    <p:sldId id="310" r:id="rId54"/>
    <p:sldId id="311" r:id="rId55"/>
    <p:sldId id="312" r:id="rId56"/>
    <p:sldId id="314" r:id="rId57"/>
    <p:sldId id="313" r:id="rId58"/>
    <p:sldId id="315" r:id="rId59"/>
    <p:sldId id="316" r:id="rId60"/>
    <p:sldId id="317" r:id="rId61"/>
    <p:sldId id="319" r:id="rId62"/>
    <p:sldId id="318" r:id="rId63"/>
    <p:sldId id="320" r:id="rId64"/>
    <p:sldId id="321" r:id="rId65"/>
    <p:sldId id="323" r:id="rId66"/>
    <p:sldId id="322" r:id="rId67"/>
    <p:sldId id="324" r:id="rId68"/>
    <p:sldId id="325" r:id="rId69"/>
    <p:sldId id="326" r:id="rId70"/>
    <p:sldId id="327" r:id="rId71"/>
    <p:sldId id="328" r:id="rId72"/>
    <p:sldId id="329" r:id="rId73"/>
    <p:sldId id="330" r:id="rId74"/>
    <p:sldId id="331" r:id="rId75"/>
    <p:sldId id="332" r:id="rId76"/>
    <p:sldId id="333" r:id="rId77"/>
    <p:sldId id="334" r:id="rId78"/>
    <p:sldId id="336" r:id="rId79"/>
    <p:sldId id="335" r:id="rId80"/>
    <p:sldId id="337" r:id="rId81"/>
    <p:sldId id="338" r:id="rId82"/>
    <p:sldId id="340" r:id="rId83"/>
    <p:sldId id="339" r:id="rId84"/>
    <p:sldId id="341" r:id="rId85"/>
    <p:sldId id="343" r:id="rId86"/>
    <p:sldId id="342" r:id="rId87"/>
    <p:sldId id="344" r:id="rId88"/>
    <p:sldId id="346" r:id="rId89"/>
    <p:sldId id="345" r:id="rId90"/>
    <p:sldId id="347" r:id="rId91"/>
    <p:sldId id="348" r:id="rId92"/>
    <p:sldId id="349" r:id="rId93"/>
    <p:sldId id="351" r:id="rId94"/>
    <p:sldId id="350" r:id="rId95"/>
    <p:sldId id="352" r:id="rId96"/>
    <p:sldId id="354" r:id="rId97"/>
    <p:sldId id="353" r:id="rId98"/>
    <p:sldId id="355" r:id="rId99"/>
    <p:sldId id="356" r:id="rId100"/>
    <p:sldId id="358" r:id="rId101"/>
    <p:sldId id="357" r:id="rId102"/>
    <p:sldId id="359" r:id="rId103"/>
    <p:sldId id="360" r:id="rId104"/>
    <p:sldId id="361" r:id="rId105"/>
    <p:sldId id="362" r:id="rId106"/>
    <p:sldId id="363" r:id="rId107"/>
    <p:sldId id="364" r:id="rId108"/>
    <p:sldId id="365" r:id="rId109"/>
    <p:sldId id="367" r:id="rId110"/>
    <p:sldId id="366" r:id="rId111"/>
    <p:sldId id="368" r:id="rId112"/>
    <p:sldId id="369" r:id="rId113"/>
    <p:sldId id="370" r:id="rId114"/>
    <p:sldId id="371" r:id="rId115"/>
    <p:sldId id="372" r:id="rId116"/>
    <p:sldId id="373" r:id="rId117"/>
    <p:sldId id="374" r:id="rId118"/>
    <p:sldId id="376" r:id="rId119"/>
    <p:sldId id="375" r:id="rId120"/>
    <p:sldId id="377" r:id="rId121"/>
    <p:sldId id="378" r:id="rId122"/>
    <p:sldId id="379" r:id="rId123"/>
    <p:sldId id="380"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04"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56"/>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printerSettings" Target="printerSettings/printerSettings1.bin"/><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8402B260-FC2A-494C-8C7B-8870819F15B4}" type="datetimeFigureOut">
              <a:rPr lang="en-US" smtClean="0"/>
              <a:t>11/14/13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3F7939CB-A378-0F42-B547-6C717F2FAF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402B260-FC2A-494C-8C7B-8870819F15B4}" type="datetimeFigureOut">
              <a:rPr lang="en-US" smtClean="0"/>
              <a:t>11/14/13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2B260-FC2A-494C-8C7B-8870819F15B4}" type="datetimeFigureOut">
              <a:rPr lang="en-US" smtClean="0"/>
              <a:t>11/14/13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402B260-FC2A-494C-8C7B-8870819F15B4}"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402B260-FC2A-494C-8C7B-8870819F15B4}"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402B260-FC2A-494C-8C7B-8870819F15B4}"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8402B260-FC2A-494C-8C7B-8870819F15B4}" type="datetimeFigureOut">
              <a:rPr lang="en-US" smtClean="0"/>
              <a:t>11/14/13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3F7939CB-A378-0F42-B547-6C717F2FAF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8402B260-FC2A-494C-8C7B-8870819F15B4}"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39CB-A378-0F42-B547-6C717F2FAF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2B260-FC2A-494C-8C7B-8870819F15B4}"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39CB-A378-0F42-B547-6C717F2FAF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402B260-FC2A-494C-8C7B-8870819F15B4}" type="datetimeFigureOut">
              <a:rPr lang="en-US" smtClean="0"/>
              <a:t>11/14/13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939CB-A378-0F42-B547-6C717F2FAF9C}"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02B260-FC2A-494C-8C7B-8870819F15B4}"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39CB-A378-0F42-B547-6C717F2FAF9C}"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8402B260-FC2A-494C-8C7B-8870819F15B4}" type="datetimeFigureOut">
              <a:rPr lang="en-US" smtClean="0"/>
              <a:t>11/14/13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3F7939CB-A378-0F42-B547-6C717F2FAF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microsoft.com/office/2007/relationships/hdphoto" Target="../media/hdphoto8.wdp"/></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microsoft.com/office/2007/relationships/hdphoto" Target="../media/hdphoto3.wdp"/></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microsoft.com/office/2007/relationships/hdphoto" Target="../media/hdphoto1.wdp"/></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microsoft.com/office/2007/relationships/hdphoto" Target="../media/hdphoto3.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microsoft.com/office/2007/relationships/hdphoto" Target="../media/hdphoto4.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microsoft.com/office/2007/relationships/hdphoto" Target="../media/hdphoto5.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 Id="rId3" Type="http://schemas.microsoft.com/office/2007/relationships/hdphoto" Target="../media/hdphoto6.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 Id="rId3" Type="http://schemas.microsoft.com/office/2007/relationships/hdphoto" Target="../media/hdphoto7.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6290102"/>
          </a:xfrm>
        </p:spPr>
        <p:txBody>
          <a:bodyPr>
            <a:normAutofit fontScale="90000"/>
          </a:bodyPr>
          <a:lstStyle/>
          <a:p>
            <a:r>
              <a:rPr lang="en-US" sz="5400" dirty="0" smtClean="0"/>
              <a:t>The Fault in Our Stars</a:t>
            </a:r>
            <a:br>
              <a:rPr lang="en-US" sz="5400"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By</a:t>
            </a:r>
            <a:br>
              <a:rPr lang="en-US" dirty="0" smtClean="0"/>
            </a:br>
            <a:r>
              <a:rPr lang="en-US" dirty="0" smtClean="0"/>
              <a:t>John Green</a:t>
            </a:r>
            <a:endParaRPr lang="en-US" dirty="0"/>
          </a:p>
        </p:txBody>
      </p:sp>
      <p:pic>
        <p:nvPicPr>
          <p:cNvPr id="6" name="Picture 5" descr="Fault-In-Our-Stars-Fan-Art-the-fault-in-our-stars-34488666-500-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379" y="1138815"/>
            <a:ext cx="4026881" cy="4026881"/>
          </a:xfrm>
          <a:prstGeom prst="rect">
            <a:avLst/>
          </a:prstGeom>
        </p:spPr>
      </p:pic>
    </p:spTree>
    <p:extLst>
      <p:ext uri="{BB962C8B-B14F-4D97-AF65-F5344CB8AC3E}">
        <p14:creationId xmlns:p14="http://schemas.microsoft.com/office/powerpoint/2010/main" val="2746393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905704"/>
          </a:xfrm>
        </p:spPr>
        <p:txBody>
          <a:bodyPr>
            <a:normAutofit/>
          </a:bodyPr>
          <a:lstStyle/>
          <a:p>
            <a:r>
              <a:rPr lang="en-US" sz="3200" dirty="0" smtClean="0"/>
              <a:t>Augustus tells Hazel that she's beautiful and it's kind of awkward. But then he compares her to Natalie Portman in </a:t>
            </a:r>
            <a:r>
              <a:rPr lang="en-US" sz="3200" i="1" dirty="0" smtClean="0"/>
              <a:t>V for Vendetta</a:t>
            </a:r>
            <a:r>
              <a:rPr lang="en-US" sz="3200" dirty="0" smtClean="0"/>
              <a:t>. Hazel says that she has never seen that movie. </a:t>
            </a:r>
            <a:endParaRPr lang="en-US" sz="3200" dirty="0"/>
          </a:p>
        </p:txBody>
      </p:sp>
      <p:pic>
        <p:nvPicPr>
          <p:cNvPr id="3" name="Picture 2"/>
          <p:cNvPicPr>
            <a:picLocks noChangeAspect="1"/>
          </p:cNvPicPr>
          <p:nvPr/>
        </p:nvPicPr>
        <p:blipFill>
          <a:blip r:embed="rId2"/>
          <a:stretch>
            <a:fillRect/>
          </a:stretch>
        </p:blipFill>
        <p:spPr>
          <a:xfrm>
            <a:off x="2905668" y="2744827"/>
            <a:ext cx="3165215" cy="4113173"/>
          </a:xfrm>
          <a:prstGeom prst="rect">
            <a:avLst/>
          </a:prstGeom>
        </p:spPr>
      </p:pic>
    </p:spTree>
    <p:extLst>
      <p:ext uri="{BB962C8B-B14F-4D97-AF65-F5344CB8AC3E}">
        <p14:creationId xmlns:p14="http://schemas.microsoft.com/office/powerpoint/2010/main" val="1986706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788138"/>
          </a:xfrm>
        </p:spPr>
        <p:txBody>
          <a:bodyPr/>
          <a:lstStyle/>
          <a:p>
            <a:r>
              <a:rPr lang="en-US" sz="7200" dirty="0" smtClean="0"/>
              <a:t>Chapter 20</a:t>
            </a:r>
            <a:endParaRPr lang="en-US" sz="7200" dirty="0"/>
          </a:p>
        </p:txBody>
      </p:sp>
    </p:spTree>
    <p:extLst>
      <p:ext uri="{BB962C8B-B14F-4D97-AF65-F5344CB8AC3E}">
        <p14:creationId xmlns:p14="http://schemas.microsoft.com/office/powerpoint/2010/main" val="11756421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006386"/>
          </a:xfrm>
        </p:spPr>
        <p:txBody>
          <a:bodyPr/>
          <a:lstStyle/>
          <a:p>
            <a:r>
              <a:rPr lang="en-US" sz="3200" dirty="0" smtClean="0"/>
              <a:t>When Augustus dies, Hazel isn’t there with him. </a:t>
            </a:r>
            <a:r>
              <a:rPr lang="en-US" sz="3200" dirty="0"/>
              <a:t>She gets a phone call in the middle of the night from his mother and knows immediately that it's over.</a:t>
            </a:r>
            <a:endParaRPr lang="en-US" sz="3200"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6207" b="80460" l="54943" r="94943">
                        <a14:foregroundMark x1="68966" y1="16552" x2="68966" y2="16552"/>
                        <a14:foregroundMark x1="65977" y1="13333" x2="65977" y2="13333"/>
                        <a14:foregroundMark x1="71954" y1="13563" x2="71954" y2="13563"/>
                        <a14:foregroundMark x1="75632" y1="13333" x2="75632" y2="13333"/>
                        <a14:foregroundMark x1="61609" y1="16552" x2="61609" y2="16552"/>
                        <a14:foregroundMark x1="61609" y1="16552" x2="61609" y2="16552"/>
                        <a14:foregroundMark x1="64368" y1="16782" x2="64368" y2="16782"/>
                        <a14:foregroundMark x1="63908" y1="71034" x2="63908" y2="71034"/>
                        <a14:foregroundMark x1="76092" y1="70115" x2="76092" y2="70115"/>
                        <a14:foregroundMark x1="82299" y1="67816" x2="82299" y2="67816"/>
                        <a14:foregroundMark x1="84828" y1="72184" x2="84828" y2="72184"/>
                        <a14:foregroundMark x1="84828" y1="72184" x2="84828" y2="72184"/>
                        <a14:foregroundMark x1="84828" y1="72184" x2="84828" y2="72184"/>
                        <a14:foregroundMark x1="70345" y1="72874" x2="70345" y2="72874"/>
                        <a14:foregroundMark x1="80690" y1="74483" x2="80690" y2="74483"/>
                        <a14:foregroundMark x1="69655" y1="24828" x2="69655" y2="24828"/>
                        <a14:foregroundMark x1="91494" y1="53563" x2="91494" y2="53563"/>
                        <a14:foregroundMark x1="91034" y1="73563" x2="91034" y2="73563"/>
                        <a14:backgroundMark x1="80690" y1="17471" x2="80690" y2="17471"/>
                      </a14:backgroundRemoval>
                    </a14:imgEffect>
                  </a14:imgLayer>
                </a14:imgProps>
              </a:ext>
            </a:extLst>
          </a:blip>
          <a:srcRect l="50498" b="13104"/>
          <a:stretch/>
        </p:blipFill>
        <p:spPr>
          <a:xfrm rot="791728">
            <a:off x="3324797" y="2900431"/>
            <a:ext cx="2135721" cy="3749084"/>
          </a:xfrm>
          <a:prstGeom prst="rect">
            <a:avLst/>
          </a:prstGeom>
        </p:spPr>
      </p:pic>
    </p:spTree>
    <p:extLst>
      <p:ext uri="{BB962C8B-B14F-4D97-AF65-F5344CB8AC3E}">
        <p14:creationId xmlns:p14="http://schemas.microsoft.com/office/powerpoint/2010/main" val="1592543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6300"/>
            <a:ext cx="7313613" cy="2917816"/>
          </a:xfrm>
        </p:spPr>
        <p:txBody>
          <a:bodyPr/>
          <a:lstStyle/>
          <a:p>
            <a:r>
              <a:rPr lang="en-US" sz="3200" dirty="0" smtClean="0"/>
              <a:t>Hazel is, once again, depressed.  Her parents do not know how to make her feel better.</a:t>
            </a:r>
            <a:endParaRPr lang="en-US" sz="3200" dirty="0"/>
          </a:p>
        </p:txBody>
      </p:sp>
      <p:pic>
        <p:nvPicPr>
          <p:cNvPr id="3" name="Picture 2"/>
          <p:cNvPicPr>
            <a:picLocks noChangeAspect="1"/>
          </p:cNvPicPr>
          <p:nvPr/>
        </p:nvPicPr>
        <p:blipFill>
          <a:blip r:embed="rId2"/>
          <a:stretch>
            <a:fillRect/>
          </a:stretch>
        </p:blipFill>
        <p:spPr>
          <a:xfrm>
            <a:off x="1626902" y="2674380"/>
            <a:ext cx="5600600" cy="3719148"/>
          </a:xfrm>
          <a:prstGeom prst="rect">
            <a:avLst/>
          </a:prstGeom>
        </p:spPr>
      </p:pic>
    </p:spTree>
    <p:extLst>
      <p:ext uri="{BB962C8B-B14F-4D97-AF65-F5344CB8AC3E}">
        <p14:creationId xmlns:p14="http://schemas.microsoft.com/office/powerpoint/2010/main" val="33470075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4712546"/>
          </a:xfrm>
        </p:spPr>
        <p:txBody>
          <a:bodyPr/>
          <a:lstStyle/>
          <a:p>
            <a:r>
              <a:rPr lang="en-US" sz="7200" dirty="0" smtClean="0"/>
              <a:t>Chapter 21</a:t>
            </a:r>
            <a:endParaRPr lang="en-US" sz="7200" dirty="0"/>
          </a:p>
        </p:txBody>
      </p:sp>
    </p:spTree>
    <p:extLst>
      <p:ext uri="{BB962C8B-B14F-4D97-AF65-F5344CB8AC3E}">
        <p14:creationId xmlns:p14="http://schemas.microsoft.com/office/powerpoint/2010/main" val="22793835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5150976"/>
          </a:xfrm>
        </p:spPr>
        <p:txBody>
          <a:bodyPr/>
          <a:lstStyle/>
          <a:p>
            <a:r>
              <a:rPr lang="en-US" sz="3600" dirty="0" smtClean="0"/>
              <a:t>Hazel goes to Augustus’ funeral. </a:t>
            </a:r>
            <a:r>
              <a:rPr lang="en-US" sz="3600" dirty="0"/>
              <a:t>She also goes to his coffin and kisses him on the cheek. She even sneaks him some smokes.</a:t>
            </a:r>
            <a:endParaRPr lang="en-US" sz="3600" dirty="0"/>
          </a:p>
        </p:txBody>
      </p:sp>
    </p:spTree>
    <p:extLst>
      <p:ext uri="{BB962C8B-B14F-4D97-AF65-F5344CB8AC3E}">
        <p14:creationId xmlns:p14="http://schemas.microsoft.com/office/powerpoint/2010/main" val="27432734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840085"/>
          </a:xfrm>
        </p:spPr>
        <p:txBody>
          <a:bodyPr/>
          <a:lstStyle/>
          <a:p>
            <a:r>
              <a:rPr lang="en-US" sz="3200" dirty="0" smtClean="0"/>
              <a:t>During the service, someone starts talking to Hazel.  She </a:t>
            </a:r>
            <a:r>
              <a:rPr lang="en-US" sz="3200" dirty="0"/>
              <a:t>realizes that Peter Van </a:t>
            </a:r>
            <a:r>
              <a:rPr lang="en-US" sz="3200" dirty="0" err="1"/>
              <a:t>Houten</a:t>
            </a:r>
            <a:r>
              <a:rPr lang="en-US" sz="3200" dirty="0"/>
              <a:t> is at the funeral.</a:t>
            </a:r>
            <a:endParaRPr lang="en-US" sz="3200" dirty="0"/>
          </a:p>
        </p:txBody>
      </p:sp>
      <p:pic>
        <p:nvPicPr>
          <p:cNvPr id="3" name="Picture 2"/>
          <p:cNvPicPr>
            <a:picLocks noChangeAspect="1"/>
          </p:cNvPicPr>
          <p:nvPr/>
        </p:nvPicPr>
        <p:blipFill>
          <a:blip r:embed="rId2"/>
          <a:stretch>
            <a:fillRect/>
          </a:stretch>
        </p:blipFill>
        <p:spPr>
          <a:xfrm>
            <a:off x="2678484" y="2516035"/>
            <a:ext cx="3853484" cy="3861191"/>
          </a:xfrm>
          <a:prstGeom prst="rect">
            <a:avLst/>
          </a:prstGeom>
        </p:spPr>
      </p:pic>
    </p:spTree>
    <p:extLst>
      <p:ext uri="{BB962C8B-B14F-4D97-AF65-F5344CB8AC3E}">
        <p14:creationId xmlns:p14="http://schemas.microsoft.com/office/powerpoint/2010/main" val="17295288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5166093"/>
          </a:xfrm>
        </p:spPr>
        <p:txBody>
          <a:bodyPr/>
          <a:lstStyle/>
          <a:p>
            <a:r>
              <a:rPr lang="en-US" sz="3600" dirty="0" smtClean="0"/>
              <a:t>Hazel gives her eulogy and then goes to the burial.  </a:t>
            </a:r>
            <a:r>
              <a:rPr lang="en-US" sz="3600" dirty="0"/>
              <a:t>After the burial, Peter Van </a:t>
            </a:r>
            <a:r>
              <a:rPr lang="en-US" sz="3600" dirty="0" err="1"/>
              <a:t>Houten</a:t>
            </a:r>
            <a:r>
              <a:rPr lang="en-US" sz="3600" dirty="0"/>
              <a:t> hitches a ride home with </a:t>
            </a:r>
            <a:r>
              <a:rPr lang="en-US" sz="3600" dirty="0" smtClean="0"/>
              <a:t>Hazel and her parents.</a:t>
            </a:r>
            <a:endParaRPr lang="en-US" sz="3600" dirty="0"/>
          </a:p>
        </p:txBody>
      </p:sp>
    </p:spTree>
    <p:extLst>
      <p:ext uri="{BB962C8B-B14F-4D97-AF65-F5344CB8AC3E}">
        <p14:creationId xmlns:p14="http://schemas.microsoft.com/office/powerpoint/2010/main" val="11229099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5725467"/>
          </a:xfrm>
        </p:spPr>
        <p:txBody>
          <a:bodyPr/>
          <a:lstStyle/>
          <a:p>
            <a:r>
              <a:rPr lang="en-US" sz="3600" dirty="0" smtClean="0"/>
              <a:t>Hazel tells him that she doesn't </a:t>
            </a:r>
            <a:r>
              <a:rPr lang="en-US" sz="3600" dirty="0"/>
              <a:t>want an explanation and that she thinks he's pathetic and an alcoholic.</a:t>
            </a:r>
            <a:endParaRPr lang="en-US" sz="3600" dirty="0"/>
          </a:p>
        </p:txBody>
      </p:sp>
    </p:spTree>
    <p:extLst>
      <p:ext uri="{BB962C8B-B14F-4D97-AF65-F5344CB8AC3E}">
        <p14:creationId xmlns:p14="http://schemas.microsoft.com/office/powerpoint/2010/main" val="7120307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5559166"/>
          </a:xfrm>
        </p:spPr>
        <p:txBody>
          <a:bodyPr/>
          <a:lstStyle/>
          <a:p>
            <a:r>
              <a:rPr lang="en-US" sz="3600" dirty="0"/>
              <a:t>When </a:t>
            </a:r>
            <a:r>
              <a:rPr lang="en-US" sz="3600" dirty="0" smtClean="0"/>
              <a:t>Hazel </a:t>
            </a:r>
            <a:r>
              <a:rPr lang="en-US" sz="3600" dirty="0"/>
              <a:t>gets home, she goes into the bathroom and locks herself in </a:t>
            </a:r>
            <a:r>
              <a:rPr lang="en-US" sz="3600" dirty="0" smtClean="0"/>
              <a:t>there.  Her </a:t>
            </a:r>
            <a:r>
              <a:rPr lang="en-US" sz="3600" dirty="0"/>
              <a:t>dad comes in and tells her that even though the whole thing sucks, it was a privilege to know and love Gus. And that that's how he feels about her.</a:t>
            </a:r>
            <a:endParaRPr lang="en-US" sz="3600" dirty="0"/>
          </a:p>
        </p:txBody>
      </p:sp>
    </p:spTree>
    <p:extLst>
      <p:ext uri="{BB962C8B-B14F-4D97-AF65-F5344CB8AC3E}">
        <p14:creationId xmlns:p14="http://schemas.microsoft.com/office/powerpoint/2010/main" val="13339827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5392866"/>
          </a:xfrm>
        </p:spPr>
        <p:txBody>
          <a:bodyPr/>
          <a:lstStyle/>
          <a:p>
            <a:r>
              <a:rPr lang="en-US" sz="7200" dirty="0" smtClean="0"/>
              <a:t>Chapter 22</a:t>
            </a:r>
            <a:endParaRPr lang="en-US" sz="7200" dirty="0"/>
          </a:p>
        </p:txBody>
      </p:sp>
    </p:spTree>
    <p:extLst>
      <p:ext uri="{BB962C8B-B14F-4D97-AF65-F5344CB8AC3E}">
        <p14:creationId xmlns:p14="http://schemas.microsoft.com/office/powerpoint/2010/main" val="31922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55"/>
            <a:ext cx="8229600" cy="1947861"/>
          </a:xfrm>
        </p:spPr>
        <p:txBody>
          <a:bodyPr>
            <a:normAutofit/>
          </a:bodyPr>
          <a:lstStyle/>
          <a:p>
            <a:r>
              <a:rPr lang="en-US" sz="3200" dirty="0" smtClean="0"/>
              <a:t>Augustus asks Hazel if she'll come over right now to watch a movie with him.</a:t>
            </a:r>
            <a:endParaRPr lang="en-US" sz="3200" dirty="0"/>
          </a:p>
        </p:txBody>
      </p:sp>
      <p:pic>
        <p:nvPicPr>
          <p:cNvPr id="3" name="Picture 2"/>
          <p:cNvPicPr>
            <a:picLocks noChangeAspect="1"/>
          </p:cNvPicPr>
          <p:nvPr/>
        </p:nvPicPr>
        <p:blipFill>
          <a:blip r:embed="rId2"/>
          <a:stretch>
            <a:fillRect/>
          </a:stretch>
        </p:blipFill>
        <p:spPr>
          <a:xfrm>
            <a:off x="2608935" y="2222499"/>
            <a:ext cx="3706680" cy="3502813"/>
          </a:xfrm>
          <a:prstGeom prst="rect">
            <a:avLst/>
          </a:prstGeom>
        </p:spPr>
      </p:pic>
    </p:spTree>
    <p:extLst>
      <p:ext uri="{BB962C8B-B14F-4D97-AF65-F5344CB8AC3E}">
        <p14:creationId xmlns:p14="http://schemas.microsoft.com/office/powerpoint/2010/main" val="3944704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3261197"/>
          </a:xfrm>
        </p:spPr>
        <p:txBody>
          <a:bodyPr/>
          <a:lstStyle/>
          <a:p>
            <a:r>
              <a:rPr lang="en-US" sz="3200" dirty="0" smtClean="0"/>
              <a:t>Hazel called Augustus’ dad to see how him and Augustus’ mom were doing.  He asks Hazel </a:t>
            </a:r>
            <a:r>
              <a:rPr lang="en-US" sz="3200" dirty="0"/>
              <a:t>if Augustus ever gave </a:t>
            </a:r>
            <a:r>
              <a:rPr lang="en-US" sz="3200" dirty="0" smtClean="0"/>
              <a:t>her </a:t>
            </a:r>
            <a:r>
              <a:rPr lang="en-US" sz="3200" dirty="0"/>
              <a:t>that thing he was writing for her</a:t>
            </a:r>
            <a:r>
              <a:rPr lang="en-US" sz="3200" dirty="0" smtClean="0"/>
              <a:t>.  She says, “what thing?”  But, Augustus’ dad is unsure of what it was.  Hazel says she is coming over!</a:t>
            </a:r>
            <a:endParaRPr lang="en-US" sz="3200"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6207" b="80460" l="54943" r="94943">
                        <a14:foregroundMark x1="68966" y1="16552" x2="68966" y2="16552"/>
                        <a14:foregroundMark x1="65977" y1="13333" x2="65977" y2="13333"/>
                        <a14:foregroundMark x1="71954" y1="13563" x2="71954" y2="13563"/>
                        <a14:foregroundMark x1="75632" y1="13333" x2="75632" y2="13333"/>
                        <a14:foregroundMark x1="61609" y1="16552" x2="61609" y2="16552"/>
                        <a14:foregroundMark x1="61609" y1="16552" x2="61609" y2="16552"/>
                        <a14:foregroundMark x1="64368" y1="16782" x2="64368" y2="16782"/>
                        <a14:foregroundMark x1="63908" y1="71034" x2="63908" y2="71034"/>
                        <a14:foregroundMark x1="76092" y1="70115" x2="76092" y2="70115"/>
                        <a14:foregroundMark x1="82299" y1="67816" x2="82299" y2="67816"/>
                        <a14:foregroundMark x1="84828" y1="72184" x2="84828" y2="72184"/>
                        <a14:foregroundMark x1="84828" y1="72184" x2="84828" y2="72184"/>
                        <a14:foregroundMark x1="84828" y1="72184" x2="84828" y2="72184"/>
                        <a14:foregroundMark x1="70345" y1="72874" x2="70345" y2="72874"/>
                        <a14:foregroundMark x1="80690" y1="74483" x2="80690" y2="74483"/>
                        <a14:foregroundMark x1="69655" y1="24828" x2="69655" y2="24828"/>
                        <a14:foregroundMark x1="91494" y1="53563" x2="91494" y2="53563"/>
                        <a14:foregroundMark x1="91034" y1="73563" x2="91034" y2="73563"/>
                        <a14:backgroundMark x1="80690" y1="17471" x2="80690" y2="17471"/>
                      </a14:backgroundRemoval>
                    </a14:imgEffect>
                  </a14:imgLayer>
                </a14:imgProps>
              </a:ext>
            </a:extLst>
          </a:blip>
          <a:srcRect l="50498" b="13104"/>
          <a:stretch/>
        </p:blipFill>
        <p:spPr>
          <a:xfrm rot="791728">
            <a:off x="3641542" y="3560819"/>
            <a:ext cx="1727597" cy="3032655"/>
          </a:xfrm>
          <a:prstGeom prst="rect">
            <a:avLst/>
          </a:prstGeom>
        </p:spPr>
      </p:pic>
    </p:spTree>
    <p:extLst>
      <p:ext uri="{BB962C8B-B14F-4D97-AF65-F5344CB8AC3E}">
        <p14:creationId xmlns:p14="http://schemas.microsoft.com/office/powerpoint/2010/main" val="42675649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3049542"/>
          </a:xfrm>
        </p:spPr>
        <p:txBody>
          <a:bodyPr/>
          <a:lstStyle/>
          <a:p>
            <a:r>
              <a:rPr lang="en-US" sz="3200" dirty="0"/>
              <a:t>Hazel </a:t>
            </a:r>
            <a:r>
              <a:rPr lang="en-US" sz="3200" dirty="0" smtClean="0"/>
              <a:t>goes </a:t>
            </a:r>
            <a:r>
              <a:rPr lang="en-US" sz="3200" dirty="0"/>
              <a:t>out </a:t>
            </a:r>
            <a:r>
              <a:rPr lang="en-US" sz="3200" dirty="0" smtClean="0"/>
              <a:t>to </a:t>
            </a:r>
            <a:r>
              <a:rPr lang="en-US" sz="3200" dirty="0"/>
              <a:t>her car to drive over to Augustus's </a:t>
            </a:r>
            <a:r>
              <a:rPr lang="en-US" sz="3200" dirty="0" smtClean="0"/>
              <a:t>house when </a:t>
            </a:r>
            <a:r>
              <a:rPr lang="en-US" sz="3200" dirty="0"/>
              <a:t>she realizes that Peter Van </a:t>
            </a:r>
            <a:r>
              <a:rPr lang="en-US" sz="3200" dirty="0" err="1"/>
              <a:t>Houten</a:t>
            </a:r>
            <a:r>
              <a:rPr lang="en-US" sz="3200" dirty="0"/>
              <a:t> is in her car. He says that she reminds him of </a:t>
            </a:r>
            <a:r>
              <a:rPr lang="en-US" sz="3200" dirty="0" smtClean="0"/>
              <a:t>Anna from </a:t>
            </a:r>
            <a:r>
              <a:rPr lang="en-US" sz="3200" u="sng" dirty="0"/>
              <a:t>An Imperial Affliction</a:t>
            </a:r>
            <a:r>
              <a:rPr lang="en-US" sz="3200" dirty="0" smtClean="0"/>
              <a:t>, </a:t>
            </a:r>
            <a:r>
              <a:rPr lang="en-US" sz="3200" dirty="0"/>
              <a:t>even though she keeps telling him to get out of her car.</a:t>
            </a:r>
            <a:endParaRPr lang="en-US" sz="3200" dirty="0"/>
          </a:p>
        </p:txBody>
      </p:sp>
      <p:pic>
        <p:nvPicPr>
          <p:cNvPr id="3" name="Picture 2"/>
          <p:cNvPicPr>
            <a:picLocks noChangeAspect="1"/>
          </p:cNvPicPr>
          <p:nvPr/>
        </p:nvPicPr>
        <p:blipFill>
          <a:blip r:embed="rId2"/>
          <a:stretch>
            <a:fillRect/>
          </a:stretch>
        </p:blipFill>
        <p:spPr>
          <a:xfrm>
            <a:off x="2996010" y="3776545"/>
            <a:ext cx="3075304" cy="3081455"/>
          </a:xfrm>
          <a:prstGeom prst="rect">
            <a:avLst/>
          </a:prstGeom>
        </p:spPr>
      </p:pic>
    </p:spTree>
    <p:extLst>
      <p:ext uri="{BB962C8B-B14F-4D97-AF65-F5344CB8AC3E}">
        <p14:creationId xmlns:p14="http://schemas.microsoft.com/office/powerpoint/2010/main" val="24766293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36" y="503237"/>
            <a:ext cx="7456878" cy="5770822"/>
          </a:xfrm>
        </p:spPr>
        <p:txBody>
          <a:bodyPr/>
          <a:lstStyle/>
          <a:p>
            <a:r>
              <a:rPr lang="en-US" sz="3600" dirty="0" smtClean="0"/>
              <a:t>Van </a:t>
            </a:r>
            <a:r>
              <a:rPr lang="en-US" sz="3600" dirty="0" err="1" smtClean="0"/>
              <a:t>Houten</a:t>
            </a:r>
            <a:r>
              <a:rPr lang="en-US" sz="3600" dirty="0" smtClean="0"/>
              <a:t> </a:t>
            </a:r>
            <a:r>
              <a:rPr lang="en-US" sz="3600" dirty="0"/>
              <a:t>says that he's sorry for ruining </a:t>
            </a:r>
            <a:r>
              <a:rPr lang="en-US" sz="3600" dirty="0" smtClean="0"/>
              <a:t>her </a:t>
            </a:r>
            <a:r>
              <a:rPr lang="en-US" sz="3600" dirty="0"/>
              <a:t>trip and cries about Augustus. </a:t>
            </a:r>
            <a:r>
              <a:rPr lang="en-US" sz="3600" dirty="0" smtClean="0"/>
              <a:t> Then, she realizes </a:t>
            </a:r>
            <a:r>
              <a:rPr lang="en-US" sz="3600" dirty="0"/>
              <a:t>that someone in his family must have died of cancer and that's why he's so sad.</a:t>
            </a:r>
            <a:br>
              <a:rPr lang="en-US" sz="3600" dirty="0"/>
            </a:br>
            <a:endParaRPr lang="en-US" sz="3600" dirty="0"/>
          </a:p>
        </p:txBody>
      </p:sp>
    </p:spTree>
    <p:extLst>
      <p:ext uri="{BB962C8B-B14F-4D97-AF65-F5344CB8AC3E}">
        <p14:creationId xmlns:p14="http://schemas.microsoft.com/office/powerpoint/2010/main" val="1053738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807652"/>
          </a:xfrm>
        </p:spPr>
        <p:txBody>
          <a:bodyPr/>
          <a:lstStyle/>
          <a:p>
            <a:r>
              <a:rPr lang="en-US" sz="3200" dirty="0"/>
              <a:t>Peter Van </a:t>
            </a:r>
            <a:r>
              <a:rPr lang="en-US" sz="3200" dirty="0" err="1"/>
              <a:t>Houten</a:t>
            </a:r>
            <a:r>
              <a:rPr lang="en-US" sz="3200" dirty="0"/>
              <a:t> says that he had a daughter who died, and </a:t>
            </a:r>
            <a:r>
              <a:rPr lang="en-US" sz="3200" dirty="0" smtClean="0"/>
              <a:t>he </a:t>
            </a:r>
            <a:r>
              <a:rPr lang="en-US" sz="3200" dirty="0"/>
              <a:t>was the one who had to tell her that she was going to die</a:t>
            </a:r>
            <a:r>
              <a:rPr lang="en-US" sz="3200" dirty="0" smtClean="0"/>
              <a:t>.  Then he leaves.</a:t>
            </a:r>
            <a:endParaRPr lang="en-US" sz="3200" dirty="0"/>
          </a:p>
        </p:txBody>
      </p:sp>
      <p:pic>
        <p:nvPicPr>
          <p:cNvPr id="3" name="Picture 2"/>
          <p:cNvPicPr>
            <a:picLocks noChangeAspect="1"/>
          </p:cNvPicPr>
          <p:nvPr/>
        </p:nvPicPr>
        <p:blipFill>
          <a:blip r:embed="rId2"/>
          <a:stretch>
            <a:fillRect/>
          </a:stretch>
        </p:blipFill>
        <p:spPr>
          <a:xfrm>
            <a:off x="2996010" y="2929925"/>
            <a:ext cx="3075304" cy="3081455"/>
          </a:xfrm>
          <a:prstGeom prst="rect">
            <a:avLst/>
          </a:prstGeom>
        </p:spPr>
      </p:pic>
    </p:spTree>
    <p:extLst>
      <p:ext uri="{BB962C8B-B14F-4D97-AF65-F5344CB8AC3E}">
        <p14:creationId xmlns:p14="http://schemas.microsoft.com/office/powerpoint/2010/main" val="18355985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604522"/>
          </a:xfrm>
        </p:spPr>
        <p:txBody>
          <a:bodyPr/>
          <a:lstStyle/>
          <a:p>
            <a:r>
              <a:rPr lang="en-US" sz="3600" dirty="0" smtClean="0"/>
              <a:t>When Hazel gets to Augustus’ house, she </a:t>
            </a:r>
            <a:r>
              <a:rPr lang="en-US" sz="3600" dirty="0"/>
              <a:t>goes into the basement to look for anything he's written, but can't find anything at all.</a:t>
            </a:r>
            <a:endParaRPr lang="en-US" sz="3600" dirty="0"/>
          </a:p>
        </p:txBody>
      </p:sp>
    </p:spTree>
    <p:extLst>
      <p:ext uri="{BB962C8B-B14F-4D97-AF65-F5344CB8AC3E}">
        <p14:creationId xmlns:p14="http://schemas.microsoft.com/office/powerpoint/2010/main" val="38952920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5271920"/>
          </a:xfrm>
        </p:spPr>
        <p:txBody>
          <a:bodyPr/>
          <a:lstStyle/>
          <a:p>
            <a:r>
              <a:rPr lang="en-US" sz="7200" dirty="0" smtClean="0"/>
              <a:t>Chapter 23</a:t>
            </a:r>
            <a:endParaRPr lang="en-US" sz="7200" dirty="0"/>
          </a:p>
        </p:txBody>
      </p:sp>
    </p:spTree>
    <p:extLst>
      <p:ext uri="{BB962C8B-B14F-4D97-AF65-F5344CB8AC3E}">
        <p14:creationId xmlns:p14="http://schemas.microsoft.com/office/powerpoint/2010/main" val="37414036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081977"/>
          </a:xfrm>
        </p:spPr>
        <p:txBody>
          <a:bodyPr/>
          <a:lstStyle/>
          <a:p>
            <a:r>
              <a:rPr lang="en-US" sz="3200" dirty="0"/>
              <a:t>Augustus's dad </a:t>
            </a:r>
            <a:r>
              <a:rPr lang="en-US" sz="3200" dirty="0" smtClean="0"/>
              <a:t>tells </a:t>
            </a:r>
            <a:r>
              <a:rPr lang="en-US" sz="3200" dirty="0"/>
              <a:t>Hazel that they found a notebook that he could have been writing in, but that </a:t>
            </a:r>
            <a:r>
              <a:rPr lang="en-US" sz="3200" dirty="0" smtClean="0"/>
              <a:t>there are a </a:t>
            </a:r>
            <a:r>
              <a:rPr lang="en-US" sz="3200" dirty="0"/>
              <a:t>few pages </a:t>
            </a:r>
            <a:r>
              <a:rPr lang="en-US" sz="3200" dirty="0" smtClean="0"/>
              <a:t>that have been torn </a:t>
            </a:r>
            <a:r>
              <a:rPr lang="en-US" sz="3200" dirty="0"/>
              <a:t>out of it.</a:t>
            </a:r>
            <a:endParaRPr lang="en-US" sz="3200" dirty="0"/>
          </a:p>
        </p:txBody>
      </p:sp>
      <p:pic>
        <p:nvPicPr>
          <p:cNvPr id="3" name="Picture 2"/>
          <p:cNvPicPr>
            <a:picLocks noChangeAspect="1"/>
          </p:cNvPicPr>
          <p:nvPr/>
        </p:nvPicPr>
        <p:blipFill>
          <a:blip r:embed="rId2"/>
          <a:stretch>
            <a:fillRect/>
          </a:stretch>
        </p:blipFill>
        <p:spPr>
          <a:xfrm>
            <a:off x="2936093" y="2796973"/>
            <a:ext cx="3399311" cy="3884927"/>
          </a:xfrm>
          <a:prstGeom prst="rect">
            <a:avLst/>
          </a:prstGeom>
        </p:spPr>
      </p:pic>
    </p:spTree>
    <p:extLst>
      <p:ext uri="{BB962C8B-B14F-4D97-AF65-F5344CB8AC3E}">
        <p14:creationId xmlns:p14="http://schemas.microsoft.com/office/powerpoint/2010/main" val="20324086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5528930"/>
          </a:xfrm>
        </p:spPr>
        <p:txBody>
          <a:bodyPr/>
          <a:lstStyle/>
          <a:p>
            <a:r>
              <a:rPr lang="en-US" sz="3600" dirty="0" smtClean="0"/>
              <a:t>Hazel looks everywhere for the missing pages, but can’t find them.  She is sad.</a:t>
            </a:r>
            <a:endParaRPr lang="en-US" sz="3600" dirty="0"/>
          </a:p>
        </p:txBody>
      </p:sp>
    </p:spTree>
    <p:extLst>
      <p:ext uri="{BB962C8B-B14F-4D97-AF65-F5344CB8AC3E}">
        <p14:creationId xmlns:p14="http://schemas.microsoft.com/office/powerpoint/2010/main" val="8363539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909084"/>
          </a:xfrm>
        </p:spPr>
        <p:txBody>
          <a:bodyPr/>
          <a:lstStyle/>
          <a:p>
            <a:r>
              <a:rPr lang="en-US" sz="7200" dirty="0" smtClean="0"/>
              <a:t>Chapter 24</a:t>
            </a:r>
            <a:endParaRPr lang="en-US" sz="7200" dirty="0"/>
          </a:p>
        </p:txBody>
      </p:sp>
    </p:spTree>
    <p:extLst>
      <p:ext uri="{BB962C8B-B14F-4D97-AF65-F5344CB8AC3E}">
        <p14:creationId xmlns:p14="http://schemas.microsoft.com/office/powerpoint/2010/main" val="22595504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060266"/>
          </a:xfrm>
        </p:spPr>
        <p:txBody>
          <a:bodyPr/>
          <a:lstStyle/>
          <a:p>
            <a:r>
              <a:rPr lang="en-US" sz="3600" dirty="0" smtClean="0"/>
              <a:t>The next morning, Hazel realizes that Augustus may have sent the missing pages to Van </a:t>
            </a:r>
            <a:r>
              <a:rPr lang="en-US" sz="3600" dirty="0" err="1" smtClean="0"/>
              <a:t>Houten</a:t>
            </a:r>
            <a:r>
              <a:rPr lang="en-US" sz="3600" dirty="0" smtClean="0"/>
              <a:t>.  She immediately </a:t>
            </a:r>
            <a:r>
              <a:rPr lang="en-US" sz="3600" dirty="0"/>
              <a:t>emails </a:t>
            </a:r>
            <a:r>
              <a:rPr lang="en-US" sz="3600" dirty="0" err="1" smtClean="0"/>
              <a:t>Lidewij</a:t>
            </a:r>
            <a:r>
              <a:rPr lang="en-US" sz="3600" dirty="0" smtClean="0"/>
              <a:t>, and </a:t>
            </a:r>
            <a:r>
              <a:rPr lang="en-US" sz="3600" dirty="0" err="1" smtClean="0"/>
              <a:t>Lidewij</a:t>
            </a:r>
            <a:r>
              <a:rPr lang="en-US" sz="3600" dirty="0" smtClean="0"/>
              <a:t> </a:t>
            </a:r>
            <a:r>
              <a:rPr lang="en-US" sz="3600" dirty="0"/>
              <a:t>writes back saying that she is </a:t>
            </a:r>
            <a:r>
              <a:rPr lang="en-US" sz="3600" dirty="0" smtClean="0"/>
              <a:t>will go </a:t>
            </a:r>
            <a:r>
              <a:rPr lang="en-US" sz="3600" dirty="0"/>
              <a:t>over to his house to look for them.</a:t>
            </a:r>
            <a:endParaRPr lang="en-US" sz="3600" dirty="0"/>
          </a:p>
        </p:txBody>
      </p:sp>
    </p:spTree>
    <p:extLst>
      <p:ext uri="{BB962C8B-B14F-4D97-AF65-F5344CB8AC3E}">
        <p14:creationId xmlns:p14="http://schemas.microsoft.com/office/powerpoint/2010/main" val="288842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832"/>
          </a:xfrm>
        </p:spPr>
        <p:txBody>
          <a:bodyPr>
            <a:normAutofit/>
          </a:bodyPr>
          <a:lstStyle/>
          <a:p>
            <a:r>
              <a:rPr lang="en-US" sz="3200" dirty="0" smtClean="0"/>
              <a:t>Hazel finds Augustus charming, but then he pulls out a cigarette and she is disgusted!</a:t>
            </a:r>
            <a:endParaRPr lang="en-US" sz="32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9920" b="99464" l="6000" r="98800">
                        <a14:foregroundMark x1="22800" y1="59249" x2="22800" y2="59249"/>
                        <a14:foregroundMark x1="28400" y1="64611" x2="28400" y2="64611"/>
                        <a14:foregroundMark x1="28400" y1="56568" x2="28400" y2="56568"/>
                        <a14:foregroundMark x1="14800" y1="81769" x2="14800" y2="81769"/>
                        <a14:foregroundMark x1="86600" y1="80161" x2="86600" y2="80161"/>
                        <a14:foregroundMark x1="94000" y1="79625" x2="94000" y2="79625"/>
                        <a14:foregroundMark x1="14000" y1="94638" x2="14000" y2="94638"/>
                        <a14:foregroundMark x1="64200" y1="50402" x2="64200" y2="50402"/>
                        <a14:foregroundMark x1="33000" y1="65684" x2="33000" y2="65684"/>
                        <a14:foregroundMark x1="29200" y1="86595" x2="29200" y2="86595"/>
                        <a14:foregroundMark x1="19200" y1="58177" x2="19200" y2="58177"/>
                        <a14:foregroundMark x1="47800" y1="62466" x2="47800" y2="62466"/>
                        <a14:foregroundMark x1="84600" y1="25201" x2="86600" y2="24665"/>
                        <a14:foregroundMark x1="86600" y1="32708" x2="86600" y2="43968"/>
                        <a14:foregroundMark x1="86600" y1="50938" x2="86600" y2="50938"/>
                        <a14:foregroundMark x1="24000" y1="72118" x2="24000" y2="72118"/>
                        <a14:foregroundMark x1="25200" y1="67292" x2="25200" y2="67292"/>
                        <a14:foregroundMark x1="34600" y1="57641" x2="34600" y2="57641"/>
                        <a14:foregroundMark x1="34200" y1="61930" x2="34200" y2="61930"/>
                        <a14:foregroundMark x1="25600" y1="80161" x2="25600" y2="80161"/>
                        <a14:foregroundMark x1="22400" y1="87668" x2="22400" y2="87668"/>
                        <a14:foregroundMark x1="56600" y1="59786" x2="56600" y2="59786"/>
                        <a14:foregroundMark x1="53000" y1="64611" x2="53000" y2="64611"/>
                        <a14:foregroundMark x1="55400" y1="64075" x2="55400" y2="64075"/>
                        <a14:foregroundMark x1="53800" y1="56568" x2="53800" y2="56568"/>
                        <a14:foregroundMark x1="50600" y1="59786" x2="50600" y2="59786"/>
                        <a14:foregroundMark x1="53400" y1="59786" x2="53400" y2="59786"/>
                        <a14:backgroundMark x1="22000" y1="78552" x2="22000" y2="78552"/>
                        <a14:backgroundMark x1="26000" y1="85523" x2="26000" y2="85523"/>
                      </a14:backgroundRemoval>
                    </a14:imgEffect>
                  </a14:imgLayer>
                </a14:imgProps>
              </a:ext>
            </a:extLst>
          </a:blip>
          <a:stretch>
            <a:fillRect/>
          </a:stretch>
        </p:blipFill>
        <p:spPr>
          <a:xfrm>
            <a:off x="1550012" y="1620170"/>
            <a:ext cx="5974167" cy="4456729"/>
          </a:xfrm>
          <a:prstGeom prst="rect">
            <a:avLst/>
          </a:prstGeom>
        </p:spPr>
      </p:pic>
    </p:spTree>
    <p:extLst>
      <p:ext uri="{BB962C8B-B14F-4D97-AF65-F5344CB8AC3E}">
        <p14:creationId xmlns:p14="http://schemas.microsoft.com/office/powerpoint/2010/main" val="2213423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034917"/>
          </a:xfrm>
        </p:spPr>
        <p:txBody>
          <a:bodyPr/>
          <a:lstStyle/>
          <a:p>
            <a:r>
              <a:rPr lang="en-US" sz="3200" dirty="0" smtClean="0"/>
              <a:t>Eventually, </a:t>
            </a:r>
            <a:r>
              <a:rPr lang="en-US" sz="3200" dirty="0" err="1" smtClean="0"/>
              <a:t>Lidewij</a:t>
            </a:r>
            <a:r>
              <a:rPr lang="en-US" sz="3200" dirty="0" smtClean="0"/>
              <a:t> emails Hazel back.  The email has </a:t>
            </a:r>
            <a:r>
              <a:rPr lang="en-US" sz="3200" dirty="0"/>
              <a:t>four attachments.</a:t>
            </a:r>
            <a:endParaRPr lang="en-US" sz="3200" dirty="0"/>
          </a:p>
        </p:txBody>
      </p:sp>
      <p:pic>
        <p:nvPicPr>
          <p:cNvPr id="3" name="Picture 2"/>
          <p:cNvPicPr>
            <a:picLocks noChangeAspect="1"/>
          </p:cNvPicPr>
          <p:nvPr/>
        </p:nvPicPr>
        <p:blipFill>
          <a:blip r:embed="rId2"/>
          <a:stretch>
            <a:fillRect/>
          </a:stretch>
        </p:blipFill>
        <p:spPr>
          <a:xfrm>
            <a:off x="3061297" y="2538155"/>
            <a:ext cx="2857500" cy="2857500"/>
          </a:xfrm>
          <a:prstGeom prst="rect">
            <a:avLst/>
          </a:prstGeom>
        </p:spPr>
      </p:pic>
    </p:spTree>
    <p:extLst>
      <p:ext uri="{BB962C8B-B14F-4D97-AF65-F5344CB8AC3E}">
        <p14:creationId xmlns:p14="http://schemas.microsoft.com/office/powerpoint/2010/main" val="16921389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347512"/>
          </a:xfrm>
        </p:spPr>
        <p:txBody>
          <a:bodyPr/>
          <a:lstStyle/>
          <a:p>
            <a:r>
              <a:rPr lang="en-US" sz="3600" dirty="0"/>
              <a:t>When she opens </a:t>
            </a:r>
            <a:r>
              <a:rPr lang="en-US" sz="3600" dirty="0" smtClean="0"/>
              <a:t>the attachments, </a:t>
            </a:r>
            <a:r>
              <a:rPr lang="en-US" sz="3600" dirty="0"/>
              <a:t>she realizes that Augustus hadn't written the ending to </a:t>
            </a:r>
            <a:r>
              <a:rPr lang="en-US" sz="3600" u="sng" dirty="0"/>
              <a:t>An Imperial </a:t>
            </a:r>
            <a:r>
              <a:rPr lang="en-US" sz="3600" u="sng" dirty="0" smtClean="0"/>
              <a:t>Affliction</a:t>
            </a:r>
            <a:r>
              <a:rPr lang="en-US" sz="3600" dirty="0" smtClean="0"/>
              <a:t> for her.  He'd </a:t>
            </a:r>
            <a:r>
              <a:rPr lang="en-US" sz="3600" dirty="0"/>
              <a:t>written her a eulogy. </a:t>
            </a:r>
            <a:endParaRPr lang="en-US" sz="3600" dirty="0"/>
          </a:p>
        </p:txBody>
      </p:sp>
    </p:spTree>
    <p:extLst>
      <p:ext uri="{BB962C8B-B14F-4D97-AF65-F5344CB8AC3E}">
        <p14:creationId xmlns:p14="http://schemas.microsoft.com/office/powerpoint/2010/main" val="13887011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5544049"/>
          </a:xfrm>
        </p:spPr>
        <p:txBody>
          <a:bodyPr/>
          <a:lstStyle/>
          <a:p>
            <a:r>
              <a:rPr lang="en-US" sz="3600" dirty="0" smtClean="0"/>
              <a:t>The eulogy goes </a:t>
            </a:r>
            <a:r>
              <a:rPr lang="en-US" sz="3600" dirty="0"/>
              <a:t>like this: in life, you don't get to choose whether or not you get hurt, but you do get to choose what hurts you. Augustus is happy with his choices, and he hopes Hazel is, too</a:t>
            </a:r>
            <a:r>
              <a:rPr lang="en-US" sz="3600" dirty="0" smtClean="0"/>
              <a:t>.  </a:t>
            </a:r>
            <a:br>
              <a:rPr lang="en-US" sz="3600" dirty="0" smtClean="0"/>
            </a:br>
            <a:r>
              <a:rPr lang="en-US" sz="3600" dirty="0" smtClean="0"/>
              <a:t>Hazel realizes that she is happy with the choices she made and that she got to know and love Augustus.</a:t>
            </a:r>
            <a:endParaRPr lang="en-US" sz="3600" dirty="0"/>
          </a:p>
        </p:txBody>
      </p:sp>
    </p:spTree>
    <p:extLst>
      <p:ext uri="{BB962C8B-B14F-4D97-AF65-F5344CB8AC3E}">
        <p14:creationId xmlns:p14="http://schemas.microsoft.com/office/powerpoint/2010/main" val="19198107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63336"/>
            <a:ext cx="7313613" cy="1542057"/>
          </a:xfrm>
        </p:spPr>
        <p:txBody>
          <a:bodyPr/>
          <a:lstStyle/>
          <a:p>
            <a:r>
              <a:rPr lang="en-US" sz="8800" dirty="0" smtClean="0"/>
              <a:t>The End</a:t>
            </a:r>
            <a:br>
              <a:rPr lang="en-US" sz="8800" dirty="0" smtClean="0"/>
            </a:br>
            <a:r>
              <a:rPr lang="en-US" sz="8800" dirty="0"/>
              <a:t/>
            </a:r>
            <a:br>
              <a:rPr lang="en-US" sz="8800" dirty="0"/>
            </a:br>
            <a:r>
              <a:rPr lang="en-US" sz="8800" dirty="0" smtClean="0"/>
              <a:t/>
            </a:r>
            <a:br>
              <a:rPr lang="en-US" sz="8800" dirty="0" smtClean="0"/>
            </a:br>
            <a:endParaRPr lang="en-US" sz="8800" dirty="0"/>
          </a:p>
        </p:txBody>
      </p:sp>
      <p:sp>
        <p:nvSpPr>
          <p:cNvPr id="3" name="TextBox 2"/>
          <p:cNvSpPr txBox="1"/>
          <p:nvPr/>
        </p:nvSpPr>
        <p:spPr>
          <a:xfrm>
            <a:off x="819067" y="5382084"/>
            <a:ext cx="7408946" cy="369332"/>
          </a:xfrm>
          <a:prstGeom prst="rect">
            <a:avLst/>
          </a:prstGeom>
          <a:noFill/>
        </p:spPr>
        <p:txBody>
          <a:bodyPr wrap="square" rtlCol="0">
            <a:spAutoFit/>
          </a:bodyPr>
          <a:lstStyle/>
          <a:p>
            <a:pPr algn="ctr"/>
            <a:r>
              <a:rPr lang="en-US" dirty="0" smtClean="0"/>
              <a:t>This Modified Book was written by Kristen VanBenschoten</a:t>
            </a:r>
            <a:endParaRPr lang="en-US" dirty="0"/>
          </a:p>
        </p:txBody>
      </p:sp>
    </p:spTree>
    <p:extLst>
      <p:ext uri="{BB962C8B-B14F-4D97-AF65-F5344CB8AC3E}">
        <p14:creationId xmlns:p14="http://schemas.microsoft.com/office/powerpoint/2010/main" val="184534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0974"/>
          </a:xfrm>
        </p:spPr>
        <p:txBody>
          <a:bodyPr>
            <a:normAutofit/>
          </a:bodyPr>
          <a:lstStyle/>
          <a:p>
            <a:r>
              <a:rPr lang="en-US" sz="3200" dirty="0"/>
              <a:t>He explains himself and says that it's actually a metaphor, since he never ever lights the cigarette.</a:t>
            </a:r>
          </a:p>
        </p:txBody>
      </p:sp>
      <p:pic>
        <p:nvPicPr>
          <p:cNvPr id="5" name="Picture 4"/>
          <p:cNvPicPr>
            <a:picLocks noChangeAspect="1"/>
          </p:cNvPicPr>
          <p:nvPr/>
        </p:nvPicPr>
        <p:blipFill>
          <a:blip r:embed="rId2"/>
          <a:stretch>
            <a:fillRect/>
          </a:stretch>
        </p:blipFill>
        <p:spPr>
          <a:xfrm>
            <a:off x="1397000" y="1915612"/>
            <a:ext cx="6350000" cy="4737100"/>
          </a:xfrm>
          <a:prstGeom prst="rect">
            <a:avLst/>
          </a:prstGeom>
        </p:spPr>
      </p:pic>
    </p:spTree>
    <p:extLst>
      <p:ext uri="{BB962C8B-B14F-4D97-AF65-F5344CB8AC3E}">
        <p14:creationId xmlns:p14="http://schemas.microsoft.com/office/powerpoint/2010/main" val="2303733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122566"/>
          </a:xfrm>
        </p:spPr>
        <p:txBody>
          <a:bodyPr>
            <a:normAutofit/>
          </a:bodyPr>
          <a:lstStyle/>
          <a:p>
            <a:r>
              <a:rPr lang="en-US" sz="3600" dirty="0" smtClean="0"/>
              <a:t>Hazel runs </a:t>
            </a:r>
            <a:r>
              <a:rPr lang="en-US" sz="3600" dirty="0"/>
              <a:t>up to her mom's car and </a:t>
            </a:r>
            <a:r>
              <a:rPr lang="en-US" sz="3600" dirty="0" smtClean="0"/>
              <a:t>tells </a:t>
            </a:r>
            <a:r>
              <a:rPr lang="en-US" sz="3600" dirty="0"/>
              <a:t>her that she will be watching a movie at Augustus </a:t>
            </a:r>
            <a:r>
              <a:rPr lang="en-US" sz="3600" dirty="0" smtClean="0"/>
              <a:t>Waters’ </a:t>
            </a:r>
            <a:r>
              <a:rPr lang="en-US" sz="3600" dirty="0"/>
              <a:t>house tonight.</a:t>
            </a:r>
          </a:p>
        </p:txBody>
      </p:sp>
    </p:spTree>
    <p:extLst>
      <p:ext uri="{BB962C8B-B14F-4D97-AF65-F5344CB8AC3E}">
        <p14:creationId xmlns:p14="http://schemas.microsoft.com/office/powerpoint/2010/main" val="1964418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077211"/>
          </a:xfrm>
        </p:spPr>
        <p:txBody>
          <a:bodyPr>
            <a:normAutofit/>
          </a:bodyPr>
          <a:lstStyle/>
          <a:p>
            <a:r>
              <a:rPr lang="en-US" sz="7200" dirty="0" smtClean="0"/>
              <a:t>Chapter 2</a:t>
            </a:r>
            <a:endParaRPr lang="en-US" sz="7200" dirty="0"/>
          </a:p>
        </p:txBody>
      </p:sp>
    </p:spTree>
    <p:extLst>
      <p:ext uri="{BB962C8B-B14F-4D97-AF65-F5344CB8AC3E}">
        <p14:creationId xmlns:p14="http://schemas.microsoft.com/office/powerpoint/2010/main" val="4022390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47261"/>
          </a:xfrm>
        </p:spPr>
        <p:txBody>
          <a:bodyPr>
            <a:normAutofit/>
          </a:bodyPr>
          <a:lstStyle/>
          <a:p>
            <a:r>
              <a:rPr lang="en-US" sz="3200" dirty="0" smtClean="0"/>
              <a:t>Augustus drives Hazel to his house.  He isn’t a very good driver.  He drives very fast. </a:t>
            </a:r>
            <a:endParaRPr lang="en-US" sz="3200" dirty="0"/>
          </a:p>
        </p:txBody>
      </p:sp>
      <p:pic>
        <p:nvPicPr>
          <p:cNvPr id="4" name="Picture 3"/>
          <p:cNvPicPr>
            <a:picLocks noChangeAspect="1"/>
          </p:cNvPicPr>
          <p:nvPr/>
        </p:nvPicPr>
        <p:blipFill>
          <a:blip r:embed="rId2"/>
          <a:stretch>
            <a:fillRect/>
          </a:stretch>
        </p:blipFill>
        <p:spPr>
          <a:xfrm>
            <a:off x="1784354" y="1721899"/>
            <a:ext cx="5427512" cy="4070634"/>
          </a:xfrm>
          <a:prstGeom prst="rect">
            <a:avLst/>
          </a:prstGeom>
        </p:spPr>
      </p:pic>
    </p:spTree>
    <p:extLst>
      <p:ext uri="{BB962C8B-B14F-4D97-AF65-F5344CB8AC3E}">
        <p14:creationId xmlns:p14="http://schemas.microsoft.com/office/powerpoint/2010/main" val="2591394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2531"/>
            <a:ext cx="8229600" cy="2751515"/>
          </a:xfrm>
        </p:spPr>
        <p:txBody>
          <a:bodyPr>
            <a:normAutofit/>
          </a:bodyPr>
          <a:lstStyle/>
          <a:p>
            <a:r>
              <a:rPr lang="en-US" sz="3600" dirty="0" smtClean="0"/>
              <a:t>He tells Hazel that getting his driver’s license was probably a “Cancer Perk.”</a:t>
            </a:r>
            <a:endParaRPr lang="en-US" sz="3600" dirty="0"/>
          </a:p>
        </p:txBody>
      </p:sp>
    </p:spTree>
    <p:extLst>
      <p:ext uri="{BB962C8B-B14F-4D97-AF65-F5344CB8AC3E}">
        <p14:creationId xmlns:p14="http://schemas.microsoft.com/office/powerpoint/2010/main" val="241712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38686"/>
          </a:xfrm>
        </p:spPr>
        <p:txBody>
          <a:bodyPr>
            <a:normAutofit/>
          </a:bodyPr>
          <a:lstStyle/>
          <a:p>
            <a:r>
              <a:rPr lang="en-US" sz="3200" dirty="0"/>
              <a:t>Hazel tells Augustus </a:t>
            </a:r>
            <a:r>
              <a:rPr lang="en-US" sz="3200" dirty="0" smtClean="0"/>
              <a:t>her story </a:t>
            </a:r>
            <a:r>
              <a:rPr lang="en-US" sz="3200" dirty="0"/>
              <a:t>about her disease and how everyone thought that she was going to die until she took Phalanxifor, which shrank her tumors. </a:t>
            </a:r>
            <a:r>
              <a:rPr lang="en-US" sz="3200" dirty="0" smtClean="0"/>
              <a:t> She mentions how she already </a:t>
            </a:r>
            <a:r>
              <a:rPr lang="en-US" sz="3200" dirty="0"/>
              <a:t>got her </a:t>
            </a:r>
            <a:r>
              <a:rPr lang="en-US" sz="3200" dirty="0" smtClean="0"/>
              <a:t>GED and Augustus is impressed.</a:t>
            </a:r>
            <a:endParaRPr lang="en-US" sz="3200" dirty="0"/>
          </a:p>
        </p:txBody>
      </p:sp>
      <p:pic>
        <p:nvPicPr>
          <p:cNvPr id="4" name="Picture 3"/>
          <p:cNvPicPr>
            <a:picLocks noChangeAspect="1"/>
          </p:cNvPicPr>
          <p:nvPr/>
        </p:nvPicPr>
        <p:blipFill>
          <a:blip r:embed="rId2"/>
          <a:stretch>
            <a:fillRect/>
          </a:stretch>
        </p:blipFill>
        <p:spPr>
          <a:xfrm>
            <a:off x="2812276" y="3013324"/>
            <a:ext cx="3452359" cy="3466168"/>
          </a:xfrm>
          <a:prstGeom prst="rect">
            <a:avLst/>
          </a:prstGeom>
        </p:spPr>
      </p:pic>
    </p:spTree>
    <p:extLst>
      <p:ext uri="{BB962C8B-B14F-4D97-AF65-F5344CB8AC3E}">
        <p14:creationId xmlns:p14="http://schemas.microsoft.com/office/powerpoint/2010/main" val="2196430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99418"/>
          </a:xfrm>
        </p:spPr>
        <p:txBody>
          <a:bodyPr>
            <a:normAutofit/>
          </a:bodyPr>
          <a:lstStyle/>
          <a:p>
            <a:r>
              <a:rPr lang="en-US" sz="3200" dirty="0" smtClean="0"/>
              <a:t>When Hazel walks into Augustus’ house, she notices a bunch of </a:t>
            </a:r>
            <a:r>
              <a:rPr lang="en-US" sz="3200" dirty="0"/>
              <a:t>inspiring phrases sewn onto </a:t>
            </a:r>
            <a:r>
              <a:rPr lang="en-US" sz="3200" dirty="0" smtClean="0"/>
              <a:t>different things such a pillows or other fabrics.  Augustus explains that his mom calls them “Encouragements.”</a:t>
            </a:r>
            <a:endParaRPr lang="en-US" sz="3200" dirty="0"/>
          </a:p>
        </p:txBody>
      </p:sp>
      <p:pic>
        <p:nvPicPr>
          <p:cNvPr id="3" name="Picture 2"/>
          <p:cNvPicPr>
            <a:picLocks noChangeAspect="1"/>
          </p:cNvPicPr>
          <p:nvPr/>
        </p:nvPicPr>
        <p:blipFill>
          <a:blip r:embed="rId2"/>
          <a:stretch>
            <a:fillRect/>
          </a:stretch>
        </p:blipFill>
        <p:spPr>
          <a:xfrm>
            <a:off x="2600711" y="2905704"/>
            <a:ext cx="3742977" cy="3742977"/>
          </a:xfrm>
          <a:prstGeom prst="rect">
            <a:avLst/>
          </a:prstGeom>
        </p:spPr>
      </p:pic>
    </p:spTree>
    <p:extLst>
      <p:ext uri="{BB962C8B-B14F-4D97-AF65-F5344CB8AC3E}">
        <p14:creationId xmlns:p14="http://schemas.microsoft.com/office/powerpoint/2010/main" val="2197601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73"/>
            <a:ext cx="8229600" cy="5258629"/>
          </a:xfrm>
        </p:spPr>
        <p:txBody>
          <a:bodyPr>
            <a:normAutofit/>
          </a:bodyPr>
          <a:lstStyle/>
          <a:p>
            <a:r>
              <a:rPr lang="en-US" sz="7200" dirty="0" smtClean="0"/>
              <a:t>Chapter 1</a:t>
            </a:r>
            <a:endParaRPr lang="en-US" sz="7200" dirty="0"/>
          </a:p>
        </p:txBody>
      </p:sp>
    </p:spTree>
    <p:extLst>
      <p:ext uri="{BB962C8B-B14F-4D97-AF65-F5344CB8AC3E}">
        <p14:creationId xmlns:p14="http://schemas.microsoft.com/office/powerpoint/2010/main" val="1219315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6538"/>
            <a:ext cx="7313613" cy="3280652"/>
          </a:xfrm>
        </p:spPr>
        <p:txBody>
          <a:bodyPr>
            <a:normAutofit/>
          </a:bodyPr>
          <a:lstStyle/>
          <a:p>
            <a:r>
              <a:rPr lang="en-US" sz="3200" dirty="0" smtClean="0"/>
              <a:t>Hazel meets Augustus’ parents.  Then, Augustus and Hazel go into the living room to watch a movie.  </a:t>
            </a:r>
            <a:endParaRPr lang="en-US" sz="3200" dirty="0"/>
          </a:p>
        </p:txBody>
      </p:sp>
      <p:pic>
        <p:nvPicPr>
          <p:cNvPr id="3" name="Picture 2"/>
          <p:cNvPicPr>
            <a:picLocks noChangeAspect="1"/>
          </p:cNvPicPr>
          <p:nvPr/>
        </p:nvPicPr>
        <p:blipFill>
          <a:blip r:embed="rId2"/>
          <a:stretch>
            <a:fillRect/>
          </a:stretch>
        </p:blipFill>
        <p:spPr>
          <a:xfrm>
            <a:off x="2672426" y="2776561"/>
            <a:ext cx="3706680" cy="3502813"/>
          </a:xfrm>
          <a:prstGeom prst="rect">
            <a:avLst/>
          </a:prstGeom>
        </p:spPr>
      </p:pic>
    </p:spTree>
    <p:extLst>
      <p:ext uri="{BB962C8B-B14F-4D97-AF65-F5344CB8AC3E}">
        <p14:creationId xmlns:p14="http://schemas.microsoft.com/office/powerpoint/2010/main" val="346417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904"/>
            <a:ext cx="7313613" cy="2493132"/>
          </a:xfrm>
        </p:spPr>
        <p:txBody>
          <a:bodyPr/>
          <a:lstStyle/>
          <a:p>
            <a:r>
              <a:rPr lang="en-US" sz="3600" dirty="0"/>
              <a:t>They start to get to know one another a talk for a while.</a:t>
            </a:r>
          </a:p>
        </p:txBody>
      </p:sp>
    </p:spTree>
    <p:extLst>
      <p:ext uri="{BB962C8B-B14F-4D97-AF65-F5344CB8AC3E}">
        <p14:creationId xmlns:p14="http://schemas.microsoft.com/office/powerpoint/2010/main" val="381318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6537"/>
            <a:ext cx="7313613" cy="2068295"/>
          </a:xfrm>
        </p:spPr>
        <p:txBody>
          <a:bodyPr/>
          <a:lstStyle/>
          <a:p>
            <a:r>
              <a:rPr lang="en-US" sz="3200" dirty="0" smtClean="0"/>
              <a:t>Hazel tells Augustus that she loves the novel </a:t>
            </a:r>
            <a:r>
              <a:rPr lang="en-US" sz="3200" u="sng" dirty="0" smtClean="0"/>
              <a:t>An Imperial Affliction</a:t>
            </a:r>
            <a:r>
              <a:rPr lang="en-US" sz="3200" dirty="0" smtClean="0"/>
              <a:t>.</a:t>
            </a:r>
            <a:endParaRPr lang="en-US" sz="3200" dirty="0"/>
          </a:p>
        </p:txBody>
      </p:sp>
      <p:pic>
        <p:nvPicPr>
          <p:cNvPr id="3" name="Picture 2"/>
          <p:cNvPicPr>
            <a:picLocks noChangeAspect="1"/>
          </p:cNvPicPr>
          <p:nvPr/>
        </p:nvPicPr>
        <p:blipFill>
          <a:blip r:embed="rId2"/>
          <a:stretch>
            <a:fillRect/>
          </a:stretch>
        </p:blipFill>
        <p:spPr>
          <a:xfrm>
            <a:off x="2713566" y="1950525"/>
            <a:ext cx="3678767" cy="4907475"/>
          </a:xfrm>
          <a:prstGeom prst="rect">
            <a:avLst/>
          </a:prstGeom>
        </p:spPr>
      </p:pic>
    </p:spTree>
    <p:extLst>
      <p:ext uri="{BB962C8B-B14F-4D97-AF65-F5344CB8AC3E}">
        <p14:creationId xmlns:p14="http://schemas.microsoft.com/office/powerpoint/2010/main" val="258175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486429"/>
          </a:xfrm>
        </p:spPr>
        <p:txBody>
          <a:bodyPr/>
          <a:lstStyle/>
          <a:p>
            <a:r>
              <a:rPr lang="en-US" sz="3200" dirty="0" smtClean="0"/>
              <a:t>Augustus gives her his favorite book </a:t>
            </a:r>
            <a:br>
              <a:rPr lang="en-US" sz="3200" dirty="0" smtClean="0"/>
            </a:br>
            <a:r>
              <a:rPr lang="en-US" sz="3200" u="sng" dirty="0" smtClean="0"/>
              <a:t>The Price of Dawn</a:t>
            </a:r>
            <a:r>
              <a:rPr lang="en-US" sz="3200" dirty="0"/>
              <a:t>.</a:t>
            </a:r>
          </a:p>
        </p:txBody>
      </p:sp>
      <p:pic>
        <p:nvPicPr>
          <p:cNvPr id="3" name="Picture 2"/>
          <p:cNvPicPr>
            <a:picLocks noChangeAspect="1"/>
          </p:cNvPicPr>
          <p:nvPr/>
        </p:nvPicPr>
        <p:blipFill>
          <a:blip r:embed="rId2"/>
          <a:stretch>
            <a:fillRect/>
          </a:stretch>
        </p:blipFill>
        <p:spPr>
          <a:xfrm>
            <a:off x="3166533" y="1989666"/>
            <a:ext cx="2844271" cy="4550833"/>
          </a:xfrm>
          <a:prstGeom prst="rect">
            <a:avLst/>
          </a:prstGeom>
        </p:spPr>
      </p:pic>
    </p:spTree>
    <p:extLst>
      <p:ext uri="{BB962C8B-B14F-4D97-AF65-F5344CB8AC3E}">
        <p14:creationId xmlns:p14="http://schemas.microsoft.com/office/powerpoint/2010/main" val="356756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036762"/>
          </a:xfrm>
        </p:spPr>
        <p:txBody>
          <a:bodyPr/>
          <a:lstStyle/>
          <a:p>
            <a:r>
              <a:rPr lang="en-US" sz="3200" dirty="0" smtClean="0"/>
              <a:t>When Hazel is leaving, Augustus asks her if he can see her again.  She says she will call him when she finishes </a:t>
            </a:r>
            <a:r>
              <a:rPr lang="en-US" sz="3200" u="sng" dirty="0"/>
              <a:t>The Price of Dawn</a:t>
            </a:r>
            <a:r>
              <a:rPr lang="en-US" sz="3200" dirty="0"/>
              <a:t>.</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6207" b="80460" l="54943" r="94943">
                        <a14:foregroundMark x1="68966" y1="16552" x2="68966" y2="16552"/>
                        <a14:foregroundMark x1="65977" y1="13333" x2="65977" y2="13333"/>
                        <a14:foregroundMark x1="71954" y1="13563" x2="71954" y2="13563"/>
                        <a14:foregroundMark x1="75632" y1="13333" x2="75632" y2="13333"/>
                        <a14:foregroundMark x1="61609" y1="16552" x2="61609" y2="16552"/>
                        <a14:foregroundMark x1="61609" y1="16552" x2="61609" y2="16552"/>
                        <a14:foregroundMark x1="64368" y1="16782" x2="64368" y2="16782"/>
                        <a14:foregroundMark x1="63908" y1="71034" x2="63908" y2="71034"/>
                        <a14:foregroundMark x1="76092" y1="70115" x2="76092" y2="70115"/>
                        <a14:foregroundMark x1="82299" y1="67816" x2="82299" y2="67816"/>
                        <a14:foregroundMark x1="84828" y1="72184" x2="84828" y2="72184"/>
                        <a14:foregroundMark x1="84828" y1="72184" x2="84828" y2="72184"/>
                        <a14:foregroundMark x1="84828" y1="72184" x2="84828" y2="72184"/>
                        <a14:foregroundMark x1="70345" y1="72874" x2="70345" y2="72874"/>
                        <a14:foregroundMark x1="80690" y1="74483" x2="80690" y2="74483"/>
                        <a14:foregroundMark x1="69655" y1="24828" x2="69655" y2="24828"/>
                        <a14:foregroundMark x1="91494" y1="53563" x2="91494" y2="53563"/>
                        <a14:foregroundMark x1="91034" y1="73563" x2="91034" y2="73563"/>
                        <a14:backgroundMark x1="80690" y1="17471" x2="80690" y2="17471"/>
                      </a14:backgroundRemoval>
                    </a14:imgEffect>
                  </a14:imgLayer>
                </a14:imgProps>
              </a:ext>
            </a:extLst>
          </a:blip>
          <a:srcRect l="50498" b="13104"/>
          <a:stretch/>
        </p:blipFill>
        <p:spPr>
          <a:xfrm rot="791728">
            <a:off x="3140569" y="2240810"/>
            <a:ext cx="2663867" cy="4676201"/>
          </a:xfrm>
          <a:prstGeom prst="rect">
            <a:avLst/>
          </a:prstGeom>
        </p:spPr>
      </p:pic>
    </p:spTree>
    <p:extLst>
      <p:ext uri="{BB962C8B-B14F-4D97-AF65-F5344CB8AC3E}">
        <p14:creationId xmlns:p14="http://schemas.microsoft.com/office/powerpoint/2010/main" val="1788251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50571"/>
            <a:ext cx="7313613" cy="868362"/>
          </a:xfrm>
        </p:spPr>
        <p:txBody>
          <a:bodyPr/>
          <a:lstStyle/>
          <a:p>
            <a:r>
              <a:rPr lang="en-US" sz="7200" dirty="0" smtClean="0"/>
              <a:t>Chapter 3</a:t>
            </a:r>
            <a:endParaRPr lang="en-US" sz="7200" dirty="0"/>
          </a:p>
        </p:txBody>
      </p:sp>
    </p:spTree>
    <p:extLst>
      <p:ext uri="{BB962C8B-B14F-4D97-AF65-F5344CB8AC3E}">
        <p14:creationId xmlns:p14="http://schemas.microsoft.com/office/powerpoint/2010/main" val="141098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395063"/>
          </a:xfrm>
        </p:spPr>
        <p:txBody>
          <a:bodyPr/>
          <a:lstStyle/>
          <a:p>
            <a:r>
              <a:rPr lang="en-US" sz="3600" dirty="0" smtClean="0"/>
              <a:t>Hazel reads </a:t>
            </a:r>
            <a:r>
              <a:rPr lang="en-US" sz="3600" u="sng" dirty="0"/>
              <a:t>The Price of </a:t>
            </a:r>
            <a:r>
              <a:rPr lang="en-US" sz="3600" u="sng" dirty="0" smtClean="0"/>
              <a:t>Dawn</a:t>
            </a:r>
            <a:r>
              <a:rPr lang="en-US" sz="3600" dirty="0" smtClean="0"/>
              <a:t> and liked it so much she immediately started reading the sequel.</a:t>
            </a:r>
            <a:endParaRPr lang="en-US" sz="3600" dirty="0"/>
          </a:p>
        </p:txBody>
      </p:sp>
    </p:spTree>
    <p:extLst>
      <p:ext uri="{BB962C8B-B14F-4D97-AF65-F5344CB8AC3E}">
        <p14:creationId xmlns:p14="http://schemas.microsoft.com/office/powerpoint/2010/main" val="426180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77572"/>
            <a:ext cx="7313613" cy="868362"/>
          </a:xfrm>
        </p:spPr>
        <p:txBody>
          <a:bodyPr/>
          <a:lstStyle/>
          <a:p>
            <a:r>
              <a:rPr lang="en-US" sz="7200" dirty="0"/>
              <a:t>Chapter </a:t>
            </a:r>
            <a:r>
              <a:rPr lang="en-US" sz="7200" dirty="0" smtClean="0"/>
              <a:t>4</a:t>
            </a:r>
            <a:endParaRPr lang="en-US" sz="7200" dirty="0"/>
          </a:p>
        </p:txBody>
      </p:sp>
    </p:spTree>
    <p:extLst>
      <p:ext uri="{BB962C8B-B14F-4D97-AF65-F5344CB8AC3E}">
        <p14:creationId xmlns:p14="http://schemas.microsoft.com/office/powerpoint/2010/main" val="302858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559167"/>
          </a:xfrm>
        </p:spPr>
        <p:txBody>
          <a:bodyPr/>
          <a:lstStyle/>
          <a:p>
            <a:r>
              <a:rPr lang="en-US" sz="3600" dirty="0"/>
              <a:t>Hazel starts rereading </a:t>
            </a:r>
            <a:r>
              <a:rPr lang="en-US" sz="3600" i="1" dirty="0"/>
              <a:t>An Imperial Affliction</a:t>
            </a:r>
            <a:r>
              <a:rPr lang="en-US" sz="3600" dirty="0"/>
              <a:t>... </a:t>
            </a:r>
            <a:r>
              <a:rPr lang="en-US" sz="3600" dirty="0" smtClean="0"/>
              <a:t>Again.  The </a:t>
            </a:r>
            <a:r>
              <a:rPr lang="en-US" sz="3600" dirty="0"/>
              <a:t>book is </a:t>
            </a:r>
            <a:r>
              <a:rPr lang="en-US" sz="3600" dirty="0" smtClean="0"/>
              <a:t>about </a:t>
            </a:r>
            <a:r>
              <a:rPr lang="en-US" sz="3600" dirty="0"/>
              <a:t>a girl named Anna who lives in California and gets this rare blood </a:t>
            </a:r>
            <a:r>
              <a:rPr lang="en-US" sz="3600" dirty="0" smtClean="0"/>
              <a:t>cancer.</a:t>
            </a:r>
            <a:r>
              <a:rPr lang="en-US" sz="3600" dirty="0"/>
              <a:t> </a:t>
            </a:r>
            <a:r>
              <a:rPr lang="en-US" sz="3600" dirty="0" smtClean="0"/>
              <a:t> The </a:t>
            </a:r>
            <a:r>
              <a:rPr lang="en-US" sz="3600" dirty="0"/>
              <a:t>story ends right in the middle of a sentence. </a:t>
            </a:r>
            <a:br>
              <a:rPr lang="en-US" sz="3600" dirty="0"/>
            </a:br>
            <a:endParaRPr lang="en-US" sz="3600" dirty="0"/>
          </a:p>
        </p:txBody>
      </p:sp>
    </p:spTree>
    <p:extLst>
      <p:ext uri="{BB962C8B-B14F-4D97-AF65-F5344CB8AC3E}">
        <p14:creationId xmlns:p14="http://schemas.microsoft.com/office/powerpoint/2010/main" val="3530924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227263"/>
          </a:xfrm>
        </p:spPr>
        <p:txBody>
          <a:bodyPr/>
          <a:lstStyle/>
          <a:p>
            <a:r>
              <a:rPr lang="en-US" sz="3200" i="1" dirty="0"/>
              <a:t>An Imperial Affliction </a:t>
            </a:r>
            <a:r>
              <a:rPr lang="en-US" sz="3200" dirty="0"/>
              <a:t>is the only book that Peter Van </a:t>
            </a:r>
            <a:r>
              <a:rPr lang="en-US" sz="3200" dirty="0" err="1"/>
              <a:t>Houten</a:t>
            </a:r>
            <a:r>
              <a:rPr lang="en-US" sz="3200" dirty="0"/>
              <a:t> has written and he's </a:t>
            </a:r>
            <a:r>
              <a:rPr lang="en-US" sz="3200" dirty="0" smtClean="0"/>
              <a:t>extremely reclusive.  However, Hazel </a:t>
            </a:r>
            <a:r>
              <a:rPr lang="en-US" sz="3200" dirty="0"/>
              <a:t>wants to track him down </a:t>
            </a:r>
            <a:r>
              <a:rPr lang="en-US" sz="3200" dirty="0" smtClean="0"/>
              <a:t>to find out what happens after the end of the book.</a:t>
            </a:r>
            <a:endParaRPr lang="en-US" sz="3200" dirty="0"/>
          </a:p>
        </p:txBody>
      </p:sp>
      <p:pic>
        <p:nvPicPr>
          <p:cNvPr id="3" name="Picture 2"/>
          <p:cNvPicPr>
            <a:picLocks noChangeAspect="1"/>
          </p:cNvPicPr>
          <p:nvPr/>
        </p:nvPicPr>
        <p:blipFill>
          <a:blip r:embed="rId2"/>
          <a:stretch>
            <a:fillRect/>
          </a:stretch>
        </p:blipFill>
        <p:spPr>
          <a:xfrm>
            <a:off x="2624667" y="2963332"/>
            <a:ext cx="3633400" cy="3640667"/>
          </a:xfrm>
          <a:prstGeom prst="rect">
            <a:avLst/>
          </a:prstGeom>
        </p:spPr>
      </p:pic>
    </p:spTree>
    <p:extLst>
      <p:ext uri="{BB962C8B-B14F-4D97-AF65-F5344CB8AC3E}">
        <p14:creationId xmlns:p14="http://schemas.microsoft.com/office/powerpoint/2010/main" val="302355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5" y="-1"/>
            <a:ext cx="8654239" cy="2721280"/>
          </a:xfrm>
        </p:spPr>
        <p:txBody>
          <a:bodyPr>
            <a:noAutofit/>
          </a:bodyPr>
          <a:lstStyle/>
          <a:p>
            <a:r>
              <a:rPr lang="en-US" sz="3200" dirty="0"/>
              <a:t>Hazel </a:t>
            </a:r>
            <a:r>
              <a:rPr lang="en-US" sz="3200" dirty="0" smtClean="0"/>
              <a:t>Grace</a:t>
            </a:r>
            <a:r>
              <a:rPr lang="en-US" sz="3200" dirty="0"/>
              <a:t> </a:t>
            </a:r>
            <a:r>
              <a:rPr lang="en-US" sz="3200" dirty="0" smtClean="0"/>
              <a:t>is an average </a:t>
            </a:r>
            <a:r>
              <a:rPr lang="en-US" sz="3200" dirty="0"/>
              <a:t>teenager </a:t>
            </a:r>
            <a:r>
              <a:rPr lang="en-US" sz="3200" i="1" dirty="0"/>
              <a:t>except</a:t>
            </a:r>
            <a:r>
              <a:rPr lang="en-US" sz="3200" dirty="0"/>
              <a:t> for the little fact that </a:t>
            </a:r>
            <a:r>
              <a:rPr lang="en-US" sz="3200" dirty="0" smtClean="0"/>
              <a:t>she has all </a:t>
            </a:r>
            <a:r>
              <a:rPr lang="en-US" sz="3200" dirty="0"/>
              <a:t>sorts of cancer inside her body and her lungs </a:t>
            </a:r>
            <a:r>
              <a:rPr lang="en-US" sz="3200" dirty="0" smtClean="0"/>
              <a:t>don’t work very well.</a:t>
            </a:r>
            <a:endParaRPr lang="en-US" sz="3200" dirty="0"/>
          </a:p>
        </p:txBody>
      </p:sp>
      <p:pic>
        <p:nvPicPr>
          <p:cNvPr id="7" name="Picture 6"/>
          <p:cNvPicPr>
            <a:picLocks noChangeAspect="1"/>
          </p:cNvPicPr>
          <p:nvPr/>
        </p:nvPicPr>
        <p:blipFill rotWithShape="1">
          <a:blip r:embed="rId2"/>
          <a:srcRect t="34532" r="50127"/>
          <a:stretch/>
        </p:blipFill>
        <p:spPr>
          <a:xfrm>
            <a:off x="2258119" y="2244786"/>
            <a:ext cx="4523188" cy="4429450"/>
          </a:xfrm>
          <a:prstGeom prst="rect">
            <a:avLst/>
          </a:prstGeom>
        </p:spPr>
      </p:pic>
    </p:spTree>
    <p:extLst>
      <p:ext uri="{BB962C8B-B14F-4D97-AF65-F5344CB8AC3E}">
        <p14:creationId xmlns:p14="http://schemas.microsoft.com/office/powerpoint/2010/main" val="1602652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782762"/>
          </a:xfrm>
        </p:spPr>
        <p:txBody>
          <a:bodyPr/>
          <a:lstStyle/>
          <a:p>
            <a:r>
              <a:rPr lang="en-US" sz="3200" dirty="0" smtClean="0"/>
              <a:t>Hazel calls Augustus </a:t>
            </a:r>
            <a:r>
              <a:rPr lang="en-US" sz="3200" dirty="0"/>
              <a:t>to tell him that she's finished </a:t>
            </a:r>
            <a:r>
              <a:rPr lang="en-US" sz="3200" u="sng" dirty="0"/>
              <a:t>The Price of </a:t>
            </a:r>
            <a:r>
              <a:rPr lang="en-US" sz="3200" u="sng" dirty="0" smtClean="0"/>
              <a:t>Dawn</a:t>
            </a:r>
            <a:r>
              <a:rPr lang="en-US" sz="3200" dirty="0"/>
              <a:t>.</a:t>
            </a: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6207" b="80460" l="54943" r="94943">
                        <a14:foregroundMark x1="68966" y1="16552" x2="68966" y2="16552"/>
                        <a14:foregroundMark x1="65977" y1="13333" x2="65977" y2="13333"/>
                        <a14:foregroundMark x1="71954" y1="13563" x2="71954" y2="13563"/>
                        <a14:foregroundMark x1="75632" y1="13333" x2="75632" y2="13333"/>
                        <a14:foregroundMark x1="61609" y1="16552" x2="61609" y2="16552"/>
                        <a14:foregroundMark x1="61609" y1="16552" x2="61609" y2="16552"/>
                        <a14:foregroundMark x1="64368" y1="16782" x2="64368" y2="16782"/>
                        <a14:foregroundMark x1="63908" y1="71034" x2="63908" y2="71034"/>
                        <a14:foregroundMark x1="76092" y1="70115" x2="76092" y2="70115"/>
                        <a14:foregroundMark x1="82299" y1="67816" x2="82299" y2="67816"/>
                        <a14:foregroundMark x1="84828" y1="72184" x2="84828" y2="72184"/>
                        <a14:foregroundMark x1="84828" y1="72184" x2="84828" y2="72184"/>
                        <a14:foregroundMark x1="84828" y1="72184" x2="84828" y2="72184"/>
                        <a14:foregroundMark x1="70345" y1="72874" x2="70345" y2="72874"/>
                        <a14:foregroundMark x1="80690" y1="74483" x2="80690" y2="74483"/>
                        <a14:foregroundMark x1="69655" y1="24828" x2="69655" y2="24828"/>
                        <a14:foregroundMark x1="91494" y1="53563" x2="91494" y2="53563"/>
                        <a14:foregroundMark x1="91034" y1="73563" x2="91034" y2="73563"/>
                        <a14:backgroundMark x1="80690" y1="17471" x2="80690" y2="17471"/>
                      </a14:backgroundRemoval>
                    </a14:imgEffect>
                  </a14:imgLayer>
                </a14:imgProps>
              </a:ext>
            </a:extLst>
          </a:blip>
          <a:srcRect l="50498" b="13104"/>
          <a:stretch/>
        </p:blipFill>
        <p:spPr>
          <a:xfrm rot="791728">
            <a:off x="3140568" y="1939487"/>
            <a:ext cx="2663867" cy="4676201"/>
          </a:xfrm>
          <a:prstGeom prst="rect">
            <a:avLst/>
          </a:prstGeom>
        </p:spPr>
      </p:pic>
    </p:spTree>
    <p:extLst>
      <p:ext uri="{BB962C8B-B14F-4D97-AF65-F5344CB8AC3E}">
        <p14:creationId xmlns:p14="http://schemas.microsoft.com/office/powerpoint/2010/main" val="10999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740430"/>
          </a:xfrm>
        </p:spPr>
        <p:txBody>
          <a:bodyPr/>
          <a:lstStyle/>
          <a:p>
            <a:r>
              <a:rPr lang="en-US" sz="3200" dirty="0" smtClean="0"/>
              <a:t>Augustus frantically asks </a:t>
            </a:r>
            <a:r>
              <a:rPr lang="en-US" sz="3200" dirty="0"/>
              <a:t>her why </a:t>
            </a:r>
            <a:r>
              <a:rPr lang="en-US" sz="3200" i="1" dirty="0"/>
              <a:t>An Imperial Affliction </a:t>
            </a:r>
            <a:r>
              <a:rPr lang="en-US" sz="3200" dirty="0"/>
              <a:t>just ends in the middle </a:t>
            </a:r>
            <a:r>
              <a:rPr lang="en-US" sz="3200" dirty="0" smtClean="0"/>
              <a:t>of a sentence!  Hazel tells him that she has tried to contact Van </a:t>
            </a:r>
            <a:r>
              <a:rPr lang="en-US" sz="3200" dirty="0" err="1" smtClean="0"/>
              <a:t>Houten</a:t>
            </a:r>
            <a:r>
              <a:rPr lang="en-US" sz="3200" dirty="0" smtClean="0"/>
              <a:t> to find out more about the ending.</a:t>
            </a:r>
            <a:endParaRPr lang="en-US" sz="3200" dirty="0"/>
          </a:p>
        </p:txBody>
      </p:sp>
      <p:pic>
        <p:nvPicPr>
          <p:cNvPr id="3" name="Picture 2"/>
          <p:cNvPicPr>
            <a:picLocks noChangeAspect="1"/>
          </p:cNvPicPr>
          <p:nvPr/>
        </p:nvPicPr>
        <p:blipFill>
          <a:blip r:embed="rId2"/>
          <a:stretch>
            <a:fillRect/>
          </a:stretch>
        </p:blipFill>
        <p:spPr>
          <a:xfrm>
            <a:off x="3031066" y="2603500"/>
            <a:ext cx="3022823" cy="4032446"/>
          </a:xfrm>
          <a:prstGeom prst="rect">
            <a:avLst/>
          </a:prstGeom>
        </p:spPr>
      </p:pic>
    </p:spTree>
    <p:extLst>
      <p:ext uri="{BB962C8B-B14F-4D97-AF65-F5344CB8AC3E}">
        <p14:creationId xmlns:p14="http://schemas.microsoft.com/office/powerpoint/2010/main" val="2956186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77572"/>
            <a:ext cx="7313613" cy="868362"/>
          </a:xfrm>
        </p:spPr>
        <p:txBody>
          <a:bodyPr/>
          <a:lstStyle/>
          <a:p>
            <a:r>
              <a:rPr lang="en-US" sz="7200" dirty="0" smtClean="0"/>
              <a:t>Chapter 5</a:t>
            </a:r>
            <a:endParaRPr lang="en-US" sz="7200" dirty="0"/>
          </a:p>
        </p:txBody>
      </p:sp>
    </p:spTree>
    <p:extLst>
      <p:ext uri="{BB962C8B-B14F-4D97-AF65-F5344CB8AC3E}">
        <p14:creationId xmlns:p14="http://schemas.microsoft.com/office/powerpoint/2010/main" val="228553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20238"/>
          </a:xfrm>
        </p:spPr>
        <p:txBody>
          <a:bodyPr/>
          <a:lstStyle/>
          <a:p>
            <a:r>
              <a:rPr lang="en-US" sz="3200" dirty="0" smtClean="0"/>
              <a:t>Hazel does not talk to Augustus for a whole week.  She is very sad about it.</a:t>
            </a:r>
            <a:endParaRPr lang="en-US" sz="3200" dirty="0"/>
          </a:p>
        </p:txBody>
      </p:sp>
      <p:pic>
        <p:nvPicPr>
          <p:cNvPr id="3" name="Picture 2"/>
          <p:cNvPicPr>
            <a:picLocks noChangeAspect="1"/>
          </p:cNvPicPr>
          <p:nvPr/>
        </p:nvPicPr>
        <p:blipFill>
          <a:blip r:embed="rId2"/>
          <a:stretch>
            <a:fillRect/>
          </a:stretch>
        </p:blipFill>
        <p:spPr>
          <a:xfrm>
            <a:off x="2582845" y="1829516"/>
            <a:ext cx="4016867" cy="4016867"/>
          </a:xfrm>
          <a:prstGeom prst="rect">
            <a:avLst/>
          </a:prstGeom>
        </p:spPr>
      </p:pic>
    </p:spTree>
    <p:extLst>
      <p:ext uri="{BB962C8B-B14F-4D97-AF65-F5344CB8AC3E}">
        <p14:creationId xmlns:p14="http://schemas.microsoft.com/office/powerpoint/2010/main" val="3212442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650596"/>
          </a:xfrm>
        </p:spPr>
        <p:txBody>
          <a:bodyPr/>
          <a:lstStyle/>
          <a:p>
            <a:r>
              <a:rPr lang="en-US" sz="3200" dirty="0"/>
              <a:t>On Sunday night, </a:t>
            </a:r>
            <a:r>
              <a:rPr lang="en-US" sz="3200" dirty="0" smtClean="0"/>
              <a:t>Augustus </a:t>
            </a:r>
            <a:r>
              <a:rPr lang="en-US" sz="3200" dirty="0"/>
              <a:t>finally calls and </a:t>
            </a:r>
            <a:r>
              <a:rPr lang="en-US" sz="3200" dirty="0" smtClean="0"/>
              <a:t>Hazel </a:t>
            </a:r>
            <a:r>
              <a:rPr lang="en-US" sz="3200" dirty="0"/>
              <a:t>goes outside to talk to </a:t>
            </a:r>
            <a:r>
              <a:rPr lang="en-US" sz="3200" dirty="0" smtClean="0"/>
              <a:t>him.  They talk </a:t>
            </a:r>
            <a:r>
              <a:rPr lang="en-US" sz="3200" dirty="0"/>
              <a:t>about </a:t>
            </a:r>
            <a:r>
              <a:rPr lang="en-US" sz="3200" i="1" dirty="0"/>
              <a:t>An Imperial Affliction</a:t>
            </a:r>
            <a:r>
              <a:rPr lang="en-US" sz="3200" dirty="0"/>
              <a:t> and how they both love </a:t>
            </a:r>
            <a:r>
              <a:rPr lang="en-US" sz="3200" dirty="0" smtClean="0"/>
              <a:t>the book.</a:t>
            </a:r>
            <a:r>
              <a:rPr lang="en-US" sz="3200" dirty="0"/>
              <a:t/>
            </a:r>
            <a:br>
              <a:rPr lang="en-US" sz="3200" dirty="0"/>
            </a:br>
            <a:endParaRPr lang="en-US" sz="3200"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6207" b="80460" l="54943" r="94943">
                        <a14:foregroundMark x1="68966" y1="16552" x2="68966" y2="16552"/>
                        <a14:foregroundMark x1="65977" y1="13333" x2="65977" y2="13333"/>
                        <a14:foregroundMark x1="71954" y1="13563" x2="71954" y2="13563"/>
                        <a14:foregroundMark x1="75632" y1="13333" x2="75632" y2="13333"/>
                        <a14:foregroundMark x1="61609" y1="16552" x2="61609" y2="16552"/>
                        <a14:foregroundMark x1="61609" y1="16552" x2="61609" y2="16552"/>
                        <a14:foregroundMark x1="64368" y1="16782" x2="64368" y2="16782"/>
                        <a14:foregroundMark x1="63908" y1="71034" x2="63908" y2="71034"/>
                        <a14:foregroundMark x1="76092" y1="70115" x2="76092" y2="70115"/>
                        <a14:foregroundMark x1="82299" y1="67816" x2="82299" y2="67816"/>
                        <a14:foregroundMark x1="84828" y1="72184" x2="84828" y2="72184"/>
                        <a14:foregroundMark x1="84828" y1="72184" x2="84828" y2="72184"/>
                        <a14:foregroundMark x1="84828" y1="72184" x2="84828" y2="72184"/>
                        <a14:foregroundMark x1="70345" y1="72874" x2="70345" y2="72874"/>
                        <a14:foregroundMark x1="80690" y1="74483" x2="80690" y2="74483"/>
                        <a14:foregroundMark x1="69655" y1="24828" x2="69655" y2="24828"/>
                        <a14:foregroundMark x1="91494" y1="53563" x2="91494" y2="53563"/>
                        <a14:foregroundMark x1="91034" y1="73563" x2="91034" y2="73563"/>
                        <a14:backgroundMark x1="80690" y1="17471" x2="80690" y2="17471"/>
                      </a14:backgroundRemoval>
                    </a14:imgEffect>
                  </a14:imgLayer>
                </a14:imgProps>
              </a:ext>
            </a:extLst>
          </a:blip>
          <a:srcRect l="50498" b="13104"/>
          <a:stretch/>
        </p:blipFill>
        <p:spPr>
          <a:xfrm rot="791728">
            <a:off x="3369228" y="2476328"/>
            <a:ext cx="2373114" cy="4165808"/>
          </a:xfrm>
          <a:prstGeom prst="rect">
            <a:avLst/>
          </a:prstGeom>
        </p:spPr>
      </p:pic>
    </p:spTree>
    <p:extLst>
      <p:ext uri="{BB962C8B-B14F-4D97-AF65-F5344CB8AC3E}">
        <p14:creationId xmlns:p14="http://schemas.microsoft.com/office/powerpoint/2010/main" val="3952023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227262"/>
          </a:xfrm>
        </p:spPr>
        <p:txBody>
          <a:bodyPr/>
          <a:lstStyle/>
          <a:p>
            <a:r>
              <a:rPr lang="en-US" sz="3200" dirty="0"/>
              <a:t>He </a:t>
            </a:r>
            <a:r>
              <a:rPr lang="en-US" sz="3200" dirty="0" smtClean="0"/>
              <a:t>also tells her that he has contact </a:t>
            </a:r>
            <a:r>
              <a:rPr lang="en-US" sz="3200" dirty="0"/>
              <a:t>Peter Van </a:t>
            </a:r>
            <a:r>
              <a:rPr lang="en-US" sz="3200" dirty="0" err="1"/>
              <a:t>Houten</a:t>
            </a:r>
            <a:r>
              <a:rPr lang="en-US" sz="3200" dirty="0"/>
              <a:t> via email. </a:t>
            </a:r>
            <a:r>
              <a:rPr lang="en-US" sz="3200" dirty="0" smtClean="0"/>
              <a:t> </a:t>
            </a:r>
            <a:br>
              <a:rPr lang="en-US" sz="3200" dirty="0" smtClean="0"/>
            </a:br>
            <a:r>
              <a:rPr lang="en-US" sz="3200" dirty="0" smtClean="0"/>
              <a:t>Augustus </a:t>
            </a:r>
            <a:r>
              <a:rPr lang="en-US" sz="3200" dirty="0"/>
              <a:t>gives Hazel the email address and she spends the next two hours </a:t>
            </a:r>
            <a:r>
              <a:rPr lang="en-US" sz="3200" dirty="0" smtClean="0"/>
              <a:t>writing </a:t>
            </a:r>
            <a:r>
              <a:rPr lang="en-US" sz="3200" dirty="0"/>
              <a:t>an email to Van </a:t>
            </a:r>
            <a:r>
              <a:rPr lang="en-US" sz="3200" dirty="0" err="1"/>
              <a:t>Houten</a:t>
            </a:r>
            <a:r>
              <a:rPr lang="en-US" sz="3200" dirty="0"/>
              <a:t> begging him to answer her questions about the book's </a:t>
            </a:r>
            <a:r>
              <a:rPr lang="en-US" sz="3200" dirty="0" smtClean="0"/>
              <a:t>ending.</a:t>
            </a:r>
            <a:endParaRPr lang="en-US" sz="3200" dirty="0"/>
          </a:p>
        </p:txBody>
      </p:sp>
      <p:pic>
        <p:nvPicPr>
          <p:cNvPr id="3" name="Picture 2"/>
          <p:cNvPicPr>
            <a:picLocks noChangeAspect="1"/>
          </p:cNvPicPr>
          <p:nvPr/>
        </p:nvPicPr>
        <p:blipFill>
          <a:blip r:embed="rId2"/>
          <a:stretch>
            <a:fillRect/>
          </a:stretch>
        </p:blipFill>
        <p:spPr>
          <a:xfrm>
            <a:off x="2920409" y="3259667"/>
            <a:ext cx="3337657" cy="3344332"/>
          </a:xfrm>
          <a:prstGeom prst="rect">
            <a:avLst/>
          </a:prstGeom>
        </p:spPr>
      </p:pic>
    </p:spTree>
    <p:extLst>
      <p:ext uri="{BB962C8B-B14F-4D97-AF65-F5344CB8AC3E}">
        <p14:creationId xmlns:p14="http://schemas.microsoft.com/office/powerpoint/2010/main" val="2844704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719263"/>
          </a:xfrm>
        </p:spPr>
        <p:txBody>
          <a:bodyPr/>
          <a:lstStyle/>
          <a:p>
            <a:r>
              <a:rPr lang="en-US" sz="3200" dirty="0"/>
              <a:t>Then </a:t>
            </a:r>
            <a:r>
              <a:rPr lang="en-US" sz="3200" dirty="0" smtClean="0"/>
              <a:t>Hazel stays </a:t>
            </a:r>
            <a:r>
              <a:rPr lang="en-US" sz="3200" dirty="0"/>
              <a:t>up talking to Augustus on the </a:t>
            </a:r>
            <a:r>
              <a:rPr lang="en-US" sz="3200" dirty="0" smtClean="0"/>
              <a:t>phone.  They </a:t>
            </a:r>
            <a:r>
              <a:rPr lang="en-US" sz="3200" dirty="0"/>
              <a:t>decide that their couple "thing" will be saying "okay" to each </a:t>
            </a:r>
            <a:r>
              <a:rPr lang="en-US" sz="3200" dirty="0" smtClean="0"/>
              <a:t>other.</a:t>
            </a:r>
            <a:endParaRPr lang="en-US" sz="3200" dirty="0"/>
          </a:p>
        </p:txBody>
      </p:sp>
      <p:pic>
        <p:nvPicPr>
          <p:cNvPr id="3" name="Picture 2"/>
          <p:cNvPicPr>
            <a:picLocks noChangeAspect="1"/>
          </p:cNvPicPr>
          <p:nvPr/>
        </p:nvPicPr>
        <p:blipFill>
          <a:blip r:embed="rId2"/>
          <a:stretch>
            <a:fillRect/>
          </a:stretch>
        </p:blipFill>
        <p:spPr>
          <a:xfrm>
            <a:off x="1566334" y="2222500"/>
            <a:ext cx="5938622" cy="4430212"/>
          </a:xfrm>
          <a:prstGeom prst="rect">
            <a:avLst/>
          </a:prstGeom>
        </p:spPr>
      </p:pic>
    </p:spTree>
    <p:extLst>
      <p:ext uri="{BB962C8B-B14F-4D97-AF65-F5344CB8AC3E}">
        <p14:creationId xmlns:p14="http://schemas.microsoft.com/office/powerpoint/2010/main" val="2402462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803930"/>
          </a:xfrm>
        </p:spPr>
        <p:txBody>
          <a:bodyPr/>
          <a:lstStyle/>
          <a:p>
            <a:r>
              <a:rPr lang="en-US" sz="3200" dirty="0" smtClean="0"/>
              <a:t>On Monday, Van </a:t>
            </a:r>
            <a:r>
              <a:rPr lang="en-US" sz="3200" dirty="0" err="1"/>
              <a:t>Houten</a:t>
            </a:r>
            <a:r>
              <a:rPr lang="en-US" sz="3200" dirty="0"/>
              <a:t> </a:t>
            </a:r>
            <a:r>
              <a:rPr lang="en-US" sz="3200" dirty="0" smtClean="0"/>
              <a:t>finally responds </a:t>
            </a:r>
            <a:r>
              <a:rPr lang="en-US" sz="3200" dirty="0"/>
              <a:t>to </a:t>
            </a:r>
            <a:r>
              <a:rPr lang="en-US" sz="3200" dirty="0" smtClean="0"/>
              <a:t>Hazel’s </a:t>
            </a:r>
            <a:r>
              <a:rPr lang="en-US" sz="3200" dirty="0"/>
              <a:t>email</a:t>
            </a:r>
            <a:r>
              <a:rPr lang="en-US" sz="3200" dirty="0" smtClean="0"/>
              <a:t>.  In his email, he writes </a:t>
            </a:r>
            <a:r>
              <a:rPr lang="en-US" sz="3200" dirty="0"/>
              <a:t>if she ever finds herself in Amsterdam, he'd be happy to talk to her.</a:t>
            </a:r>
            <a:endParaRPr lang="en-US" sz="3200" dirty="0"/>
          </a:p>
        </p:txBody>
      </p:sp>
      <p:pic>
        <p:nvPicPr>
          <p:cNvPr id="3" name="Picture 2"/>
          <p:cNvPicPr>
            <a:picLocks noChangeAspect="1"/>
          </p:cNvPicPr>
          <p:nvPr/>
        </p:nvPicPr>
        <p:blipFill>
          <a:blip r:embed="rId2"/>
          <a:stretch>
            <a:fillRect/>
          </a:stretch>
        </p:blipFill>
        <p:spPr>
          <a:xfrm>
            <a:off x="338667" y="2744611"/>
            <a:ext cx="8445500" cy="3753556"/>
          </a:xfrm>
          <a:prstGeom prst="rect">
            <a:avLst/>
          </a:prstGeom>
        </p:spPr>
      </p:pic>
    </p:spTree>
    <p:extLst>
      <p:ext uri="{BB962C8B-B14F-4D97-AF65-F5344CB8AC3E}">
        <p14:creationId xmlns:p14="http://schemas.microsoft.com/office/powerpoint/2010/main" val="3151401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147762"/>
          </a:xfrm>
        </p:spPr>
        <p:txBody>
          <a:bodyPr/>
          <a:lstStyle/>
          <a:p>
            <a:r>
              <a:rPr lang="en-US" sz="3200" dirty="0" smtClean="0"/>
              <a:t>Hazel asks her parents if they can go to Amsterdam, but they say they can’t afford it.  Hazel is very sad.</a:t>
            </a:r>
            <a:endParaRPr lang="en-US" sz="3200" dirty="0"/>
          </a:p>
        </p:txBody>
      </p:sp>
      <p:pic>
        <p:nvPicPr>
          <p:cNvPr id="3" name="Picture 2"/>
          <p:cNvPicPr>
            <a:picLocks noChangeAspect="1"/>
          </p:cNvPicPr>
          <p:nvPr/>
        </p:nvPicPr>
        <p:blipFill>
          <a:blip r:embed="rId2"/>
          <a:stretch>
            <a:fillRect/>
          </a:stretch>
        </p:blipFill>
        <p:spPr>
          <a:xfrm>
            <a:off x="2582845" y="2083516"/>
            <a:ext cx="4016867" cy="4016867"/>
          </a:xfrm>
          <a:prstGeom prst="rect">
            <a:avLst/>
          </a:prstGeom>
        </p:spPr>
      </p:pic>
    </p:spTree>
    <p:extLst>
      <p:ext uri="{BB962C8B-B14F-4D97-AF65-F5344CB8AC3E}">
        <p14:creationId xmlns:p14="http://schemas.microsoft.com/office/powerpoint/2010/main" val="2510455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354262"/>
          </a:xfrm>
        </p:spPr>
        <p:txBody>
          <a:bodyPr/>
          <a:lstStyle/>
          <a:p>
            <a:r>
              <a:rPr lang="en-US" sz="3200" dirty="0" smtClean="0"/>
              <a:t>Hazel </a:t>
            </a:r>
            <a:r>
              <a:rPr lang="en-US" sz="3200" dirty="0"/>
              <a:t>calls Augustus who suggests using her Wish from The Genie Foundation, the organization that grants sick kids one wish.</a:t>
            </a:r>
            <a:br>
              <a:rPr lang="en-US" sz="3200" dirty="0"/>
            </a:br>
            <a:r>
              <a:rPr lang="en-US" sz="3200" dirty="0"/>
              <a:t>Unfortunately, Hazel already used </a:t>
            </a:r>
            <a:r>
              <a:rPr lang="en-US" sz="3200" dirty="0" smtClean="0"/>
              <a:t>her wish </a:t>
            </a:r>
            <a:r>
              <a:rPr lang="en-US" sz="3200" dirty="0"/>
              <a:t>on Disney World and Epcot when she was thirteen.</a:t>
            </a:r>
            <a:endParaRPr lang="en-US" sz="3200" dirty="0"/>
          </a:p>
        </p:txBody>
      </p:sp>
      <p:pic>
        <p:nvPicPr>
          <p:cNvPr id="3" name="Picture 2"/>
          <p:cNvPicPr>
            <a:picLocks noChangeAspect="1"/>
          </p:cNvPicPr>
          <p:nvPr/>
        </p:nvPicPr>
        <p:blipFill>
          <a:blip r:embed="rId2"/>
          <a:stretch>
            <a:fillRect/>
          </a:stretch>
        </p:blipFill>
        <p:spPr>
          <a:xfrm>
            <a:off x="2180167" y="3212041"/>
            <a:ext cx="4635500" cy="3476625"/>
          </a:xfrm>
          <a:prstGeom prst="rect">
            <a:avLst/>
          </a:prstGeom>
        </p:spPr>
      </p:pic>
    </p:spTree>
    <p:extLst>
      <p:ext uri="{BB962C8B-B14F-4D97-AF65-F5344CB8AC3E}">
        <p14:creationId xmlns:p14="http://schemas.microsoft.com/office/powerpoint/2010/main" val="201252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326278"/>
          </a:xfrm>
        </p:spPr>
        <p:txBody>
          <a:bodyPr>
            <a:normAutofit/>
          </a:bodyPr>
          <a:lstStyle/>
          <a:p>
            <a:r>
              <a:rPr lang="en-US" sz="3200" dirty="0" smtClean="0"/>
              <a:t>Hazel Grace’s mom thinks Hazel Grace is Depressed.</a:t>
            </a:r>
            <a:endParaRPr lang="en-US" sz="3200" dirty="0"/>
          </a:p>
        </p:txBody>
      </p:sp>
      <p:pic>
        <p:nvPicPr>
          <p:cNvPr id="3" name="Picture 2"/>
          <p:cNvPicPr>
            <a:picLocks noChangeAspect="1"/>
          </p:cNvPicPr>
          <p:nvPr/>
        </p:nvPicPr>
        <p:blipFill>
          <a:blip r:embed="rId2"/>
          <a:stretch>
            <a:fillRect/>
          </a:stretch>
        </p:blipFill>
        <p:spPr>
          <a:xfrm>
            <a:off x="2434678" y="1829516"/>
            <a:ext cx="4016867" cy="4016867"/>
          </a:xfrm>
          <a:prstGeom prst="rect">
            <a:avLst/>
          </a:prstGeom>
        </p:spPr>
      </p:pic>
    </p:spTree>
    <p:extLst>
      <p:ext uri="{BB962C8B-B14F-4D97-AF65-F5344CB8AC3E}">
        <p14:creationId xmlns:p14="http://schemas.microsoft.com/office/powerpoint/2010/main" val="636534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652074"/>
          </a:xfrm>
        </p:spPr>
        <p:txBody>
          <a:bodyPr/>
          <a:lstStyle/>
          <a:p>
            <a:r>
              <a:rPr lang="en-US" sz="3600" dirty="0" smtClean="0"/>
              <a:t>On Saturday, Augustus comes to Hazel’s house and asks her to go on a picnic with him.</a:t>
            </a:r>
            <a:endParaRPr lang="en-US" sz="3600" dirty="0"/>
          </a:p>
        </p:txBody>
      </p:sp>
    </p:spTree>
    <p:extLst>
      <p:ext uri="{BB962C8B-B14F-4D97-AF65-F5344CB8AC3E}">
        <p14:creationId xmlns:p14="http://schemas.microsoft.com/office/powerpoint/2010/main" val="1626503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714095"/>
          </a:xfrm>
        </p:spPr>
        <p:txBody>
          <a:bodyPr/>
          <a:lstStyle/>
          <a:p>
            <a:r>
              <a:rPr lang="en-US" sz="3200" dirty="0"/>
              <a:t>They go to a </a:t>
            </a:r>
            <a:r>
              <a:rPr lang="en-US" sz="3200" dirty="0" smtClean="0"/>
              <a:t>park and </a:t>
            </a:r>
            <a:r>
              <a:rPr lang="en-US" sz="3200" dirty="0"/>
              <a:t>eat a bunch of orange foods. </a:t>
            </a:r>
            <a:r>
              <a:rPr lang="en-US" sz="3200" dirty="0" smtClean="0"/>
              <a:t> Augustus </a:t>
            </a:r>
            <a:r>
              <a:rPr lang="en-US" sz="3200" dirty="0"/>
              <a:t>says that orange is the national color of the </a:t>
            </a:r>
            <a:r>
              <a:rPr lang="en-US" sz="3200" dirty="0" smtClean="0"/>
              <a:t>Netherlands.  He tells her that he </a:t>
            </a:r>
            <a:r>
              <a:rPr lang="en-US" sz="3200" dirty="0"/>
              <a:t>hasn't used up his Wish yet and is going to use it in order to take them both to Amsterdam!</a:t>
            </a:r>
            <a:endParaRPr lang="en-US" sz="3200" dirty="0"/>
          </a:p>
        </p:txBody>
      </p:sp>
      <p:pic>
        <p:nvPicPr>
          <p:cNvPr id="3" name="Picture 2"/>
          <p:cNvPicPr>
            <a:picLocks noChangeAspect="1"/>
          </p:cNvPicPr>
          <p:nvPr/>
        </p:nvPicPr>
        <p:blipFill>
          <a:blip r:embed="rId2"/>
          <a:stretch>
            <a:fillRect/>
          </a:stretch>
        </p:blipFill>
        <p:spPr>
          <a:xfrm>
            <a:off x="692680" y="3431117"/>
            <a:ext cx="7710487" cy="3426883"/>
          </a:xfrm>
          <a:prstGeom prst="rect">
            <a:avLst/>
          </a:prstGeom>
        </p:spPr>
      </p:pic>
    </p:spTree>
    <p:extLst>
      <p:ext uri="{BB962C8B-B14F-4D97-AF65-F5344CB8AC3E}">
        <p14:creationId xmlns:p14="http://schemas.microsoft.com/office/powerpoint/2010/main" val="3436724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492095"/>
          </a:xfrm>
        </p:spPr>
        <p:txBody>
          <a:bodyPr/>
          <a:lstStyle/>
          <a:p>
            <a:r>
              <a:rPr lang="en-US" sz="7200" dirty="0" smtClean="0"/>
              <a:t>Chapter 6</a:t>
            </a:r>
            <a:endParaRPr lang="en-US" sz="7200" dirty="0"/>
          </a:p>
        </p:txBody>
      </p:sp>
    </p:spTree>
    <p:extLst>
      <p:ext uri="{BB962C8B-B14F-4D97-AF65-F5344CB8AC3E}">
        <p14:creationId xmlns:p14="http://schemas.microsoft.com/office/powerpoint/2010/main" val="1405225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036762"/>
          </a:xfrm>
        </p:spPr>
        <p:txBody>
          <a:bodyPr/>
          <a:lstStyle/>
          <a:p>
            <a:r>
              <a:rPr lang="en-US" sz="3200" dirty="0" smtClean="0"/>
              <a:t>Hazel is so excited!  She runs home to tell her parents.  They say she has to ask her doctors to see if she can travel.</a:t>
            </a:r>
            <a:endParaRPr lang="en-US" sz="32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000" b="98000" l="30000" r="81667">
                        <a14:foregroundMark x1="56000" y1="45667" x2="56000" y2="45667"/>
                        <a14:foregroundMark x1="44000" y1="51667" x2="44000" y2="51667"/>
                        <a14:foregroundMark x1="54000" y1="53333" x2="54000" y2="53333"/>
                        <a14:foregroundMark x1="54000" y1="53333" x2="54000" y2="53333"/>
                        <a14:foregroundMark x1="43333" y1="60000" x2="43333" y2="60000"/>
                        <a14:foregroundMark x1="45000" y1="65667" x2="45000" y2="65667"/>
                        <a14:foregroundMark x1="40000" y1="45667" x2="40000" y2="45667"/>
                        <a14:foregroundMark x1="37333" y1="50667" x2="37333" y2="50667"/>
                        <a14:foregroundMark x1="36000" y1="56667" x2="36000" y2="56667"/>
                        <a14:foregroundMark x1="50667" y1="35000" x2="50667" y2="35000"/>
                        <a14:foregroundMark x1="51000" y1="24000" x2="51000" y2="24000"/>
                        <a14:foregroundMark x1="46667" y1="36667" x2="46667" y2="36667"/>
                        <a14:foregroundMark x1="59000" y1="39333" x2="59000" y2="39333"/>
                        <a14:foregroundMark x1="62667" y1="45667" x2="62667" y2="45667"/>
                        <a14:foregroundMark x1="62667" y1="52667" x2="62667" y2="52667"/>
                        <a14:foregroundMark x1="54333" y1="36000" x2="54333" y2="36000"/>
                        <a14:foregroundMark x1="57667" y1="65000" x2="57667" y2="65000"/>
                        <a14:foregroundMark x1="81667" y1="60667" x2="81667" y2="60667"/>
                        <a14:foregroundMark x1="59000" y1="59000" x2="59000" y2="59000"/>
                        <a14:backgroundMark x1="55667" y1="60667" x2="55667" y2="60667"/>
                        <a14:backgroundMark x1="50667" y1="30667" x2="50667" y2="30667"/>
                      </a14:backgroundRemoval>
                    </a14:imgEffect>
                  </a14:imgLayer>
                </a14:imgProps>
              </a:ext>
            </a:extLst>
          </a:blip>
          <a:stretch>
            <a:fillRect/>
          </a:stretch>
        </p:blipFill>
        <p:spPr>
          <a:xfrm>
            <a:off x="2497666" y="2328332"/>
            <a:ext cx="4169833" cy="4169833"/>
          </a:xfrm>
          <a:prstGeom prst="rect">
            <a:avLst/>
          </a:prstGeom>
        </p:spPr>
      </p:pic>
    </p:spTree>
    <p:extLst>
      <p:ext uri="{BB962C8B-B14F-4D97-AF65-F5344CB8AC3E}">
        <p14:creationId xmlns:p14="http://schemas.microsoft.com/office/powerpoint/2010/main" val="809361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936595"/>
          </a:xfrm>
        </p:spPr>
        <p:txBody>
          <a:bodyPr/>
          <a:lstStyle/>
          <a:p>
            <a:r>
              <a:rPr lang="en-US" sz="3600" dirty="0" smtClean="0"/>
              <a:t>Hazel goes to sleep, but she wakes up in the middle of the night with a horrible pain in her head.</a:t>
            </a:r>
            <a:endParaRPr lang="en-US" sz="3600" dirty="0"/>
          </a:p>
        </p:txBody>
      </p:sp>
    </p:spTree>
    <p:extLst>
      <p:ext uri="{BB962C8B-B14F-4D97-AF65-F5344CB8AC3E}">
        <p14:creationId xmlns:p14="http://schemas.microsoft.com/office/powerpoint/2010/main" val="2085853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4132262"/>
          </a:xfrm>
        </p:spPr>
        <p:txBody>
          <a:bodyPr/>
          <a:lstStyle/>
          <a:p>
            <a:r>
              <a:rPr lang="en-US" sz="7200" dirty="0" smtClean="0"/>
              <a:t/>
            </a:r>
            <a:br>
              <a:rPr lang="en-US" sz="7200" dirty="0" smtClean="0"/>
            </a:br>
            <a:r>
              <a:rPr lang="en-US" sz="7200" dirty="0" smtClean="0"/>
              <a:t>Chapter 7</a:t>
            </a:r>
            <a:endParaRPr lang="en-US" sz="7200" dirty="0"/>
          </a:p>
        </p:txBody>
      </p:sp>
    </p:spTree>
    <p:extLst>
      <p:ext uri="{BB962C8B-B14F-4D97-AF65-F5344CB8AC3E}">
        <p14:creationId xmlns:p14="http://schemas.microsoft.com/office/powerpoint/2010/main" val="933514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655762"/>
          </a:xfrm>
        </p:spPr>
        <p:txBody>
          <a:bodyPr/>
          <a:lstStyle/>
          <a:p>
            <a:r>
              <a:rPr lang="en-US" sz="3200" dirty="0"/>
              <a:t>Hazel is rushed to the hospital and passes out </a:t>
            </a:r>
            <a:r>
              <a:rPr lang="en-US" sz="3200" dirty="0" smtClean="0"/>
              <a:t>on the way.</a:t>
            </a:r>
            <a:endParaRPr lang="en-US" sz="3200" dirty="0"/>
          </a:p>
        </p:txBody>
      </p:sp>
      <p:pic>
        <p:nvPicPr>
          <p:cNvPr id="3" name="Picture 2"/>
          <p:cNvPicPr>
            <a:picLocks noChangeAspect="1"/>
          </p:cNvPicPr>
          <p:nvPr/>
        </p:nvPicPr>
        <p:blipFill>
          <a:blip r:embed="rId2"/>
          <a:stretch>
            <a:fillRect/>
          </a:stretch>
        </p:blipFill>
        <p:spPr>
          <a:xfrm>
            <a:off x="1109853" y="2325742"/>
            <a:ext cx="7002709" cy="3417444"/>
          </a:xfrm>
          <a:prstGeom prst="rect">
            <a:avLst/>
          </a:prstGeom>
        </p:spPr>
      </p:pic>
    </p:spTree>
    <p:extLst>
      <p:ext uri="{BB962C8B-B14F-4D97-AF65-F5344CB8AC3E}">
        <p14:creationId xmlns:p14="http://schemas.microsoft.com/office/powerpoint/2010/main" val="3218516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4893967"/>
          </a:xfrm>
        </p:spPr>
        <p:txBody>
          <a:bodyPr/>
          <a:lstStyle/>
          <a:p>
            <a:r>
              <a:rPr lang="en-US" sz="3600" dirty="0" smtClean="0"/>
              <a:t>Hazel </a:t>
            </a:r>
            <a:r>
              <a:rPr lang="en-US" sz="3600" dirty="0"/>
              <a:t>wakes up </a:t>
            </a:r>
            <a:r>
              <a:rPr lang="en-US" sz="3600" dirty="0" smtClean="0"/>
              <a:t>in </a:t>
            </a:r>
            <a:r>
              <a:rPr lang="en-US" sz="3600" dirty="0"/>
              <a:t>the ICU alone.</a:t>
            </a:r>
            <a:br>
              <a:rPr lang="en-US" sz="3600" dirty="0"/>
            </a:br>
            <a:r>
              <a:rPr lang="en-US" sz="3600" dirty="0"/>
              <a:t>She </a:t>
            </a:r>
            <a:r>
              <a:rPr lang="en-US" sz="3600" dirty="0" smtClean="0"/>
              <a:t>finds out </a:t>
            </a:r>
            <a:r>
              <a:rPr lang="en-US" sz="3600" dirty="0"/>
              <a:t>that she does not have a brain tumor, but that her lungs had a bunch of fluid in </a:t>
            </a:r>
            <a:r>
              <a:rPr lang="en-US" sz="3600" dirty="0" smtClean="0"/>
              <a:t>them which made her head hurt.  They had to drain this liquid.</a:t>
            </a:r>
            <a:endParaRPr lang="en-US" sz="3600" dirty="0"/>
          </a:p>
        </p:txBody>
      </p:sp>
    </p:spTree>
    <p:extLst>
      <p:ext uri="{BB962C8B-B14F-4D97-AF65-F5344CB8AC3E}">
        <p14:creationId xmlns:p14="http://schemas.microsoft.com/office/powerpoint/2010/main" val="2191887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462130"/>
          </a:xfrm>
        </p:spPr>
        <p:txBody>
          <a:bodyPr/>
          <a:lstStyle/>
          <a:p>
            <a:r>
              <a:rPr lang="en-US" sz="3200" dirty="0" smtClean="0"/>
              <a:t>She has to spend six days in the hospital before she can go home.</a:t>
            </a:r>
            <a:endParaRPr lang="en-US" sz="3200" dirty="0"/>
          </a:p>
        </p:txBody>
      </p:sp>
      <p:pic>
        <p:nvPicPr>
          <p:cNvPr id="3" name="Picture 2"/>
          <p:cNvPicPr>
            <a:picLocks noChangeAspect="1"/>
          </p:cNvPicPr>
          <p:nvPr/>
        </p:nvPicPr>
        <p:blipFill>
          <a:blip r:embed="rId2"/>
          <a:stretch>
            <a:fillRect/>
          </a:stretch>
        </p:blipFill>
        <p:spPr>
          <a:xfrm>
            <a:off x="2356025" y="2197099"/>
            <a:ext cx="4534688" cy="3396639"/>
          </a:xfrm>
          <a:prstGeom prst="rect">
            <a:avLst/>
          </a:prstGeom>
        </p:spPr>
      </p:pic>
    </p:spTree>
    <p:extLst>
      <p:ext uri="{BB962C8B-B14F-4D97-AF65-F5344CB8AC3E}">
        <p14:creationId xmlns:p14="http://schemas.microsoft.com/office/powerpoint/2010/main" val="2948995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036622"/>
          </a:xfrm>
        </p:spPr>
        <p:txBody>
          <a:bodyPr/>
          <a:lstStyle/>
          <a:p>
            <a:r>
              <a:rPr lang="en-US" sz="3200" dirty="0"/>
              <a:t>Augustus finally gets to </a:t>
            </a:r>
            <a:r>
              <a:rPr lang="en-US" sz="3200" dirty="0" smtClean="0"/>
              <a:t>see Hazel and tells her </a:t>
            </a:r>
            <a:r>
              <a:rPr lang="en-US" sz="3200" dirty="0"/>
              <a:t>that he missed </a:t>
            </a:r>
            <a:r>
              <a:rPr lang="en-US" sz="3200" dirty="0" smtClean="0"/>
              <a:t>her.  He </a:t>
            </a:r>
            <a:r>
              <a:rPr lang="en-US" sz="3200" dirty="0"/>
              <a:t>also tells her </a:t>
            </a:r>
            <a:r>
              <a:rPr lang="en-US" sz="3200" dirty="0" smtClean="0"/>
              <a:t>that </a:t>
            </a:r>
            <a:r>
              <a:rPr lang="en-US" sz="3200" dirty="0"/>
              <a:t>Peter Van </a:t>
            </a:r>
            <a:r>
              <a:rPr lang="en-US" sz="3200" dirty="0" err="1"/>
              <a:t>Houten</a:t>
            </a:r>
            <a:r>
              <a:rPr lang="en-US" sz="3200" dirty="0"/>
              <a:t> wrote him a </a:t>
            </a:r>
            <a:r>
              <a:rPr lang="en-US" sz="3200" dirty="0" smtClean="0"/>
              <a:t>letter.  Hazel is very excited about this!</a:t>
            </a:r>
            <a:endParaRPr lang="en-US" sz="3200" dirty="0"/>
          </a:p>
        </p:txBody>
      </p:sp>
      <p:pic>
        <p:nvPicPr>
          <p:cNvPr id="3" name="Picture 2"/>
          <p:cNvPicPr>
            <a:picLocks noChangeAspect="1"/>
          </p:cNvPicPr>
          <p:nvPr/>
        </p:nvPicPr>
        <p:blipFill>
          <a:blip r:embed="rId2"/>
          <a:stretch>
            <a:fillRect/>
          </a:stretch>
        </p:blipFill>
        <p:spPr>
          <a:xfrm>
            <a:off x="2948194" y="2830495"/>
            <a:ext cx="3054563" cy="3207989"/>
          </a:xfrm>
          <a:prstGeom prst="rect">
            <a:avLst/>
          </a:prstGeom>
        </p:spPr>
      </p:pic>
    </p:spTree>
    <p:extLst>
      <p:ext uri="{BB962C8B-B14F-4D97-AF65-F5344CB8AC3E}">
        <p14:creationId xmlns:p14="http://schemas.microsoft.com/office/powerpoint/2010/main" val="164559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2491996"/>
          </a:xfrm>
        </p:spPr>
        <p:txBody>
          <a:bodyPr>
            <a:normAutofit fontScale="90000"/>
          </a:bodyPr>
          <a:lstStyle/>
          <a:p>
            <a:r>
              <a:rPr lang="en-US" sz="3200" dirty="0" smtClean="0"/>
              <a:t>Due to her supposed Depression, Hazel Graze has to attend a </a:t>
            </a:r>
            <a:r>
              <a:rPr lang="en-US" sz="3200" dirty="0"/>
              <a:t>weekly Support Group, which is held in a church basement by an </a:t>
            </a:r>
            <a:r>
              <a:rPr lang="en-US" sz="3200" dirty="0" smtClean="0"/>
              <a:t>very enthusiastic </a:t>
            </a:r>
            <a:r>
              <a:rPr lang="en-US" sz="3200" dirty="0"/>
              <a:t>group leader named Patrick</a:t>
            </a:r>
            <a:r>
              <a:rPr lang="en-US" sz="3200" dirty="0" smtClean="0"/>
              <a:t>.  </a:t>
            </a:r>
            <a:r>
              <a:rPr lang="en-US" sz="3200" dirty="0" smtClean="0"/>
              <a:t>Hazel </a:t>
            </a:r>
            <a:r>
              <a:rPr lang="en-US" sz="3200" dirty="0" smtClean="0"/>
              <a:t>Grace does not like the Support Group.</a:t>
            </a:r>
            <a:endParaRPr lang="en-US" sz="3200" dirty="0"/>
          </a:p>
        </p:txBody>
      </p:sp>
      <p:pic>
        <p:nvPicPr>
          <p:cNvPr id="5" name="Picture 4"/>
          <p:cNvPicPr>
            <a:picLocks noChangeAspect="1"/>
          </p:cNvPicPr>
          <p:nvPr/>
        </p:nvPicPr>
        <p:blipFill>
          <a:blip r:embed="rId2"/>
          <a:stretch>
            <a:fillRect/>
          </a:stretch>
        </p:blipFill>
        <p:spPr>
          <a:xfrm>
            <a:off x="3308390" y="2630570"/>
            <a:ext cx="2255325" cy="3815399"/>
          </a:xfrm>
          <a:prstGeom prst="rect">
            <a:avLst/>
          </a:prstGeom>
        </p:spPr>
      </p:pic>
    </p:spTree>
    <p:extLst>
      <p:ext uri="{BB962C8B-B14F-4D97-AF65-F5344CB8AC3E}">
        <p14:creationId xmlns:p14="http://schemas.microsoft.com/office/powerpoint/2010/main" val="2607016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742783"/>
          </a:xfrm>
        </p:spPr>
        <p:txBody>
          <a:bodyPr/>
          <a:lstStyle/>
          <a:p>
            <a:r>
              <a:rPr lang="en-US" sz="7200" dirty="0" smtClean="0"/>
              <a:t>Chapter 8</a:t>
            </a:r>
            <a:endParaRPr lang="en-US" sz="7200" dirty="0"/>
          </a:p>
        </p:txBody>
      </p:sp>
    </p:spTree>
    <p:extLst>
      <p:ext uri="{BB962C8B-B14F-4D97-AF65-F5344CB8AC3E}">
        <p14:creationId xmlns:p14="http://schemas.microsoft.com/office/powerpoint/2010/main" val="1347673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991267"/>
          </a:xfrm>
        </p:spPr>
        <p:txBody>
          <a:bodyPr/>
          <a:lstStyle/>
          <a:p>
            <a:r>
              <a:rPr lang="en-US" sz="3200" dirty="0" smtClean="0"/>
              <a:t>Hazel has a meeting with her doctors and asks them if she can go to Amsterdam.  One of them doesn’t think that it is a good idea.</a:t>
            </a:r>
            <a:endParaRPr lang="en-US" sz="32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000" b="98000" l="30000" r="81667">
                        <a14:foregroundMark x1="56000" y1="45667" x2="56000" y2="45667"/>
                        <a14:foregroundMark x1="44000" y1="51667" x2="44000" y2="51667"/>
                        <a14:foregroundMark x1="54000" y1="53333" x2="54000" y2="53333"/>
                        <a14:foregroundMark x1="54000" y1="53333" x2="54000" y2="53333"/>
                        <a14:foregroundMark x1="43333" y1="60000" x2="43333" y2="60000"/>
                        <a14:foregroundMark x1="45000" y1="65667" x2="45000" y2="65667"/>
                        <a14:foregroundMark x1="40000" y1="45667" x2="40000" y2="45667"/>
                        <a14:foregroundMark x1="37333" y1="50667" x2="37333" y2="50667"/>
                        <a14:foregroundMark x1="36000" y1="56667" x2="36000" y2="56667"/>
                        <a14:foregroundMark x1="50667" y1="35000" x2="50667" y2="35000"/>
                        <a14:foregroundMark x1="51000" y1="24000" x2="51000" y2="24000"/>
                        <a14:foregroundMark x1="46667" y1="36667" x2="46667" y2="36667"/>
                        <a14:foregroundMark x1="59000" y1="39333" x2="59000" y2="39333"/>
                        <a14:foregroundMark x1="62667" y1="45667" x2="62667" y2="45667"/>
                        <a14:foregroundMark x1="62667" y1="52667" x2="62667" y2="52667"/>
                        <a14:foregroundMark x1="54333" y1="36000" x2="54333" y2="36000"/>
                        <a14:foregroundMark x1="57667" y1="65000" x2="57667" y2="65000"/>
                        <a14:foregroundMark x1="81667" y1="60667" x2="81667" y2="60667"/>
                        <a14:foregroundMark x1="59000" y1="59000" x2="59000" y2="59000"/>
                        <a14:backgroundMark x1="55667" y1="60667" x2="55667" y2="60667"/>
                        <a14:backgroundMark x1="50667" y1="30667" x2="50667" y2="30667"/>
                      </a14:backgroundRemoval>
                    </a14:imgEffect>
                  </a14:imgLayer>
                </a14:imgProps>
              </a:ext>
            </a:extLst>
          </a:blip>
          <a:stretch>
            <a:fillRect/>
          </a:stretch>
        </p:blipFill>
        <p:spPr>
          <a:xfrm>
            <a:off x="2497666" y="2328332"/>
            <a:ext cx="4169833" cy="4169833"/>
          </a:xfrm>
          <a:prstGeom prst="rect">
            <a:avLst/>
          </a:prstGeom>
        </p:spPr>
      </p:pic>
    </p:spTree>
    <p:extLst>
      <p:ext uri="{BB962C8B-B14F-4D97-AF65-F5344CB8AC3E}">
        <p14:creationId xmlns:p14="http://schemas.microsoft.com/office/powerpoint/2010/main" val="1286631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598194"/>
          </a:xfrm>
        </p:spPr>
        <p:txBody>
          <a:bodyPr/>
          <a:lstStyle/>
          <a:p>
            <a:r>
              <a:rPr lang="en-US" sz="3200" dirty="0" smtClean="0"/>
              <a:t>Later that </a:t>
            </a:r>
            <a:r>
              <a:rPr lang="en-US" sz="3200" dirty="0"/>
              <a:t>night, Augustus calls and she breaks the news to him that they might not be able to go to Amsterdam</a:t>
            </a:r>
            <a:r>
              <a:rPr lang="en-US" sz="3200" dirty="0" smtClean="0"/>
              <a:t>.</a:t>
            </a:r>
            <a:endParaRPr lang="en-US" sz="3200" dirty="0"/>
          </a:p>
        </p:txBody>
      </p:sp>
      <p:pic>
        <p:nvPicPr>
          <p:cNvPr id="4" name="Picture 3"/>
          <p:cNvPicPr>
            <a:picLocks noChangeAspect="1"/>
          </p:cNvPicPr>
          <p:nvPr/>
        </p:nvPicPr>
        <p:blipFill>
          <a:blip r:embed="rId2"/>
          <a:stretch>
            <a:fillRect/>
          </a:stretch>
        </p:blipFill>
        <p:spPr>
          <a:xfrm>
            <a:off x="748077" y="2448433"/>
            <a:ext cx="7710487" cy="3426883"/>
          </a:xfrm>
          <a:prstGeom prst="rect">
            <a:avLst/>
          </a:prstGeom>
        </p:spPr>
      </p:pic>
    </p:spTree>
    <p:extLst>
      <p:ext uri="{BB962C8B-B14F-4D97-AF65-F5344CB8AC3E}">
        <p14:creationId xmlns:p14="http://schemas.microsoft.com/office/powerpoint/2010/main" val="2292262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991267"/>
          </a:xfrm>
        </p:spPr>
        <p:txBody>
          <a:bodyPr/>
          <a:lstStyle/>
          <a:p>
            <a:r>
              <a:rPr lang="en-US" sz="3200" dirty="0" smtClean="0"/>
              <a:t>Hazel is very sad that she won’t be able to go to Amsterdam.  Augustus keeps her company and tries to cheer her up.</a:t>
            </a:r>
            <a:endParaRPr lang="en-US" sz="3200" dirty="0"/>
          </a:p>
        </p:txBody>
      </p:sp>
      <p:pic>
        <p:nvPicPr>
          <p:cNvPr id="3" name="Picture 2"/>
          <p:cNvPicPr>
            <a:picLocks noChangeAspect="1"/>
          </p:cNvPicPr>
          <p:nvPr/>
        </p:nvPicPr>
        <p:blipFill>
          <a:blip r:embed="rId2"/>
          <a:stretch>
            <a:fillRect/>
          </a:stretch>
        </p:blipFill>
        <p:spPr>
          <a:xfrm>
            <a:off x="1750698" y="2494504"/>
            <a:ext cx="5615717" cy="3610104"/>
          </a:xfrm>
          <a:prstGeom prst="rect">
            <a:avLst/>
          </a:prstGeom>
        </p:spPr>
      </p:pic>
    </p:spTree>
    <p:extLst>
      <p:ext uri="{BB962C8B-B14F-4D97-AF65-F5344CB8AC3E}">
        <p14:creationId xmlns:p14="http://schemas.microsoft.com/office/powerpoint/2010/main" val="764851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5120739"/>
          </a:xfrm>
        </p:spPr>
        <p:txBody>
          <a:bodyPr/>
          <a:lstStyle/>
          <a:p>
            <a:r>
              <a:rPr lang="en-US" sz="3600" dirty="0"/>
              <a:t>When Hazel wakes up the </a:t>
            </a:r>
            <a:r>
              <a:rPr lang="en-US" sz="3600" dirty="0" smtClean="0"/>
              <a:t>next </a:t>
            </a:r>
            <a:r>
              <a:rPr lang="en-US" sz="3600" dirty="0"/>
              <a:t>morning, she has an email from Van </a:t>
            </a:r>
            <a:r>
              <a:rPr lang="en-US" sz="3600" dirty="0" err="1"/>
              <a:t>Houten's</a:t>
            </a:r>
            <a:r>
              <a:rPr lang="en-US" sz="3600" dirty="0"/>
              <a:t> assistant </a:t>
            </a:r>
            <a:r>
              <a:rPr lang="en-US" sz="3600" dirty="0" err="1" smtClean="0"/>
              <a:t>Lidewij</a:t>
            </a:r>
            <a:r>
              <a:rPr lang="en-US" sz="3600" dirty="0" smtClean="0"/>
              <a:t> saying that </a:t>
            </a:r>
            <a:r>
              <a:rPr lang="en-US" sz="3600" dirty="0"/>
              <a:t>everything is set </a:t>
            </a:r>
            <a:r>
              <a:rPr lang="en-US" sz="3600" dirty="0" smtClean="0"/>
              <a:t>for </a:t>
            </a:r>
            <a:r>
              <a:rPr lang="en-US" sz="3600" dirty="0"/>
              <a:t>their trip the next week.</a:t>
            </a:r>
            <a:endParaRPr lang="en-US" sz="3600" dirty="0"/>
          </a:p>
        </p:txBody>
      </p:sp>
    </p:spTree>
    <p:extLst>
      <p:ext uri="{BB962C8B-B14F-4D97-AF65-F5344CB8AC3E}">
        <p14:creationId xmlns:p14="http://schemas.microsoft.com/office/powerpoint/2010/main" val="777445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2308750"/>
          </a:xfrm>
        </p:spPr>
        <p:txBody>
          <a:bodyPr/>
          <a:lstStyle/>
          <a:p>
            <a:r>
              <a:rPr lang="en-US" sz="3200" dirty="0" smtClean="0"/>
              <a:t>Hazel finds her mother and </a:t>
            </a:r>
            <a:r>
              <a:rPr lang="en-US" sz="3200" dirty="0"/>
              <a:t>tells her that they have to tell the wish-granting genies to call the trip off</a:t>
            </a:r>
            <a:r>
              <a:rPr lang="en-US" sz="3200" dirty="0" smtClean="0"/>
              <a:t>.  But to her surprise, her mom tells her that the doctors said that she can go!  Hazel is so happy!</a:t>
            </a:r>
            <a:endParaRPr lang="en-US" sz="32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2667" b="98222" l="0" r="99556">
                        <a14:foregroundMark x1="59556" y1="52889" x2="59556" y2="52889"/>
                      </a14:backgroundRemoval>
                    </a14:imgEffect>
                  </a14:imgLayer>
                </a14:imgProps>
              </a:ext>
            </a:extLst>
          </a:blip>
          <a:stretch>
            <a:fillRect/>
          </a:stretch>
        </p:blipFill>
        <p:spPr>
          <a:xfrm>
            <a:off x="2736774" y="2998986"/>
            <a:ext cx="3719593" cy="3719593"/>
          </a:xfrm>
          <a:prstGeom prst="rect">
            <a:avLst/>
          </a:prstGeom>
        </p:spPr>
      </p:pic>
    </p:spTree>
    <p:extLst>
      <p:ext uri="{BB962C8B-B14F-4D97-AF65-F5344CB8AC3E}">
        <p14:creationId xmlns:p14="http://schemas.microsoft.com/office/powerpoint/2010/main" val="1039339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017109"/>
          </a:xfrm>
        </p:spPr>
        <p:txBody>
          <a:bodyPr/>
          <a:lstStyle/>
          <a:p>
            <a:r>
              <a:rPr lang="en-US" sz="7200" dirty="0" smtClean="0"/>
              <a:t/>
            </a:r>
            <a:br>
              <a:rPr lang="en-US" sz="7200" dirty="0" smtClean="0"/>
            </a:br>
            <a:r>
              <a:rPr lang="en-US" sz="7200" dirty="0" smtClean="0"/>
              <a:t>Chapter 9</a:t>
            </a:r>
            <a:endParaRPr lang="en-US" sz="7200" dirty="0"/>
          </a:p>
        </p:txBody>
      </p:sp>
    </p:spTree>
    <p:extLst>
      <p:ext uri="{BB962C8B-B14F-4D97-AF65-F5344CB8AC3E}">
        <p14:creationId xmlns:p14="http://schemas.microsoft.com/office/powerpoint/2010/main" val="1079404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183409"/>
          </a:xfrm>
        </p:spPr>
        <p:txBody>
          <a:bodyPr/>
          <a:lstStyle/>
          <a:p>
            <a:r>
              <a:rPr lang="en-US" sz="3600" dirty="0"/>
              <a:t>The trip to Amsterdam has finally </a:t>
            </a:r>
            <a:r>
              <a:rPr lang="en-US" sz="3600" dirty="0" smtClean="0"/>
              <a:t>arrived! Her dad says goodbye, </a:t>
            </a:r>
            <a:r>
              <a:rPr lang="en-US" sz="3600" dirty="0"/>
              <a:t>and she and her mother drive over to Augustus's house.</a:t>
            </a:r>
            <a:endParaRPr lang="en-US" sz="3600" dirty="0"/>
          </a:p>
        </p:txBody>
      </p:sp>
    </p:spTree>
    <p:extLst>
      <p:ext uri="{BB962C8B-B14F-4D97-AF65-F5344CB8AC3E}">
        <p14:creationId xmlns:p14="http://schemas.microsoft.com/office/powerpoint/2010/main" val="1941787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658667"/>
          </a:xfrm>
        </p:spPr>
        <p:txBody>
          <a:bodyPr/>
          <a:lstStyle/>
          <a:p>
            <a:r>
              <a:rPr lang="en-US" sz="3200" dirty="0" smtClean="0"/>
              <a:t>They pick up Augustus and drive to the airport.  </a:t>
            </a:r>
            <a:endParaRPr lang="en-US" sz="3200" dirty="0"/>
          </a:p>
        </p:txBody>
      </p:sp>
      <p:pic>
        <p:nvPicPr>
          <p:cNvPr id="3" name="Picture 2"/>
          <p:cNvPicPr>
            <a:picLocks noChangeAspect="1"/>
          </p:cNvPicPr>
          <p:nvPr/>
        </p:nvPicPr>
        <p:blipFill>
          <a:blip r:embed="rId2"/>
          <a:stretch>
            <a:fillRect/>
          </a:stretch>
        </p:blipFill>
        <p:spPr>
          <a:xfrm>
            <a:off x="1784354" y="2161904"/>
            <a:ext cx="5427512" cy="4070634"/>
          </a:xfrm>
          <a:prstGeom prst="rect">
            <a:avLst/>
          </a:prstGeom>
        </p:spPr>
      </p:pic>
    </p:spTree>
    <p:extLst>
      <p:ext uri="{BB962C8B-B14F-4D97-AF65-F5344CB8AC3E}">
        <p14:creationId xmlns:p14="http://schemas.microsoft.com/office/powerpoint/2010/main" val="3454931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855203"/>
          </a:xfrm>
        </p:spPr>
        <p:txBody>
          <a:bodyPr/>
          <a:lstStyle/>
          <a:p>
            <a:r>
              <a:rPr lang="en-US" sz="3200" dirty="0" smtClean="0"/>
              <a:t>Hazel, her mother, and Augustus fly to Amsterdam!</a:t>
            </a:r>
            <a:endParaRPr lang="en-US" sz="3200" dirty="0"/>
          </a:p>
        </p:txBody>
      </p:sp>
      <p:pic>
        <p:nvPicPr>
          <p:cNvPr id="3" name="Picture 2"/>
          <p:cNvPicPr>
            <a:picLocks noChangeAspect="1"/>
          </p:cNvPicPr>
          <p:nvPr/>
        </p:nvPicPr>
        <p:blipFill>
          <a:blip r:embed="rId2"/>
          <a:stretch>
            <a:fillRect/>
          </a:stretch>
        </p:blipFill>
        <p:spPr>
          <a:xfrm>
            <a:off x="748077" y="2448433"/>
            <a:ext cx="7710487" cy="3426883"/>
          </a:xfrm>
          <a:prstGeom prst="rect">
            <a:avLst/>
          </a:prstGeom>
        </p:spPr>
      </p:pic>
    </p:spTree>
    <p:extLst>
      <p:ext uri="{BB962C8B-B14F-4D97-AF65-F5344CB8AC3E}">
        <p14:creationId xmlns:p14="http://schemas.microsoft.com/office/powerpoint/2010/main" val="170741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14040"/>
          </a:xfrm>
        </p:spPr>
        <p:txBody>
          <a:bodyPr>
            <a:normAutofit/>
          </a:bodyPr>
          <a:lstStyle/>
          <a:p>
            <a:r>
              <a:rPr lang="en-US" sz="3200" dirty="0" smtClean="0"/>
              <a:t>This week at Support Group, there is a new boy named Augustus Waters.</a:t>
            </a:r>
            <a:endParaRPr lang="en-US" sz="3200" dirty="0"/>
          </a:p>
        </p:txBody>
      </p:sp>
      <p:pic>
        <p:nvPicPr>
          <p:cNvPr id="4" name="Picture 3"/>
          <p:cNvPicPr>
            <a:picLocks noChangeAspect="1"/>
          </p:cNvPicPr>
          <p:nvPr/>
        </p:nvPicPr>
        <p:blipFill rotWithShape="1">
          <a:blip r:embed="rId2"/>
          <a:srcRect l="45805" t="10008"/>
          <a:stretch/>
        </p:blipFill>
        <p:spPr>
          <a:xfrm>
            <a:off x="2583356" y="2001702"/>
            <a:ext cx="3788920" cy="4693493"/>
          </a:xfrm>
          <a:prstGeom prst="rect">
            <a:avLst/>
          </a:prstGeom>
        </p:spPr>
      </p:pic>
    </p:spTree>
    <p:extLst>
      <p:ext uri="{BB962C8B-B14F-4D97-AF65-F5344CB8AC3E}">
        <p14:creationId xmlns:p14="http://schemas.microsoft.com/office/powerpoint/2010/main" val="3450516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727665"/>
          </a:xfrm>
        </p:spPr>
        <p:txBody>
          <a:bodyPr/>
          <a:lstStyle/>
          <a:p>
            <a:r>
              <a:rPr lang="en-US" sz="3600" dirty="0"/>
              <a:t>Augustus tells Hazel that he's in love with her. </a:t>
            </a:r>
            <a:r>
              <a:rPr lang="en-US" sz="3600" dirty="0" smtClean="0"/>
              <a:t> She is unsure of what she should say in return, so she says nothing.</a:t>
            </a:r>
            <a:endParaRPr lang="en-US" sz="3600" dirty="0"/>
          </a:p>
        </p:txBody>
      </p:sp>
    </p:spTree>
    <p:extLst>
      <p:ext uri="{BB962C8B-B14F-4D97-AF65-F5344CB8AC3E}">
        <p14:creationId xmlns:p14="http://schemas.microsoft.com/office/powerpoint/2010/main" val="4239130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062463"/>
          </a:xfrm>
        </p:spPr>
        <p:txBody>
          <a:bodyPr/>
          <a:lstStyle/>
          <a:p>
            <a:r>
              <a:rPr lang="en-US" sz="7200" dirty="0" smtClean="0"/>
              <a:t/>
            </a:r>
            <a:br>
              <a:rPr lang="en-US" sz="7200" dirty="0" smtClean="0"/>
            </a:br>
            <a:r>
              <a:rPr lang="en-US" sz="7200" dirty="0" smtClean="0"/>
              <a:t>Chapter 10</a:t>
            </a:r>
            <a:endParaRPr lang="en-US" sz="7200" dirty="0"/>
          </a:p>
        </p:txBody>
      </p:sp>
    </p:spTree>
    <p:extLst>
      <p:ext uri="{BB962C8B-B14F-4D97-AF65-F5344CB8AC3E}">
        <p14:creationId xmlns:p14="http://schemas.microsoft.com/office/powerpoint/2010/main" val="4242157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885440"/>
          </a:xfrm>
        </p:spPr>
        <p:txBody>
          <a:bodyPr/>
          <a:lstStyle/>
          <a:p>
            <a:r>
              <a:rPr lang="en-US" sz="3200" dirty="0" smtClean="0"/>
              <a:t>When they arrive in Amsterdam, they take a cab to </a:t>
            </a:r>
            <a:r>
              <a:rPr lang="en-US" sz="3200" dirty="0"/>
              <a:t>the Hotel </a:t>
            </a:r>
            <a:r>
              <a:rPr lang="en-US" sz="3200" dirty="0" err="1"/>
              <a:t>Filasoof</a:t>
            </a:r>
            <a:r>
              <a:rPr lang="en-US" sz="3200" dirty="0"/>
              <a:t> </a:t>
            </a:r>
            <a:r>
              <a:rPr lang="en-US" sz="3200" dirty="0" smtClean="0"/>
              <a:t>where </a:t>
            </a:r>
            <a:r>
              <a:rPr lang="en-US" sz="3200" dirty="0"/>
              <a:t>everything is </a:t>
            </a:r>
            <a:r>
              <a:rPr lang="en-US" sz="3200" dirty="0" smtClean="0"/>
              <a:t>very fancy.</a:t>
            </a:r>
            <a:endParaRPr lang="en-US" sz="3200" dirty="0"/>
          </a:p>
        </p:txBody>
      </p:sp>
      <p:pic>
        <p:nvPicPr>
          <p:cNvPr id="3" name="Picture 2"/>
          <p:cNvPicPr>
            <a:picLocks noChangeAspect="1"/>
          </p:cNvPicPr>
          <p:nvPr/>
        </p:nvPicPr>
        <p:blipFill>
          <a:blip r:embed="rId2"/>
          <a:stretch>
            <a:fillRect/>
          </a:stretch>
        </p:blipFill>
        <p:spPr>
          <a:xfrm>
            <a:off x="748077" y="2448433"/>
            <a:ext cx="7710487" cy="3426883"/>
          </a:xfrm>
          <a:prstGeom prst="rect">
            <a:avLst/>
          </a:prstGeom>
        </p:spPr>
      </p:pic>
    </p:spTree>
    <p:extLst>
      <p:ext uri="{BB962C8B-B14F-4D97-AF65-F5344CB8AC3E}">
        <p14:creationId xmlns:p14="http://schemas.microsoft.com/office/powerpoint/2010/main" val="3656290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248277"/>
          </a:xfrm>
        </p:spPr>
        <p:txBody>
          <a:bodyPr/>
          <a:lstStyle/>
          <a:p>
            <a:r>
              <a:rPr lang="en-US" sz="3200" dirty="0" smtClean="0"/>
              <a:t>That evening Hazel and Augustus </a:t>
            </a:r>
            <a:r>
              <a:rPr lang="en-US" sz="3200" dirty="0"/>
              <a:t>go on a date </a:t>
            </a:r>
            <a:r>
              <a:rPr lang="en-US" sz="3200" dirty="0" smtClean="0"/>
              <a:t>at </a:t>
            </a:r>
            <a:r>
              <a:rPr lang="en-US" sz="3200" dirty="0"/>
              <a:t>fancy restaurant called </a:t>
            </a:r>
            <a:r>
              <a:rPr lang="en-US" sz="3200" dirty="0" err="1"/>
              <a:t>Oranjee</a:t>
            </a:r>
            <a:r>
              <a:rPr lang="en-US" sz="3200" dirty="0"/>
              <a:t> where they have champagne and a delicious meal.</a:t>
            </a:r>
            <a:endParaRPr lang="en-US" sz="3200" dirty="0"/>
          </a:p>
        </p:txBody>
      </p:sp>
      <p:pic>
        <p:nvPicPr>
          <p:cNvPr id="3" name="Picture 2"/>
          <p:cNvPicPr>
            <a:picLocks noChangeAspect="1"/>
          </p:cNvPicPr>
          <p:nvPr/>
        </p:nvPicPr>
        <p:blipFill>
          <a:blip r:embed="rId2"/>
          <a:stretch>
            <a:fillRect/>
          </a:stretch>
        </p:blipFill>
        <p:spPr>
          <a:xfrm>
            <a:off x="2908873" y="2751514"/>
            <a:ext cx="3259116" cy="4106486"/>
          </a:xfrm>
          <a:prstGeom prst="rect">
            <a:avLst/>
          </a:prstGeom>
        </p:spPr>
      </p:pic>
    </p:spTree>
    <p:extLst>
      <p:ext uri="{BB962C8B-B14F-4D97-AF65-F5344CB8AC3E}">
        <p14:creationId xmlns:p14="http://schemas.microsoft.com/office/powerpoint/2010/main" val="1113105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779612"/>
          </a:xfrm>
        </p:spPr>
        <p:txBody>
          <a:bodyPr/>
          <a:lstStyle/>
          <a:p>
            <a:r>
              <a:rPr lang="en-US" sz="3200" dirty="0"/>
              <a:t>They go for a nice walk along the canal, but when Hazel leans against Augustus's body, he winces in pain</a:t>
            </a:r>
            <a:r>
              <a:rPr lang="en-US" sz="3200" dirty="0" smtClean="0"/>
              <a:t>.  She doesn’t say anything about it though.</a:t>
            </a:r>
            <a:endParaRPr lang="en-US" sz="3200" dirty="0"/>
          </a:p>
        </p:txBody>
      </p:sp>
      <p:pic>
        <p:nvPicPr>
          <p:cNvPr id="3" name="Picture 2"/>
          <p:cNvPicPr>
            <a:picLocks noChangeAspect="1"/>
          </p:cNvPicPr>
          <p:nvPr/>
        </p:nvPicPr>
        <p:blipFill rotWithShape="1">
          <a:blip r:embed="rId2"/>
          <a:srcRect t="22045"/>
          <a:stretch/>
        </p:blipFill>
        <p:spPr>
          <a:xfrm>
            <a:off x="2543073" y="2504898"/>
            <a:ext cx="4049377" cy="4171681"/>
          </a:xfrm>
          <a:prstGeom prst="rect">
            <a:avLst/>
          </a:prstGeom>
        </p:spPr>
      </p:pic>
    </p:spTree>
    <p:extLst>
      <p:ext uri="{BB962C8B-B14F-4D97-AF65-F5344CB8AC3E}">
        <p14:creationId xmlns:p14="http://schemas.microsoft.com/office/powerpoint/2010/main" val="3570646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3896162"/>
          </a:xfrm>
        </p:spPr>
        <p:txBody>
          <a:bodyPr/>
          <a:lstStyle/>
          <a:p>
            <a:r>
              <a:rPr lang="en-US" sz="7200" dirty="0" smtClean="0"/>
              <a:t/>
            </a:r>
            <a:br>
              <a:rPr lang="en-US" sz="7200" dirty="0" smtClean="0"/>
            </a:br>
            <a:r>
              <a:rPr lang="en-US" sz="7200" dirty="0" smtClean="0"/>
              <a:t>Chapter 11</a:t>
            </a:r>
            <a:endParaRPr lang="en-US" sz="7200" dirty="0"/>
          </a:p>
        </p:txBody>
      </p:sp>
    </p:spTree>
    <p:extLst>
      <p:ext uri="{BB962C8B-B14F-4D97-AF65-F5344CB8AC3E}">
        <p14:creationId xmlns:p14="http://schemas.microsoft.com/office/powerpoint/2010/main" val="4242440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060266"/>
          </a:xfrm>
        </p:spPr>
        <p:txBody>
          <a:bodyPr/>
          <a:lstStyle/>
          <a:p>
            <a:r>
              <a:rPr lang="en-US" sz="3600" dirty="0" smtClean="0"/>
              <a:t>The next morning, Hazel and Augustus go to </a:t>
            </a:r>
            <a:r>
              <a:rPr lang="en-US" sz="3600" dirty="0"/>
              <a:t>Van </a:t>
            </a:r>
            <a:r>
              <a:rPr lang="en-US" sz="3600" dirty="0" err="1"/>
              <a:t>Houten's</a:t>
            </a:r>
            <a:r>
              <a:rPr lang="en-US" sz="3600" dirty="0"/>
              <a:t> </a:t>
            </a:r>
            <a:r>
              <a:rPr lang="en-US" sz="3600" dirty="0" smtClean="0"/>
              <a:t>house.  They both are very excited!</a:t>
            </a:r>
            <a:endParaRPr lang="en-US" sz="3600" dirty="0"/>
          </a:p>
        </p:txBody>
      </p:sp>
    </p:spTree>
    <p:extLst>
      <p:ext uri="{BB962C8B-B14F-4D97-AF65-F5344CB8AC3E}">
        <p14:creationId xmlns:p14="http://schemas.microsoft.com/office/powerpoint/2010/main" val="98278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505288"/>
          </a:xfrm>
        </p:spPr>
        <p:txBody>
          <a:bodyPr/>
          <a:lstStyle/>
          <a:p>
            <a:r>
              <a:rPr lang="en-US" sz="3200" dirty="0"/>
              <a:t>They knock on the door, and an old </a:t>
            </a:r>
            <a:r>
              <a:rPr lang="en-US" sz="3200" dirty="0" smtClean="0"/>
              <a:t>guy, Van </a:t>
            </a:r>
            <a:r>
              <a:rPr lang="en-US" sz="3200" dirty="0" err="1" smtClean="0"/>
              <a:t>Houten</a:t>
            </a:r>
            <a:r>
              <a:rPr lang="en-US" sz="3200" dirty="0" smtClean="0"/>
              <a:t> </a:t>
            </a:r>
            <a:r>
              <a:rPr lang="en-US" sz="3200" dirty="0"/>
              <a:t>opens it </a:t>
            </a:r>
            <a:r>
              <a:rPr lang="en-US" sz="3200" dirty="0" smtClean="0"/>
              <a:t>and then slams it </a:t>
            </a:r>
            <a:r>
              <a:rPr lang="en-US" sz="3200" dirty="0"/>
              <a:t>in their </a:t>
            </a:r>
            <a:r>
              <a:rPr lang="en-US" sz="3200" dirty="0" smtClean="0"/>
              <a:t>faces.  From </a:t>
            </a:r>
            <a:r>
              <a:rPr lang="en-US" sz="3200" dirty="0"/>
              <a:t>inside, they can hear him talking to his assistant </a:t>
            </a:r>
            <a:r>
              <a:rPr lang="en-US" sz="3200" dirty="0" err="1"/>
              <a:t>Lidewij</a:t>
            </a:r>
            <a:r>
              <a:rPr lang="en-US" sz="3200" dirty="0"/>
              <a:t>, and telling her that she must tell them to </a:t>
            </a:r>
            <a:r>
              <a:rPr lang="en-US" sz="3200" dirty="0" smtClean="0"/>
              <a:t>leave because </a:t>
            </a:r>
            <a:r>
              <a:rPr lang="en-US" sz="3200" dirty="0"/>
              <a:t>he doesn't want to meet them.</a:t>
            </a:r>
            <a:endParaRPr lang="en-US" sz="3200" dirty="0"/>
          </a:p>
        </p:txBody>
      </p:sp>
      <p:pic>
        <p:nvPicPr>
          <p:cNvPr id="3" name="Picture 2"/>
          <p:cNvPicPr>
            <a:picLocks noChangeAspect="1"/>
          </p:cNvPicPr>
          <p:nvPr/>
        </p:nvPicPr>
        <p:blipFill>
          <a:blip r:embed="rId2"/>
          <a:stretch>
            <a:fillRect/>
          </a:stretch>
        </p:blipFill>
        <p:spPr>
          <a:xfrm>
            <a:off x="2920409" y="3365495"/>
            <a:ext cx="3337657" cy="3344332"/>
          </a:xfrm>
          <a:prstGeom prst="rect">
            <a:avLst/>
          </a:prstGeom>
        </p:spPr>
      </p:pic>
    </p:spTree>
    <p:extLst>
      <p:ext uri="{BB962C8B-B14F-4D97-AF65-F5344CB8AC3E}">
        <p14:creationId xmlns:p14="http://schemas.microsoft.com/office/powerpoint/2010/main" val="3023068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5828"/>
            <a:ext cx="7313613" cy="6515949"/>
          </a:xfrm>
        </p:spPr>
        <p:txBody>
          <a:bodyPr/>
          <a:lstStyle/>
          <a:p>
            <a:r>
              <a:rPr lang="en-US" sz="3600" dirty="0"/>
              <a:t>The door opens again, </a:t>
            </a:r>
            <a:r>
              <a:rPr lang="en-US" sz="3600" dirty="0" smtClean="0"/>
              <a:t>and Hazel and Augustus enter the house.  Van </a:t>
            </a:r>
            <a:r>
              <a:rPr lang="en-US" sz="3600" dirty="0" err="1" smtClean="0"/>
              <a:t>Houten</a:t>
            </a:r>
            <a:r>
              <a:rPr lang="en-US" sz="3600" dirty="0" smtClean="0"/>
              <a:t> precedes to be a big drunken jerk to them.  He refuses to answer any of Hazel’s questions.  He </a:t>
            </a:r>
            <a:r>
              <a:rPr lang="en-US" sz="3600" dirty="0"/>
              <a:t>says that he had only promised to tell her the ending because he thought that she wasn't well enough for travel and </a:t>
            </a:r>
            <a:r>
              <a:rPr lang="en-US" sz="3600" dirty="0" smtClean="0"/>
              <a:t>he never </a:t>
            </a:r>
            <a:r>
              <a:rPr lang="en-US" sz="3600" dirty="0"/>
              <a:t>intended to tell her at all.</a:t>
            </a:r>
            <a:endParaRPr lang="en-US" sz="3600" dirty="0"/>
          </a:p>
        </p:txBody>
      </p:sp>
    </p:spTree>
    <p:extLst>
      <p:ext uri="{BB962C8B-B14F-4D97-AF65-F5344CB8AC3E}">
        <p14:creationId xmlns:p14="http://schemas.microsoft.com/office/powerpoint/2010/main" val="3795145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840085"/>
          </a:xfrm>
        </p:spPr>
        <p:txBody>
          <a:bodyPr/>
          <a:lstStyle/>
          <a:p>
            <a:r>
              <a:rPr lang="en-US" sz="3200" dirty="0" err="1"/>
              <a:t>Lidewij</a:t>
            </a:r>
            <a:r>
              <a:rPr lang="en-US" sz="3200" dirty="0"/>
              <a:t> </a:t>
            </a:r>
            <a:r>
              <a:rPr lang="en-US" sz="3200" dirty="0" smtClean="0"/>
              <a:t>quits her job.  Hazel, Augustus, and </a:t>
            </a:r>
            <a:r>
              <a:rPr lang="en-US" sz="3200" dirty="0" err="1" smtClean="0"/>
              <a:t>Lidewij</a:t>
            </a:r>
            <a:r>
              <a:rPr lang="en-US" sz="3200" dirty="0" smtClean="0"/>
              <a:t> all leave.  They </a:t>
            </a:r>
            <a:r>
              <a:rPr lang="en-US" sz="3200" dirty="0"/>
              <a:t>decide to continue with plans to go visit Anne Frank's house. </a:t>
            </a:r>
            <a:endParaRPr lang="en-US" sz="3200" dirty="0"/>
          </a:p>
        </p:txBody>
      </p:sp>
      <p:pic>
        <p:nvPicPr>
          <p:cNvPr id="3" name="Picture 2"/>
          <p:cNvPicPr>
            <a:picLocks noChangeAspect="1"/>
          </p:cNvPicPr>
          <p:nvPr/>
        </p:nvPicPr>
        <p:blipFill>
          <a:blip r:embed="rId2"/>
          <a:stretch>
            <a:fillRect/>
          </a:stretch>
        </p:blipFill>
        <p:spPr>
          <a:xfrm>
            <a:off x="2116841" y="2228826"/>
            <a:ext cx="4629174" cy="4629174"/>
          </a:xfrm>
          <a:prstGeom prst="rect">
            <a:avLst/>
          </a:prstGeom>
        </p:spPr>
      </p:pic>
    </p:spTree>
    <p:extLst>
      <p:ext uri="{BB962C8B-B14F-4D97-AF65-F5344CB8AC3E}">
        <p14:creationId xmlns:p14="http://schemas.microsoft.com/office/powerpoint/2010/main" val="427425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27065"/>
          </a:xfrm>
        </p:spPr>
        <p:txBody>
          <a:bodyPr>
            <a:normAutofit/>
          </a:bodyPr>
          <a:lstStyle/>
          <a:p>
            <a:r>
              <a:rPr lang="en-US" sz="3200" dirty="0"/>
              <a:t>Augustus finally introduces himself and says that he is seventeen and had some osteosarcoma a year and a half </a:t>
            </a:r>
            <a:r>
              <a:rPr lang="en-US" sz="3200" dirty="0" smtClean="0"/>
              <a:t>ago.</a:t>
            </a:r>
            <a:endParaRPr lang="en-US" sz="3200" dirty="0"/>
          </a:p>
        </p:txBody>
      </p:sp>
      <p:pic>
        <p:nvPicPr>
          <p:cNvPr id="3" name="Picture 2"/>
          <p:cNvPicPr>
            <a:picLocks noChangeAspect="1"/>
          </p:cNvPicPr>
          <p:nvPr/>
        </p:nvPicPr>
        <p:blipFill rotWithShape="1">
          <a:blip r:embed="rId2"/>
          <a:srcRect l="45805" t="10008"/>
          <a:stretch/>
        </p:blipFill>
        <p:spPr>
          <a:xfrm>
            <a:off x="2583356" y="2001702"/>
            <a:ext cx="3788920" cy="4693493"/>
          </a:xfrm>
          <a:prstGeom prst="rect">
            <a:avLst/>
          </a:prstGeom>
        </p:spPr>
      </p:pic>
    </p:spTree>
    <p:extLst>
      <p:ext uri="{BB962C8B-B14F-4D97-AF65-F5344CB8AC3E}">
        <p14:creationId xmlns:p14="http://schemas.microsoft.com/office/powerpoint/2010/main" val="3415977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95" y="272129"/>
            <a:ext cx="7635749" cy="3084115"/>
          </a:xfrm>
        </p:spPr>
        <p:txBody>
          <a:bodyPr/>
          <a:lstStyle/>
          <a:p>
            <a:r>
              <a:rPr lang="en-US" sz="3200" dirty="0"/>
              <a:t>Hazel </a:t>
            </a:r>
            <a:r>
              <a:rPr lang="en-US" sz="3200" dirty="0" smtClean="0"/>
              <a:t>has trouble walking </a:t>
            </a:r>
            <a:r>
              <a:rPr lang="en-US" sz="3200" dirty="0"/>
              <a:t>up the narrow, steep steps of the Anne Frank house with her oxygen tank. </a:t>
            </a:r>
            <a:r>
              <a:rPr lang="en-US" sz="3200" dirty="0" smtClean="0"/>
              <a:t> Eventually, she </a:t>
            </a:r>
            <a:r>
              <a:rPr lang="en-US" sz="3200" dirty="0"/>
              <a:t>makes it all the way to the top, where she sees where the Franks lived. </a:t>
            </a:r>
            <a:r>
              <a:rPr lang="en-US" sz="3200" dirty="0" smtClean="0"/>
              <a:t> Augustus </a:t>
            </a:r>
            <a:r>
              <a:rPr lang="en-US" sz="3200" dirty="0"/>
              <a:t>and Hazel </a:t>
            </a:r>
            <a:r>
              <a:rPr lang="en-US" sz="3200" dirty="0" smtClean="0"/>
              <a:t>finally kiss</a:t>
            </a:r>
            <a:r>
              <a:rPr lang="en-US" sz="3200" dirty="0"/>
              <a:t>.</a:t>
            </a:r>
            <a:endParaRPr lang="en-US" sz="3200" dirty="0"/>
          </a:p>
        </p:txBody>
      </p:sp>
      <p:pic>
        <p:nvPicPr>
          <p:cNvPr id="3" name="Picture 2"/>
          <p:cNvPicPr>
            <a:picLocks noChangeAspect="1"/>
          </p:cNvPicPr>
          <p:nvPr/>
        </p:nvPicPr>
        <p:blipFill>
          <a:blip r:embed="rId2"/>
          <a:stretch>
            <a:fillRect/>
          </a:stretch>
        </p:blipFill>
        <p:spPr>
          <a:xfrm>
            <a:off x="2440300" y="3023656"/>
            <a:ext cx="3849743" cy="3834344"/>
          </a:xfrm>
          <a:prstGeom prst="rect">
            <a:avLst/>
          </a:prstGeom>
        </p:spPr>
      </p:pic>
    </p:spTree>
    <p:extLst>
      <p:ext uri="{BB962C8B-B14F-4D97-AF65-F5344CB8AC3E}">
        <p14:creationId xmlns:p14="http://schemas.microsoft.com/office/powerpoint/2010/main" val="1451546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546247"/>
          </a:xfrm>
        </p:spPr>
        <p:txBody>
          <a:bodyPr/>
          <a:lstStyle/>
          <a:p>
            <a:r>
              <a:rPr lang="en-US" sz="7200" dirty="0" smtClean="0"/>
              <a:t>Chapter 12</a:t>
            </a:r>
            <a:endParaRPr lang="en-US" sz="7200" dirty="0"/>
          </a:p>
        </p:txBody>
      </p:sp>
    </p:spTree>
    <p:extLst>
      <p:ext uri="{BB962C8B-B14F-4D97-AF65-F5344CB8AC3E}">
        <p14:creationId xmlns:p14="http://schemas.microsoft.com/office/powerpoint/2010/main" val="1210950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70" y="503237"/>
            <a:ext cx="8119599" cy="2686705"/>
          </a:xfrm>
        </p:spPr>
        <p:txBody>
          <a:bodyPr/>
          <a:lstStyle/>
          <a:p>
            <a:r>
              <a:rPr lang="en-US" sz="3200" dirty="0"/>
              <a:t>The next day, Augustus </a:t>
            </a:r>
            <a:r>
              <a:rPr lang="en-US" sz="3200" dirty="0" smtClean="0"/>
              <a:t>tells </a:t>
            </a:r>
            <a:r>
              <a:rPr lang="en-US" sz="3200" dirty="0"/>
              <a:t>her that he </a:t>
            </a:r>
            <a:r>
              <a:rPr lang="en-US" sz="3200" dirty="0" smtClean="0"/>
              <a:t>has something he needs to tell her.  He recently </a:t>
            </a:r>
            <a:r>
              <a:rPr lang="en-US" sz="3200" dirty="0"/>
              <a:t>went in for a PET scan… and it wasn't good. His cancer has returned. They are both </a:t>
            </a:r>
            <a:r>
              <a:rPr lang="en-US" sz="3200" dirty="0" smtClean="0"/>
              <a:t>very depressed.  They cry together.</a:t>
            </a:r>
            <a:endParaRPr lang="en-US" sz="3200" dirty="0"/>
          </a:p>
        </p:txBody>
      </p:sp>
      <p:pic>
        <p:nvPicPr>
          <p:cNvPr id="3" name="Picture 2"/>
          <p:cNvPicPr>
            <a:picLocks noChangeAspect="1"/>
          </p:cNvPicPr>
          <p:nvPr/>
        </p:nvPicPr>
        <p:blipFill>
          <a:blip r:embed="rId2"/>
          <a:stretch>
            <a:fillRect/>
          </a:stretch>
        </p:blipFill>
        <p:spPr>
          <a:xfrm>
            <a:off x="2839891" y="3189942"/>
            <a:ext cx="3162868" cy="3162868"/>
          </a:xfrm>
          <a:prstGeom prst="rect">
            <a:avLst/>
          </a:prstGeom>
        </p:spPr>
      </p:pic>
    </p:spTree>
    <p:extLst>
      <p:ext uri="{BB962C8B-B14F-4D97-AF65-F5344CB8AC3E}">
        <p14:creationId xmlns:p14="http://schemas.microsoft.com/office/powerpoint/2010/main" val="2243131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930795"/>
          </a:xfrm>
        </p:spPr>
        <p:txBody>
          <a:bodyPr/>
          <a:lstStyle/>
          <a:p>
            <a:r>
              <a:rPr lang="en-US" sz="3200" dirty="0" smtClean="0"/>
              <a:t>Hazel tells Augustus she loves him </a:t>
            </a:r>
            <a:br>
              <a:rPr lang="en-US" sz="3200" dirty="0" smtClean="0"/>
            </a:br>
            <a:r>
              <a:rPr lang="en-US" sz="3200" dirty="0" smtClean="0"/>
              <a:t>and they kiss.</a:t>
            </a:r>
            <a:endParaRPr lang="en-US" sz="3200" dirty="0"/>
          </a:p>
        </p:txBody>
      </p:sp>
      <p:pic>
        <p:nvPicPr>
          <p:cNvPr id="3" name="Picture 2"/>
          <p:cNvPicPr>
            <a:picLocks noChangeAspect="1"/>
          </p:cNvPicPr>
          <p:nvPr/>
        </p:nvPicPr>
        <p:blipFill rotWithShape="1">
          <a:blip r:embed="rId2"/>
          <a:srcRect l="35980" t="12222" r="30636" b="6949"/>
          <a:stretch/>
        </p:blipFill>
        <p:spPr>
          <a:xfrm>
            <a:off x="3553270" y="2081870"/>
            <a:ext cx="1920278" cy="4630617"/>
          </a:xfrm>
          <a:prstGeom prst="rect">
            <a:avLst/>
          </a:prstGeom>
        </p:spPr>
      </p:pic>
    </p:spTree>
    <p:extLst>
      <p:ext uri="{BB962C8B-B14F-4D97-AF65-F5344CB8AC3E}">
        <p14:creationId xmlns:p14="http://schemas.microsoft.com/office/powerpoint/2010/main" val="3057658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652073"/>
          </a:xfrm>
        </p:spPr>
        <p:txBody>
          <a:bodyPr/>
          <a:lstStyle/>
          <a:p>
            <a:r>
              <a:rPr lang="en-US" sz="7200" dirty="0" smtClean="0"/>
              <a:t>Chapter 13</a:t>
            </a:r>
            <a:endParaRPr lang="en-US" sz="7200" dirty="0"/>
          </a:p>
        </p:txBody>
      </p:sp>
    </p:spTree>
    <p:extLst>
      <p:ext uri="{BB962C8B-B14F-4D97-AF65-F5344CB8AC3E}">
        <p14:creationId xmlns:p14="http://schemas.microsoft.com/office/powerpoint/2010/main" val="276236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3820572"/>
          </a:xfrm>
        </p:spPr>
        <p:txBody>
          <a:bodyPr/>
          <a:lstStyle/>
          <a:p>
            <a:r>
              <a:rPr lang="en-US" sz="3200" dirty="0" smtClean="0"/>
              <a:t>The next day, Hazel, her mother, and Augustus fly home.  Augustus's </a:t>
            </a:r>
            <a:r>
              <a:rPr lang="en-US" sz="3200" dirty="0"/>
              <a:t>chest starts hurting, so he has to take some pills and falls asleep.</a:t>
            </a:r>
            <a:endParaRPr lang="en-US" sz="3200" dirty="0"/>
          </a:p>
        </p:txBody>
      </p:sp>
      <p:pic>
        <p:nvPicPr>
          <p:cNvPr id="3" name="Picture 2"/>
          <p:cNvPicPr>
            <a:picLocks noChangeAspect="1"/>
          </p:cNvPicPr>
          <p:nvPr/>
        </p:nvPicPr>
        <p:blipFill>
          <a:blip r:embed="rId2"/>
          <a:stretch>
            <a:fillRect/>
          </a:stretch>
        </p:blipFill>
        <p:spPr>
          <a:xfrm>
            <a:off x="2091830" y="3565769"/>
            <a:ext cx="4833266" cy="2509580"/>
          </a:xfrm>
          <a:prstGeom prst="rect">
            <a:avLst/>
          </a:prstGeom>
        </p:spPr>
      </p:pic>
    </p:spTree>
    <p:extLst>
      <p:ext uri="{BB962C8B-B14F-4D97-AF65-F5344CB8AC3E}">
        <p14:creationId xmlns:p14="http://schemas.microsoft.com/office/powerpoint/2010/main" val="695092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196330"/>
          </a:xfrm>
        </p:spPr>
        <p:txBody>
          <a:bodyPr/>
          <a:lstStyle/>
          <a:p>
            <a:r>
              <a:rPr lang="en-US" sz="3600" dirty="0" smtClean="0"/>
              <a:t>When they arrive home, Hazel spends some time with her dad.</a:t>
            </a:r>
            <a:endParaRPr lang="en-US" sz="3600" dirty="0"/>
          </a:p>
        </p:txBody>
      </p:sp>
    </p:spTree>
    <p:extLst>
      <p:ext uri="{BB962C8B-B14F-4D97-AF65-F5344CB8AC3E}">
        <p14:creationId xmlns:p14="http://schemas.microsoft.com/office/powerpoint/2010/main" val="2443295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112213"/>
          </a:xfrm>
        </p:spPr>
        <p:txBody>
          <a:bodyPr/>
          <a:lstStyle/>
          <a:p>
            <a:r>
              <a:rPr lang="en-US" sz="3200" dirty="0" smtClean="0"/>
              <a:t>The next day, </a:t>
            </a:r>
            <a:r>
              <a:rPr lang="en-US" sz="3200" dirty="0"/>
              <a:t>Hazel goes over to Augustus's house and hangs out with him while he's going through </a:t>
            </a:r>
            <a:r>
              <a:rPr lang="en-US" sz="3200" dirty="0" smtClean="0"/>
              <a:t>his cancer treatment.</a:t>
            </a:r>
            <a:endParaRPr lang="en-US" sz="3200" dirty="0"/>
          </a:p>
        </p:txBody>
      </p:sp>
      <p:pic>
        <p:nvPicPr>
          <p:cNvPr id="3" name="Picture 2"/>
          <p:cNvPicPr>
            <a:picLocks noChangeAspect="1"/>
          </p:cNvPicPr>
          <p:nvPr/>
        </p:nvPicPr>
        <p:blipFill>
          <a:blip r:embed="rId2"/>
          <a:stretch>
            <a:fillRect/>
          </a:stretch>
        </p:blipFill>
        <p:spPr>
          <a:xfrm>
            <a:off x="1750698" y="2615450"/>
            <a:ext cx="5615717" cy="3610104"/>
          </a:xfrm>
          <a:prstGeom prst="rect">
            <a:avLst/>
          </a:prstGeom>
        </p:spPr>
      </p:pic>
    </p:spTree>
    <p:extLst>
      <p:ext uri="{BB962C8B-B14F-4D97-AF65-F5344CB8AC3E}">
        <p14:creationId xmlns:p14="http://schemas.microsoft.com/office/powerpoint/2010/main" val="1798113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4697428"/>
          </a:xfrm>
        </p:spPr>
        <p:txBody>
          <a:bodyPr/>
          <a:lstStyle/>
          <a:p>
            <a:r>
              <a:rPr lang="en-US" sz="7200" dirty="0" smtClean="0"/>
              <a:t>Chapter 14</a:t>
            </a:r>
            <a:endParaRPr lang="en-US" sz="7200" dirty="0"/>
          </a:p>
        </p:txBody>
      </p:sp>
    </p:spTree>
    <p:extLst>
      <p:ext uri="{BB962C8B-B14F-4D97-AF65-F5344CB8AC3E}">
        <p14:creationId xmlns:p14="http://schemas.microsoft.com/office/powerpoint/2010/main" val="216272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4773021"/>
          </a:xfrm>
        </p:spPr>
        <p:txBody>
          <a:bodyPr/>
          <a:lstStyle/>
          <a:p>
            <a:r>
              <a:rPr lang="en-US" sz="3600" dirty="0" smtClean="0"/>
              <a:t>A few days later, Augustus, Hazel, and both of their parents all have dinner.</a:t>
            </a:r>
            <a:endParaRPr lang="en-US" sz="3600" dirty="0"/>
          </a:p>
        </p:txBody>
      </p:sp>
    </p:spTree>
    <p:extLst>
      <p:ext uri="{BB962C8B-B14F-4D97-AF65-F5344CB8AC3E}">
        <p14:creationId xmlns:p14="http://schemas.microsoft.com/office/powerpoint/2010/main" val="370102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19451"/>
          </a:xfrm>
        </p:spPr>
        <p:txBody>
          <a:bodyPr>
            <a:normAutofit/>
          </a:bodyPr>
          <a:lstStyle/>
          <a:p>
            <a:r>
              <a:rPr lang="en-US" sz="3200" dirty="0"/>
              <a:t>Hazel also introduces herself and says that she is 16 with thyroid cancer and </a:t>
            </a:r>
            <a:r>
              <a:rPr lang="en-US" sz="3200" dirty="0" err="1"/>
              <a:t>mets</a:t>
            </a:r>
            <a:r>
              <a:rPr lang="en-US" sz="3200" dirty="0"/>
              <a:t> in her lungs.</a:t>
            </a:r>
          </a:p>
        </p:txBody>
      </p:sp>
      <p:pic>
        <p:nvPicPr>
          <p:cNvPr id="3" name="Picture 2"/>
          <p:cNvPicPr>
            <a:picLocks noChangeAspect="1"/>
          </p:cNvPicPr>
          <p:nvPr/>
        </p:nvPicPr>
        <p:blipFill rotWithShape="1">
          <a:blip r:embed="rId2"/>
          <a:srcRect t="34532" r="50127"/>
          <a:stretch/>
        </p:blipFill>
        <p:spPr>
          <a:xfrm>
            <a:off x="1913671" y="1759904"/>
            <a:ext cx="5018331" cy="4914332"/>
          </a:xfrm>
          <a:prstGeom prst="rect">
            <a:avLst/>
          </a:prstGeom>
        </p:spPr>
      </p:pic>
    </p:spTree>
    <p:extLst>
      <p:ext uri="{BB962C8B-B14F-4D97-AF65-F5344CB8AC3E}">
        <p14:creationId xmlns:p14="http://schemas.microsoft.com/office/powerpoint/2010/main" val="2422106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0400"/>
            <a:ext cx="7313613" cy="3230961"/>
          </a:xfrm>
        </p:spPr>
        <p:txBody>
          <a:bodyPr/>
          <a:lstStyle/>
          <a:p>
            <a:r>
              <a:rPr lang="en-US" sz="3200" dirty="0"/>
              <a:t>A week later, Augustus is rushed to the </a:t>
            </a:r>
            <a:r>
              <a:rPr lang="en-US" sz="3200" dirty="0" smtClean="0"/>
              <a:t>ER.  Hazel goes to visit him.</a:t>
            </a:r>
            <a:endParaRPr lang="en-US" sz="3200" dirty="0"/>
          </a:p>
        </p:txBody>
      </p:sp>
      <p:pic>
        <p:nvPicPr>
          <p:cNvPr id="3" name="Picture 2"/>
          <p:cNvPicPr>
            <a:picLocks noChangeAspect="1"/>
          </p:cNvPicPr>
          <p:nvPr/>
        </p:nvPicPr>
        <p:blipFill>
          <a:blip r:embed="rId2"/>
          <a:stretch>
            <a:fillRect/>
          </a:stretch>
        </p:blipFill>
        <p:spPr>
          <a:xfrm>
            <a:off x="1109853" y="2612988"/>
            <a:ext cx="7002709" cy="3417444"/>
          </a:xfrm>
          <a:prstGeom prst="rect">
            <a:avLst/>
          </a:prstGeom>
        </p:spPr>
      </p:pic>
    </p:spTree>
    <p:extLst>
      <p:ext uri="{BB962C8B-B14F-4D97-AF65-F5344CB8AC3E}">
        <p14:creationId xmlns:p14="http://schemas.microsoft.com/office/powerpoint/2010/main" val="1665767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924202"/>
          </a:xfrm>
        </p:spPr>
        <p:txBody>
          <a:bodyPr/>
          <a:lstStyle/>
          <a:p>
            <a:r>
              <a:rPr lang="en-US" sz="3600" dirty="0"/>
              <a:t>Two weeks later, they go to the art park and drink champagne from Winnie-the-Pooh </a:t>
            </a:r>
            <a:r>
              <a:rPr lang="en-US" sz="3600" dirty="0" smtClean="0"/>
              <a:t>cups, pretending that they are back in Amsterdam.</a:t>
            </a:r>
            <a:endParaRPr lang="en-US" sz="3600" dirty="0"/>
          </a:p>
        </p:txBody>
      </p:sp>
    </p:spTree>
    <p:extLst>
      <p:ext uri="{BB962C8B-B14F-4D97-AF65-F5344CB8AC3E}">
        <p14:creationId xmlns:p14="http://schemas.microsoft.com/office/powerpoint/2010/main" val="8836547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5030028"/>
          </a:xfrm>
        </p:spPr>
        <p:txBody>
          <a:bodyPr/>
          <a:lstStyle/>
          <a:p>
            <a:r>
              <a:rPr lang="en-US" sz="7200" dirty="0" smtClean="0"/>
              <a:t>Chapter 15</a:t>
            </a:r>
            <a:endParaRPr lang="en-US" sz="7200" dirty="0"/>
          </a:p>
        </p:txBody>
      </p:sp>
    </p:spTree>
    <p:extLst>
      <p:ext uri="{BB962C8B-B14F-4D97-AF65-F5344CB8AC3E}">
        <p14:creationId xmlns:p14="http://schemas.microsoft.com/office/powerpoint/2010/main" val="1329104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958834"/>
          </a:xfrm>
        </p:spPr>
        <p:txBody>
          <a:bodyPr/>
          <a:lstStyle/>
          <a:p>
            <a:r>
              <a:rPr lang="en-US" sz="3200" dirty="0" smtClean="0"/>
              <a:t>Hazel starts hanging out with Augustus every day. </a:t>
            </a:r>
            <a:r>
              <a:rPr lang="en-US" sz="3200" dirty="0"/>
              <a:t>He tells her that he </a:t>
            </a:r>
            <a:r>
              <a:rPr lang="en-US" sz="3200" dirty="0" smtClean="0"/>
              <a:t>wants </a:t>
            </a:r>
            <a:r>
              <a:rPr lang="en-US" sz="3200" dirty="0"/>
              <a:t>to write her a sequel to </a:t>
            </a:r>
            <a:r>
              <a:rPr lang="en-US" sz="3200" u="sng" dirty="0"/>
              <a:t>An Imperial Affliction</a:t>
            </a:r>
            <a:r>
              <a:rPr lang="en-US" sz="3200" dirty="0"/>
              <a:t>, but that he's just so tired and can't find the time to do it.</a:t>
            </a:r>
            <a:endParaRPr lang="en-US" sz="3200" dirty="0"/>
          </a:p>
        </p:txBody>
      </p:sp>
      <p:pic>
        <p:nvPicPr>
          <p:cNvPr id="3" name="Picture 2"/>
          <p:cNvPicPr>
            <a:picLocks noChangeAspect="1"/>
          </p:cNvPicPr>
          <p:nvPr/>
        </p:nvPicPr>
        <p:blipFill>
          <a:blip r:embed="rId2"/>
          <a:stretch>
            <a:fillRect/>
          </a:stretch>
        </p:blipFill>
        <p:spPr>
          <a:xfrm>
            <a:off x="3242778" y="3458571"/>
            <a:ext cx="2548298" cy="3399429"/>
          </a:xfrm>
          <a:prstGeom prst="rect">
            <a:avLst/>
          </a:prstGeom>
        </p:spPr>
      </p:pic>
    </p:spTree>
    <p:extLst>
      <p:ext uri="{BB962C8B-B14F-4D97-AF65-F5344CB8AC3E}">
        <p14:creationId xmlns:p14="http://schemas.microsoft.com/office/powerpoint/2010/main" val="2309695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014911"/>
          </a:xfrm>
        </p:spPr>
        <p:txBody>
          <a:bodyPr/>
          <a:lstStyle/>
          <a:p>
            <a:r>
              <a:rPr lang="en-US" sz="3600" dirty="0"/>
              <a:t>They play video </a:t>
            </a:r>
            <a:r>
              <a:rPr lang="en-US" sz="3600" dirty="0" smtClean="0"/>
              <a:t>games, take </a:t>
            </a:r>
            <a:r>
              <a:rPr lang="en-US" sz="3600" dirty="0"/>
              <a:t>naps and do all sorts of </a:t>
            </a:r>
            <a:r>
              <a:rPr lang="en-US" sz="3600" dirty="0" smtClean="0"/>
              <a:t>things together.  They love each other very much and want to spend as much time together as they can.</a:t>
            </a:r>
            <a:endParaRPr lang="en-US" sz="3600" dirty="0"/>
          </a:p>
        </p:txBody>
      </p:sp>
    </p:spTree>
    <p:extLst>
      <p:ext uri="{BB962C8B-B14F-4D97-AF65-F5344CB8AC3E}">
        <p14:creationId xmlns:p14="http://schemas.microsoft.com/office/powerpoint/2010/main" val="26526448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211447"/>
          </a:xfrm>
        </p:spPr>
        <p:txBody>
          <a:bodyPr/>
          <a:lstStyle/>
          <a:p>
            <a:r>
              <a:rPr lang="en-US" sz="7200" dirty="0" smtClean="0"/>
              <a:t>Chapter 16</a:t>
            </a:r>
            <a:endParaRPr lang="en-US" sz="7200" dirty="0"/>
          </a:p>
        </p:txBody>
      </p:sp>
    </p:spTree>
    <p:extLst>
      <p:ext uri="{BB962C8B-B14F-4D97-AF65-F5344CB8AC3E}">
        <p14:creationId xmlns:p14="http://schemas.microsoft.com/office/powerpoint/2010/main" val="2969509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211447"/>
          </a:xfrm>
        </p:spPr>
        <p:txBody>
          <a:bodyPr/>
          <a:lstStyle/>
          <a:p>
            <a:r>
              <a:rPr lang="en-US" sz="3600" dirty="0" smtClean="0"/>
              <a:t>One day when Hazel </a:t>
            </a:r>
            <a:r>
              <a:rPr lang="en-US" sz="3600" dirty="0"/>
              <a:t>goes over to Augustus's </a:t>
            </a:r>
            <a:r>
              <a:rPr lang="en-US" sz="3600" dirty="0" smtClean="0"/>
              <a:t>house, she discovers </a:t>
            </a:r>
            <a:r>
              <a:rPr lang="en-US" sz="3600" dirty="0"/>
              <a:t>that he's wet him himself in the middle of the </a:t>
            </a:r>
            <a:r>
              <a:rPr lang="en-US" sz="3600" dirty="0" smtClean="0"/>
              <a:t>night.  Augustus </a:t>
            </a:r>
            <a:r>
              <a:rPr lang="en-US" sz="3600" dirty="0"/>
              <a:t>is </a:t>
            </a:r>
            <a:r>
              <a:rPr lang="en-US" sz="3600" dirty="0" smtClean="0"/>
              <a:t>embarrassed </a:t>
            </a:r>
            <a:r>
              <a:rPr lang="en-US" sz="3600" dirty="0"/>
              <a:t>when he wakes up and realizes that Hazel was there to witness </a:t>
            </a:r>
            <a:r>
              <a:rPr lang="en-US" sz="3600" dirty="0" smtClean="0"/>
              <a:t>everything.</a:t>
            </a:r>
            <a:endParaRPr lang="en-US" sz="3600" dirty="0"/>
          </a:p>
        </p:txBody>
      </p:sp>
    </p:spTree>
    <p:extLst>
      <p:ext uri="{BB962C8B-B14F-4D97-AF65-F5344CB8AC3E}">
        <p14:creationId xmlns:p14="http://schemas.microsoft.com/office/powerpoint/2010/main" val="39683680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70" y="503238"/>
            <a:ext cx="8013758" cy="5664993"/>
          </a:xfrm>
        </p:spPr>
        <p:txBody>
          <a:bodyPr/>
          <a:lstStyle/>
          <a:p>
            <a:r>
              <a:rPr lang="en-US" sz="3600" dirty="0" smtClean="0"/>
              <a:t>Augustus </a:t>
            </a:r>
            <a:r>
              <a:rPr lang="en-US" sz="3600" dirty="0"/>
              <a:t>confides in </a:t>
            </a:r>
            <a:r>
              <a:rPr lang="en-US" sz="3600" dirty="0" smtClean="0"/>
              <a:t>Hazel </a:t>
            </a:r>
            <a:r>
              <a:rPr lang="en-US" sz="3600" dirty="0"/>
              <a:t>that he had always hoped that he would have an exciting life and a special </a:t>
            </a:r>
            <a:r>
              <a:rPr lang="en-US" sz="3600" dirty="0" smtClean="0"/>
              <a:t>obituary.  Hazel </a:t>
            </a:r>
            <a:r>
              <a:rPr lang="en-US" sz="3600" dirty="0"/>
              <a:t>tells him that she wants him to write an obituary for her.</a:t>
            </a:r>
          </a:p>
        </p:txBody>
      </p:sp>
    </p:spTree>
    <p:extLst>
      <p:ext uri="{BB962C8B-B14F-4D97-AF65-F5344CB8AC3E}">
        <p14:creationId xmlns:p14="http://schemas.microsoft.com/office/powerpoint/2010/main" val="992134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909083"/>
          </a:xfrm>
        </p:spPr>
        <p:txBody>
          <a:bodyPr/>
          <a:lstStyle/>
          <a:p>
            <a:r>
              <a:rPr lang="en-US" sz="7200" dirty="0" smtClean="0"/>
              <a:t>Chapter 17</a:t>
            </a:r>
            <a:endParaRPr lang="en-US" sz="7200" dirty="0"/>
          </a:p>
        </p:txBody>
      </p:sp>
    </p:spTree>
    <p:extLst>
      <p:ext uri="{BB962C8B-B14F-4D97-AF65-F5344CB8AC3E}">
        <p14:creationId xmlns:p14="http://schemas.microsoft.com/office/powerpoint/2010/main" val="40381651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202923"/>
          </a:xfrm>
        </p:spPr>
        <p:txBody>
          <a:bodyPr/>
          <a:lstStyle/>
          <a:p>
            <a:r>
              <a:rPr lang="en-US" sz="3200" dirty="0" smtClean="0"/>
              <a:t>A couple nights later, </a:t>
            </a:r>
            <a:r>
              <a:rPr lang="en-US" sz="3200" dirty="0"/>
              <a:t>Hazel wakes up at 2 a.m. to see that her phone is </a:t>
            </a:r>
            <a:r>
              <a:rPr lang="en-US" sz="3200" dirty="0" smtClean="0"/>
              <a:t>ringing.  She's </a:t>
            </a:r>
            <a:r>
              <a:rPr lang="en-US" sz="3200" dirty="0"/>
              <a:t>immediately terrified that Augustus has died.</a:t>
            </a:r>
            <a:endParaRPr lang="en-US" sz="3200"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6207" b="80460" l="54943" r="94943">
                        <a14:foregroundMark x1="68966" y1="16552" x2="68966" y2="16552"/>
                        <a14:foregroundMark x1="65977" y1="13333" x2="65977" y2="13333"/>
                        <a14:foregroundMark x1="71954" y1="13563" x2="71954" y2="13563"/>
                        <a14:foregroundMark x1="75632" y1="13333" x2="75632" y2="13333"/>
                        <a14:foregroundMark x1="61609" y1="16552" x2="61609" y2="16552"/>
                        <a14:foregroundMark x1="61609" y1="16552" x2="61609" y2="16552"/>
                        <a14:foregroundMark x1="64368" y1="16782" x2="64368" y2="16782"/>
                        <a14:foregroundMark x1="63908" y1="71034" x2="63908" y2="71034"/>
                        <a14:foregroundMark x1="76092" y1="70115" x2="76092" y2="70115"/>
                        <a14:foregroundMark x1="82299" y1="67816" x2="82299" y2="67816"/>
                        <a14:foregroundMark x1="84828" y1="72184" x2="84828" y2="72184"/>
                        <a14:foregroundMark x1="84828" y1="72184" x2="84828" y2="72184"/>
                        <a14:foregroundMark x1="84828" y1="72184" x2="84828" y2="72184"/>
                        <a14:foregroundMark x1="70345" y1="72874" x2="70345" y2="72874"/>
                        <a14:foregroundMark x1="80690" y1="74483" x2="80690" y2="74483"/>
                        <a14:foregroundMark x1="69655" y1="24828" x2="69655" y2="24828"/>
                        <a14:foregroundMark x1="91494" y1="53563" x2="91494" y2="53563"/>
                        <a14:foregroundMark x1="91034" y1="73563" x2="91034" y2="73563"/>
                        <a14:backgroundMark x1="80690" y1="17471" x2="80690" y2="17471"/>
                      </a14:backgroundRemoval>
                    </a14:imgEffect>
                  </a14:imgLayer>
                </a14:imgProps>
              </a:ext>
            </a:extLst>
          </a:blip>
          <a:srcRect l="50498" b="13104"/>
          <a:stretch/>
        </p:blipFill>
        <p:spPr>
          <a:xfrm rot="791728">
            <a:off x="3324797" y="2900431"/>
            <a:ext cx="2135721" cy="3749084"/>
          </a:xfrm>
          <a:prstGeom prst="rect">
            <a:avLst/>
          </a:prstGeom>
        </p:spPr>
      </p:pic>
    </p:spTree>
    <p:extLst>
      <p:ext uri="{BB962C8B-B14F-4D97-AF65-F5344CB8AC3E}">
        <p14:creationId xmlns:p14="http://schemas.microsoft.com/office/powerpoint/2010/main" val="169442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114498"/>
          </a:xfrm>
        </p:spPr>
        <p:txBody>
          <a:bodyPr>
            <a:normAutofit/>
          </a:bodyPr>
          <a:lstStyle/>
          <a:p>
            <a:r>
              <a:rPr lang="en-US" sz="3200" dirty="0" smtClean="0"/>
              <a:t>After the support group wraps up, Augustus </a:t>
            </a:r>
            <a:r>
              <a:rPr lang="en-US" sz="3200" dirty="0"/>
              <a:t>makes his way over to Hazel </a:t>
            </a:r>
            <a:r>
              <a:rPr lang="en-US" sz="3200" dirty="0" smtClean="0"/>
              <a:t>to talk.  </a:t>
            </a:r>
            <a:endParaRPr lang="en-US" sz="3200" dirty="0"/>
          </a:p>
        </p:txBody>
      </p:sp>
      <p:pic>
        <p:nvPicPr>
          <p:cNvPr id="4" name="Picture 3" descr="Fault-In-Our-Stars-Fan-Art-the-fault-in-our-stars-34488666-500-500.jpg"/>
          <p:cNvPicPr>
            <a:picLocks noChangeAspect="1"/>
          </p:cNvPicPr>
          <p:nvPr/>
        </p:nvPicPr>
        <p:blipFill rotWithShape="1">
          <a:blip r:embed="rId2">
            <a:extLst>
              <a:ext uri="{28A0092B-C50C-407E-A947-70E740481C1C}">
                <a14:useLocalDpi xmlns:a14="http://schemas.microsoft.com/office/drawing/2010/main" val="0"/>
              </a:ext>
            </a:extLst>
          </a:blip>
          <a:srcRect l="8565" t="31050" r="8570"/>
          <a:stretch/>
        </p:blipFill>
        <p:spPr>
          <a:xfrm>
            <a:off x="1829876" y="2044756"/>
            <a:ext cx="5338934" cy="4442497"/>
          </a:xfrm>
          <a:prstGeom prst="rect">
            <a:avLst/>
          </a:prstGeom>
        </p:spPr>
      </p:pic>
    </p:spTree>
    <p:extLst>
      <p:ext uri="{BB962C8B-B14F-4D97-AF65-F5344CB8AC3E}">
        <p14:creationId xmlns:p14="http://schemas.microsoft.com/office/powerpoint/2010/main" val="718031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196330"/>
          </a:xfrm>
        </p:spPr>
        <p:txBody>
          <a:bodyPr/>
          <a:lstStyle/>
          <a:p>
            <a:r>
              <a:rPr lang="en-US" sz="3600" dirty="0"/>
              <a:t>When she picks up, </a:t>
            </a:r>
            <a:r>
              <a:rPr lang="en-US" sz="3600" dirty="0" smtClean="0"/>
              <a:t>Augustus </a:t>
            </a:r>
            <a:r>
              <a:rPr lang="en-US" sz="3600" dirty="0"/>
              <a:t>says he needs her help. </a:t>
            </a:r>
            <a:r>
              <a:rPr lang="en-US" sz="3600" dirty="0" smtClean="0"/>
              <a:t> He's </a:t>
            </a:r>
            <a:r>
              <a:rPr lang="en-US" sz="3600" dirty="0"/>
              <a:t>at the gas station </a:t>
            </a:r>
            <a:r>
              <a:rPr lang="en-US" sz="3600" dirty="0" smtClean="0"/>
              <a:t>and something is wrong </a:t>
            </a:r>
            <a:r>
              <a:rPr lang="en-US" sz="3600" dirty="0"/>
              <a:t>his G-</a:t>
            </a:r>
            <a:r>
              <a:rPr lang="en-US" sz="3600" dirty="0" smtClean="0"/>
              <a:t>tube, which similar to a feeding tube.</a:t>
            </a:r>
            <a:endParaRPr lang="en-US" sz="3600" dirty="0"/>
          </a:p>
        </p:txBody>
      </p:sp>
    </p:spTree>
    <p:extLst>
      <p:ext uri="{BB962C8B-B14F-4D97-AF65-F5344CB8AC3E}">
        <p14:creationId xmlns:p14="http://schemas.microsoft.com/office/powerpoint/2010/main" val="27546546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749376"/>
          </a:xfrm>
        </p:spPr>
        <p:txBody>
          <a:bodyPr/>
          <a:lstStyle/>
          <a:p>
            <a:r>
              <a:rPr lang="en-US" sz="3200" dirty="0"/>
              <a:t>When she gets to the gas station, </a:t>
            </a:r>
            <a:r>
              <a:rPr lang="en-US" sz="3200" dirty="0" smtClean="0"/>
              <a:t>Hazel </a:t>
            </a:r>
            <a:r>
              <a:rPr lang="en-US" sz="3200" dirty="0"/>
              <a:t>sees that Augustus is inside his car, that he has vomited, and that his G-tube </a:t>
            </a:r>
            <a:r>
              <a:rPr lang="en-US" sz="3200" dirty="0" smtClean="0"/>
              <a:t>looks infected</a:t>
            </a:r>
            <a:r>
              <a:rPr lang="en-US" sz="3200" dirty="0"/>
              <a:t>.</a:t>
            </a:r>
            <a:endParaRPr lang="en-US" sz="3200" dirty="0"/>
          </a:p>
        </p:txBody>
      </p:sp>
      <p:pic>
        <p:nvPicPr>
          <p:cNvPr id="4" name="Picture 3"/>
          <p:cNvPicPr>
            <a:picLocks noChangeAspect="1"/>
          </p:cNvPicPr>
          <p:nvPr/>
        </p:nvPicPr>
        <p:blipFill>
          <a:blip r:embed="rId2"/>
          <a:stretch>
            <a:fillRect/>
          </a:stretch>
        </p:blipFill>
        <p:spPr>
          <a:xfrm>
            <a:off x="1394419" y="2362199"/>
            <a:ext cx="6274664" cy="3458313"/>
          </a:xfrm>
          <a:prstGeom prst="rect">
            <a:avLst/>
          </a:prstGeom>
        </p:spPr>
      </p:pic>
    </p:spTree>
    <p:extLst>
      <p:ext uri="{BB962C8B-B14F-4D97-AF65-F5344CB8AC3E}">
        <p14:creationId xmlns:p14="http://schemas.microsoft.com/office/powerpoint/2010/main" val="3312132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671588"/>
          </a:xfrm>
        </p:spPr>
        <p:txBody>
          <a:bodyPr/>
          <a:lstStyle/>
          <a:p>
            <a:r>
              <a:rPr lang="en-US" sz="3200" dirty="0" smtClean="0"/>
              <a:t>Hazel calls </a:t>
            </a:r>
            <a:r>
              <a:rPr lang="en-US" sz="3200" dirty="0"/>
              <a:t>911 and waits for an ambulance to </a:t>
            </a:r>
            <a:r>
              <a:rPr lang="en-US" sz="3200" dirty="0" smtClean="0"/>
              <a:t>arrive.</a:t>
            </a:r>
            <a:endParaRPr lang="en-US" sz="3200" dirty="0"/>
          </a:p>
        </p:txBody>
      </p:sp>
      <p:pic>
        <p:nvPicPr>
          <p:cNvPr id="3" name="Picture 2"/>
          <p:cNvPicPr>
            <a:picLocks noChangeAspect="1"/>
          </p:cNvPicPr>
          <p:nvPr/>
        </p:nvPicPr>
        <p:blipFill>
          <a:blip r:embed="rId2"/>
          <a:stretch>
            <a:fillRect/>
          </a:stretch>
        </p:blipFill>
        <p:spPr>
          <a:xfrm>
            <a:off x="2028903" y="2605292"/>
            <a:ext cx="4850833" cy="3633442"/>
          </a:xfrm>
          <a:prstGeom prst="rect">
            <a:avLst/>
          </a:prstGeom>
        </p:spPr>
      </p:pic>
    </p:spTree>
    <p:extLst>
      <p:ext uri="{BB962C8B-B14F-4D97-AF65-F5344CB8AC3E}">
        <p14:creationId xmlns:p14="http://schemas.microsoft.com/office/powerpoint/2010/main" val="40481382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047345"/>
          </a:xfrm>
        </p:spPr>
        <p:txBody>
          <a:bodyPr/>
          <a:lstStyle/>
          <a:p>
            <a:r>
              <a:rPr lang="en-US" sz="7200" dirty="0" smtClean="0"/>
              <a:t/>
            </a:r>
            <a:br>
              <a:rPr lang="en-US" sz="7200" dirty="0" smtClean="0"/>
            </a:br>
            <a:r>
              <a:rPr lang="en-US" sz="7200" dirty="0" smtClean="0"/>
              <a:t>Chapter 18</a:t>
            </a:r>
            <a:endParaRPr lang="en-US" sz="7200" dirty="0"/>
          </a:p>
        </p:txBody>
      </p:sp>
    </p:spTree>
    <p:extLst>
      <p:ext uri="{BB962C8B-B14F-4D97-AF65-F5344CB8AC3E}">
        <p14:creationId xmlns:p14="http://schemas.microsoft.com/office/powerpoint/2010/main" val="1314424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6"/>
            <a:ext cx="7313613" cy="5392867"/>
          </a:xfrm>
        </p:spPr>
        <p:txBody>
          <a:bodyPr/>
          <a:lstStyle/>
          <a:p>
            <a:r>
              <a:rPr lang="en-US" sz="3600" dirty="0" smtClean="0"/>
              <a:t>Once Augustus comes home from the hospital, he basically has to stay in his bed all of the time.</a:t>
            </a:r>
            <a:endParaRPr lang="en-US" sz="3600" dirty="0"/>
          </a:p>
        </p:txBody>
      </p:sp>
    </p:spTree>
    <p:extLst>
      <p:ext uri="{BB962C8B-B14F-4D97-AF65-F5344CB8AC3E}">
        <p14:creationId xmlns:p14="http://schemas.microsoft.com/office/powerpoint/2010/main" val="1937356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4893966"/>
          </a:xfrm>
        </p:spPr>
        <p:txBody>
          <a:bodyPr/>
          <a:lstStyle/>
          <a:p>
            <a:r>
              <a:rPr lang="en-US" sz="3600" dirty="0"/>
              <a:t>Hazel spends lots of time over at </a:t>
            </a:r>
            <a:r>
              <a:rPr lang="en-US" sz="3600" dirty="0" smtClean="0"/>
              <a:t>Augustus’ </a:t>
            </a:r>
            <a:r>
              <a:rPr lang="en-US" sz="3600" dirty="0"/>
              <a:t>house comforting him and getting to know his family, who have </a:t>
            </a:r>
            <a:r>
              <a:rPr lang="en-US" sz="3600" dirty="0" smtClean="0"/>
              <a:t>all come </a:t>
            </a:r>
            <a:r>
              <a:rPr lang="en-US" sz="3600" dirty="0"/>
              <a:t>to spend his last days with him.</a:t>
            </a:r>
            <a:endParaRPr lang="en-US" sz="3600" dirty="0"/>
          </a:p>
        </p:txBody>
      </p:sp>
    </p:spTree>
    <p:extLst>
      <p:ext uri="{BB962C8B-B14F-4D97-AF65-F5344CB8AC3E}">
        <p14:creationId xmlns:p14="http://schemas.microsoft.com/office/powerpoint/2010/main" val="18635478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211447"/>
          </a:xfrm>
        </p:spPr>
        <p:txBody>
          <a:bodyPr/>
          <a:lstStyle/>
          <a:p>
            <a:r>
              <a:rPr lang="en-US" sz="7200" dirty="0" smtClean="0"/>
              <a:t>Chapter 19</a:t>
            </a:r>
            <a:endParaRPr lang="en-US" sz="7200" dirty="0"/>
          </a:p>
        </p:txBody>
      </p:sp>
    </p:spTree>
    <p:extLst>
      <p:ext uri="{BB962C8B-B14F-4D97-AF65-F5344CB8AC3E}">
        <p14:creationId xmlns:p14="http://schemas.microsoft.com/office/powerpoint/2010/main" val="20626804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1976149"/>
          </a:xfrm>
        </p:spPr>
        <p:txBody>
          <a:bodyPr/>
          <a:lstStyle/>
          <a:p>
            <a:r>
              <a:rPr lang="en-US" sz="3200" dirty="0" smtClean="0"/>
              <a:t>On Augustus’ last good day, he calls Hazel and </a:t>
            </a:r>
            <a:r>
              <a:rPr lang="en-US" sz="3200" dirty="0"/>
              <a:t>asks her if she'll prepare a eulogy for him and </a:t>
            </a:r>
            <a:r>
              <a:rPr lang="en-US" sz="3200" dirty="0" smtClean="0"/>
              <a:t>meet him at the Church that night.</a:t>
            </a:r>
            <a:endParaRPr lang="en-US" sz="3200" dirty="0"/>
          </a:p>
        </p:txBody>
      </p:sp>
      <p:pic>
        <p:nvPicPr>
          <p:cNvPr id="3" name="Picture 2"/>
          <p:cNvPicPr>
            <a:picLocks noChangeAspect="1"/>
          </p:cNvPicPr>
          <p:nvPr/>
        </p:nvPicPr>
        <p:blipFill>
          <a:blip r:embed="rId2"/>
          <a:stretch>
            <a:fillRect/>
          </a:stretch>
        </p:blipFill>
        <p:spPr>
          <a:xfrm>
            <a:off x="3323511" y="2733514"/>
            <a:ext cx="2255325" cy="3815399"/>
          </a:xfrm>
          <a:prstGeom prst="rect">
            <a:avLst/>
          </a:prstGeom>
        </p:spPr>
      </p:pic>
    </p:spTree>
    <p:extLst>
      <p:ext uri="{BB962C8B-B14F-4D97-AF65-F5344CB8AC3E}">
        <p14:creationId xmlns:p14="http://schemas.microsoft.com/office/powerpoint/2010/main" val="10386962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5135857"/>
          </a:xfrm>
        </p:spPr>
        <p:txBody>
          <a:bodyPr/>
          <a:lstStyle/>
          <a:p>
            <a:r>
              <a:rPr lang="en-US" sz="3600" dirty="0" smtClean="0"/>
              <a:t>When Hazel arrives at the Church that night, she sees Augustus in a wheelchair.  He </a:t>
            </a:r>
            <a:r>
              <a:rPr lang="en-US" sz="3600" dirty="0"/>
              <a:t>says he wanted to arrange a </a:t>
            </a:r>
            <a:r>
              <a:rPr lang="en-US" sz="3600" dirty="0" smtClean="0"/>
              <a:t>pre-funeral </a:t>
            </a:r>
            <a:r>
              <a:rPr lang="en-US" sz="3600" dirty="0"/>
              <a:t>for himself.</a:t>
            </a:r>
            <a:endParaRPr lang="en-US" sz="3600" dirty="0"/>
          </a:p>
        </p:txBody>
      </p:sp>
    </p:spTree>
    <p:extLst>
      <p:ext uri="{BB962C8B-B14F-4D97-AF65-F5344CB8AC3E}">
        <p14:creationId xmlns:p14="http://schemas.microsoft.com/office/powerpoint/2010/main" val="8049193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7"/>
            <a:ext cx="7313613" cy="2263396"/>
          </a:xfrm>
        </p:spPr>
        <p:txBody>
          <a:bodyPr/>
          <a:lstStyle/>
          <a:p>
            <a:r>
              <a:rPr lang="en-US" sz="3200" dirty="0" smtClean="0"/>
              <a:t>Hazel gives </a:t>
            </a:r>
            <a:r>
              <a:rPr lang="en-US" sz="3200" dirty="0"/>
              <a:t>her eulogy, and of course, </a:t>
            </a:r>
            <a:r>
              <a:rPr lang="en-US" sz="3200" dirty="0" smtClean="0"/>
              <a:t>cries.  Her </a:t>
            </a:r>
            <a:r>
              <a:rPr lang="en-US" sz="3200" dirty="0"/>
              <a:t>eulogy is about infinities and how </a:t>
            </a:r>
            <a:r>
              <a:rPr lang="en-US" sz="3200" dirty="0" smtClean="0"/>
              <a:t>she is </a:t>
            </a:r>
            <a:r>
              <a:rPr lang="en-US" sz="3200" dirty="0"/>
              <a:t>glad that she and Augustus got to have their own infinities.</a:t>
            </a:r>
            <a:endParaRPr lang="en-US" sz="3200" dirty="0"/>
          </a:p>
        </p:txBody>
      </p:sp>
      <p:pic>
        <p:nvPicPr>
          <p:cNvPr id="3" name="Picture 2"/>
          <p:cNvPicPr>
            <a:picLocks noChangeAspect="1"/>
          </p:cNvPicPr>
          <p:nvPr/>
        </p:nvPicPr>
        <p:blipFill>
          <a:blip r:embed="rId2"/>
          <a:stretch>
            <a:fillRect/>
          </a:stretch>
        </p:blipFill>
        <p:spPr>
          <a:xfrm>
            <a:off x="2792151" y="2880429"/>
            <a:ext cx="3392050" cy="3659017"/>
          </a:xfrm>
          <a:prstGeom prst="rect">
            <a:avLst/>
          </a:prstGeom>
        </p:spPr>
      </p:pic>
    </p:spTree>
    <p:extLst>
      <p:ext uri="{BB962C8B-B14F-4D97-AF65-F5344CB8AC3E}">
        <p14:creationId xmlns:p14="http://schemas.microsoft.com/office/powerpoint/2010/main" val="184947229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8367</TotalTime>
  <Words>2682</Words>
  <Application>Microsoft Macintosh PowerPoint</Application>
  <PresentationFormat>On-screen Show (4:3)</PresentationFormat>
  <Paragraphs>124</Paragraphs>
  <Slides>123</Slides>
  <Notes>0</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Inkwell</vt:lpstr>
      <vt:lpstr>The Fault in Our Stars        By John Green</vt:lpstr>
      <vt:lpstr>Chapter 1</vt:lpstr>
      <vt:lpstr>Hazel Grace is an average teenager except for the little fact that she has all sorts of cancer inside her body and her lungs don’t work very well.</vt:lpstr>
      <vt:lpstr>Hazel Grace’s mom thinks Hazel Grace is Depressed.</vt:lpstr>
      <vt:lpstr>Due to her supposed Depression, Hazel Graze has to attend a weekly Support Group, which is held in a church basement by an very enthusiastic group leader named Patrick.  Hazel Grace does not like the Support Group.</vt:lpstr>
      <vt:lpstr>This week at Support Group, there is a new boy named Augustus Waters.</vt:lpstr>
      <vt:lpstr>Augustus finally introduces himself and says that he is seventeen and had some osteosarcoma a year and a half ago.</vt:lpstr>
      <vt:lpstr>Hazel also introduces herself and says that she is 16 with thyroid cancer and mets in her lungs.</vt:lpstr>
      <vt:lpstr>After the support group wraps up, Augustus makes his way over to Hazel to talk.  </vt:lpstr>
      <vt:lpstr>Augustus tells Hazel that she's beautiful and it's kind of awkward. But then he compares her to Natalie Portman in V for Vendetta. Hazel says that she has never seen that movie. </vt:lpstr>
      <vt:lpstr>Augustus asks Hazel if she'll come over right now to watch a movie with him.</vt:lpstr>
      <vt:lpstr>Hazel finds Augustus charming, but then he pulls out a cigarette and she is disgusted!</vt:lpstr>
      <vt:lpstr>He explains himself and says that it's actually a metaphor, since he never ever lights the cigarette.</vt:lpstr>
      <vt:lpstr>Hazel runs up to her mom's car and tells her that she will be watching a movie at Augustus Waters’ house tonight.</vt:lpstr>
      <vt:lpstr>Chapter 2</vt:lpstr>
      <vt:lpstr>Augustus drives Hazel to his house.  He isn’t a very good driver.  He drives very fast. </vt:lpstr>
      <vt:lpstr>He tells Hazel that getting his driver’s license was probably a “Cancer Perk.”</vt:lpstr>
      <vt:lpstr>Hazel tells Augustus her story about her disease and how everyone thought that she was going to die until she took Phalanxifor, which shrank her tumors.  She mentions how she already got her GED and Augustus is impressed.</vt:lpstr>
      <vt:lpstr>When Hazel walks into Augustus’ house, she notices a bunch of inspiring phrases sewn onto different things such a pillows or other fabrics.  Augustus explains that his mom calls them “Encouragements.”</vt:lpstr>
      <vt:lpstr>Hazel meets Augustus’ parents.  Then, Augustus and Hazel go into the living room to watch a movie.  </vt:lpstr>
      <vt:lpstr>They start to get to know one another a talk for a while.</vt:lpstr>
      <vt:lpstr>Hazel tells Augustus that she loves the novel An Imperial Affliction.</vt:lpstr>
      <vt:lpstr>Augustus gives her his favorite book  The Price of Dawn.</vt:lpstr>
      <vt:lpstr>When Hazel is leaving, Augustus asks her if he can see her again.  She says she will call him when she finishes The Price of Dawn.</vt:lpstr>
      <vt:lpstr>Chapter 3</vt:lpstr>
      <vt:lpstr>Hazel reads The Price of Dawn and liked it so much she immediately started reading the sequel.</vt:lpstr>
      <vt:lpstr>Chapter 4</vt:lpstr>
      <vt:lpstr>Hazel starts rereading An Imperial Affliction... Again.  The book is about a girl named Anna who lives in California and gets this rare blood cancer.  The story ends right in the middle of a sentence.  </vt:lpstr>
      <vt:lpstr>An Imperial Affliction is the only book that Peter Van Houten has written and he's extremely reclusive.  However, Hazel wants to track him down to find out what happens after the end of the book.</vt:lpstr>
      <vt:lpstr>Hazel calls Augustus to tell him that she's finished The Price of Dawn.</vt:lpstr>
      <vt:lpstr>Augustus frantically asks her why An Imperial Affliction just ends in the middle of a sentence!  Hazel tells him that she has tried to contact Van Houten to find out more about the ending.</vt:lpstr>
      <vt:lpstr>Chapter 5</vt:lpstr>
      <vt:lpstr>Hazel does not talk to Augustus for a whole week.  She is very sad about it.</vt:lpstr>
      <vt:lpstr>On Sunday night, Augustus finally calls and Hazel goes outside to talk to him.  They talk about An Imperial Affliction and how they both love the book. </vt:lpstr>
      <vt:lpstr>He also tells her that he has contact Peter Van Houten via email.   Augustus gives Hazel the email address and she spends the next two hours writing an email to Van Houten begging him to answer her questions about the book's ending.</vt:lpstr>
      <vt:lpstr>Then Hazel stays up talking to Augustus on the phone.  They decide that their couple "thing" will be saying "okay" to each other.</vt:lpstr>
      <vt:lpstr>On Monday, Van Houten finally responds to Hazel’s email.  In his email, he writes if she ever finds herself in Amsterdam, he'd be happy to talk to her.</vt:lpstr>
      <vt:lpstr>Hazel asks her parents if they can go to Amsterdam, but they say they can’t afford it.  Hazel is very sad.</vt:lpstr>
      <vt:lpstr>Hazel calls Augustus who suggests using her Wish from The Genie Foundation, the organization that grants sick kids one wish. Unfortunately, Hazel already used her wish on Disney World and Epcot when she was thirteen.</vt:lpstr>
      <vt:lpstr>On Saturday, Augustus comes to Hazel’s house and asks her to go on a picnic with him.</vt:lpstr>
      <vt:lpstr>They go to a park and eat a bunch of orange foods.  Augustus says that orange is the national color of the Netherlands.  He tells her that he hasn't used up his Wish yet and is going to use it in order to take them both to Amsterdam!</vt:lpstr>
      <vt:lpstr>Chapter 6</vt:lpstr>
      <vt:lpstr>Hazel is so excited!  She runs home to tell her parents.  They say she has to ask her doctors to see if she can travel.</vt:lpstr>
      <vt:lpstr>Hazel goes to sleep, but she wakes up in the middle of the night with a horrible pain in her head.</vt:lpstr>
      <vt:lpstr> Chapter 7</vt:lpstr>
      <vt:lpstr>Hazel is rushed to the hospital and passes out on the way.</vt:lpstr>
      <vt:lpstr>Hazel wakes up in the ICU alone. She finds out that she does not have a brain tumor, but that her lungs had a bunch of fluid in them which made her head hurt.  They had to drain this liquid.</vt:lpstr>
      <vt:lpstr>She has to spend six days in the hospital before she can go home.</vt:lpstr>
      <vt:lpstr>Augustus finally gets to see Hazel and tells her that he missed her.  He also tells her that Peter Van Houten wrote him a letter.  Hazel is very excited about this!</vt:lpstr>
      <vt:lpstr>Chapter 8</vt:lpstr>
      <vt:lpstr>Hazel has a meeting with her doctors and asks them if she can go to Amsterdam.  One of them doesn’t think that it is a good idea.</vt:lpstr>
      <vt:lpstr>Later that night, Augustus calls and she breaks the news to him that they might not be able to go to Amsterdam.</vt:lpstr>
      <vt:lpstr>Hazel is very sad that she won’t be able to go to Amsterdam.  Augustus keeps her company and tries to cheer her up.</vt:lpstr>
      <vt:lpstr>When Hazel wakes up the next morning, she has an email from Van Houten's assistant Lidewij saying that everything is set for their trip the next week.</vt:lpstr>
      <vt:lpstr>Hazel finds her mother and tells her that they have to tell the wish-granting genies to call the trip off.  But to her surprise, her mom tells her that the doctors said that she can go!  Hazel is so happy!</vt:lpstr>
      <vt:lpstr> Chapter 9</vt:lpstr>
      <vt:lpstr>The trip to Amsterdam has finally arrived! Her dad says goodbye, and she and her mother drive over to Augustus's house.</vt:lpstr>
      <vt:lpstr>They pick up Augustus and drive to the airport.  </vt:lpstr>
      <vt:lpstr>Hazel, her mother, and Augustus fly to Amsterdam!</vt:lpstr>
      <vt:lpstr>Augustus tells Hazel that he's in love with her.  She is unsure of what she should say in return, so she says nothing.</vt:lpstr>
      <vt:lpstr> Chapter 10</vt:lpstr>
      <vt:lpstr>When they arrive in Amsterdam, they take a cab to the Hotel Filasoof where everything is very fancy.</vt:lpstr>
      <vt:lpstr>That evening Hazel and Augustus go on a date at fancy restaurant called Oranjee where they have champagne and a delicious meal.</vt:lpstr>
      <vt:lpstr>They go for a nice walk along the canal, but when Hazel leans against Augustus's body, he winces in pain.  She doesn’t say anything about it though.</vt:lpstr>
      <vt:lpstr> Chapter 11</vt:lpstr>
      <vt:lpstr>The next morning, Hazel and Augustus go to Van Houten's house.  They both are very excited!</vt:lpstr>
      <vt:lpstr>They knock on the door, and an old guy, Van Houten opens it and then slams it in their faces.  From inside, they can hear him talking to his assistant Lidewij, and telling her that she must tell them to leave because he doesn't want to meet them.</vt:lpstr>
      <vt:lpstr>The door opens again, and Hazel and Augustus enter the house.  Van Houten precedes to be a big drunken jerk to them.  He refuses to answer any of Hazel’s questions.  He says that he had only promised to tell her the ending because he thought that she wasn't well enough for travel and he never intended to tell her at all.</vt:lpstr>
      <vt:lpstr>Lidewij quits her job.  Hazel, Augustus, and Lidewij all leave.  They decide to continue with plans to go visit Anne Frank's house. </vt:lpstr>
      <vt:lpstr>Hazel has trouble walking up the narrow, steep steps of the Anne Frank house with her oxygen tank.  Eventually, she makes it all the way to the top, where she sees where the Franks lived.  Augustus and Hazel finally kiss.</vt:lpstr>
      <vt:lpstr>Chapter 12</vt:lpstr>
      <vt:lpstr>The next day, Augustus tells her that he has something he needs to tell her.  He recently went in for a PET scan… and it wasn't good. His cancer has returned. They are both very depressed.  They cry together.</vt:lpstr>
      <vt:lpstr>Hazel tells Augustus she loves him  and they kiss.</vt:lpstr>
      <vt:lpstr>Chapter 13</vt:lpstr>
      <vt:lpstr>The next day, Hazel, her mother, and Augustus fly home.  Augustus's chest starts hurting, so he has to take some pills and falls asleep.</vt:lpstr>
      <vt:lpstr>When they arrive home, Hazel spends some time with her dad.</vt:lpstr>
      <vt:lpstr>The next day, Hazel goes over to Augustus's house and hangs out with him while he's going through his cancer treatment.</vt:lpstr>
      <vt:lpstr>Chapter 14</vt:lpstr>
      <vt:lpstr>A few days later, Augustus, Hazel, and both of their parents all have dinner.</vt:lpstr>
      <vt:lpstr>A week later, Augustus is rushed to the ER.  Hazel goes to visit him.</vt:lpstr>
      <vt:lpstr>Two weeks later, they go to the art park and drink champagne from Winnie-the-Pooh cups, pretending that they are back in Amsterdam.</vt:lpstr>
      <vt:lpstr>Chapter 15</vt:lpstr>
      <vt:lpstr>Hazel starts hanging out with Augustus every day. He tells her that he wants to write her a sequel to An Imperial Affliction, but that he's just so tired and can't find the time to do it.</vt:lpstr>
      <vt:lpstr>They play video games, take naps and do all sorts of things together.  They love each other very much and want to spend as much time together as they can.</vt:lpstr>
      <vt:lpstr>Chapter 16</vt:lpstr>
      <vt:lpstr>One day when Hazel goes over to Augustus's house, she discovers that he's wet him himself in the middle of the night.  Augustus is embarrassed when he wakes up and realizes that Hazel was there to witness everything.</vt:lpstr>
      <vt:lpstr>Augustus confides in Hazel that he had always hoped that he would have an exciting life and a special obituary.  Hazel tells him that she wants him to write an obituary for her.</vt:lpstr>
      <vt:lpstr>Chapter 17</vt:lpstr>
      <vt:lpstr>A couple nights later, Hazel wakes up at 2 a.m. to see that her phone is ringing.  She's immediately terrified that Augustus has died.</vt:lpstr>
      <vt:lpstr>When she picks up, Augustus says he needs her help.  He's at the gas station and something is wrong his G-tube, which similar to a feeding tube.</vt:lpstr>
      <vt:lpstr>When she gets to the gas station, Hazel sees that Augustus is inside his car, that he has vomited, and that his G-tube looks infected.</vt:lpstr>
      <vt:lpstr>Hazel calls 911 and waits for an ambulance to arrive.</vt:lpstr>
      <vt:lpstr> Chapter 18</vt:lpstr>
      <vt:lpstr>Once Augustus comes home from the hospital, he basically has to stay in his bed all of the time.</vt:lpstr>
      <vt:lpstr>Hazel spends lots of time over at Augustus’ house comforting him and getting to know his family, who have all come to spend his last days with him.</vt:lpstr>
      <vt:lpstr>Chapter 19</vt:lpstr>
      <vt:lpstr>On Augustus’ last good day, he calls Hazel and asks her if she'll prepare a eulogy for him and meet him at the Church that night.</vt:lpstr>
      <vt:lpstr>When Hazel arrives at the Church that night, she sees Augustus in a wheelchair.  He says he wanted to arrange a pre-funeral for himself.</vt:lpstr>
      <vt:lpstr>Hazel gives her eulogy, and of course, cries.  Her eulogy is about infinities and how she is glad that she and Augustus got to have their own infinities.</vt:lpstr>
      <vt:lpstr>Chapter 20</vt:lpstr>
      <vt:lpstr>When Augustus dies, Hazel isn’t there with him. She gets a phone call in the middle of the night from his mother and knows immediately that it's over.</vt:lpstr>
      <vt:lpstr>Hazel is, once again, depressed.  Her parents do not know how to make her feel better.</vt:lpstr>
      <vt:lpstr>Chapter 21</vt:lpstr>
      <vt:lpstr>Hazel goes to Augustus’ funeral. She also goes to his coffin and kisses him on the cheek. She even sneaks him some smokes.</vt:lpstr>
      <vt:lpstr>During the service, someone starts talking to Hazel.  She realizes that Peter Van Houten is at the funeral.</vt:lpstr>
      <vt:lpstr>Hazel gives her eulogy and then goes to the burial.  After the burial, Peter Van Houten hitches a ride home with Hazel and her parents.</vt:lpstr>
      <vt:lpstr>Hazel tells him that she doesn't want an explanation and that she thinks he's pathetic and an alcoholic.</vt:lpstr>
      <vt:lpstr>When Hazel gets home, she goes into the bathroom and locks herself in there.  Her dad comes in and tells her that even though the whole thing sucks, it was a privilege to know and love Gus. And that that's how he feels about her.</vt:lpstr>
      <vt:lpstr>Chapter 22</vt:lpstr>
      <vt:lpstr>Hazel called Augustus’ dad to see how him and Augustus’ mom were doing.  He asks Hazel if Augustus ever gave her that thing he was writing for her.  She says, “what thing?”  But, Augustus’ dad is unsure of what it was.  Hazel says she is coming over!</vt:lpstr>
      <vt:lpstr>Hazel goes out to her car to drive over to Augustus's house when she realizes that Peter Van Houten is in her car. He says that she reminds him of Anna from An Imperial Affliction, even though she keeps telling him to get out of her car.</vt:lpstr>
      <vt:lpstr>Van Houten says that he's sorry for ruining her trip and cries about Augustus.  Then, she realizes that someone in his family must have died of cancer and that's why he's so sad. </vt:lpstr>
      <vt:lpstr>Peter Van Houten says that he had a daughter who died, and he was the one who had to tell her that she was going to die.  Then he leaves.</vt:lpstr>
      <vt:lpstr>When Hazel gets to Augustus’ house, she goes into the basement to look for anything he's written, but can't find anything at all.</vt:lpstr>
      <vt:lpstr>Chapter 23</vt:lpstr>
      <vt:lpstr>Augustus's dad tells Hazel that they found a notebook that he could have been writing in, but that there are a few pages that have been torn out of it.</vt:lpstr>
      <vt:lpstr>Hazel looks everywhere for the missing pages, but can’t find them.  She is sad.</vt:lpstr>
      <vt:lpstr>Chapter 24</vt:lpstr>
      <vt:lpstr>The next morning, Hazel realizes that Augustus may have sent the missing pages to Van Houten.  She immediately emails Lidewij, and Lidewij writes back saying that she is will go over to his house to look for them.</vt:lpstr>
      <vt:lpstr>Eventually, Lidewij emails Hazel back.  The email has four attachments.</vt:lpstr>
      <vt:lpstr>When she opens the attachments, she realizes that Augustus hadn't written the ending to An Imperial Affliction for her.  He'd written her a eulogy. </vt:lpstr>
      <vt:lpstr>The eulogy goes like this: in life, you don't get to choose whether or not you get hurt, but you do get to choose what hurts you. Augustus is happy with his choices, and he hopes Hazel is, too.   Hazel realizes that she is happy with the choices she made and that she got to know and love Augustus.</vt:lpstr>
      <vt:lpstr>The End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Fault in Our Stars        By John Green</dc:title>
  <dc:creator>Kristen VanBenschoten</dc:creator>
  <cp:lastModifiedBy>Kristen VanBenschoten</cp:lastModifiedBy>
  <cp:revision>105</cp:revision>
  <dcterms:created xsi:type="dcterms:W3CDTF">2013-11-11T03:24:08Z</dcterms:created>
  <dcterms:modified xsi:type="dcterms:W3CDTF">2013-11-19T22:24:11Z</dcterms:modified>
</cp:coreProperties>
</file>