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86" r:id="rId4"/>
    <p:sldId id="283" r:id="rId5"/>
    <p:sldId id="284" r:id="rId6"/>
    <p:sldId id="258" r:id="rId7"/>
    <p:sldId id="287" r:id="rId8"/>
    <p:sldId id="259" r:id="rId9"/>
    <p:sldId id="288" r:id="rId10"/>
    <p:sldId id="260" r:id="rId11"/>
    <p:sldId id="289" r:id="rId12"/>
    <p:sldId id="261" r:id="rId13"/>
    <p:sldId id="290" r:id="rId14"/>
    <p:sldId id="262" r:id="rId15"/>
    <p:sldId id="291" r:id="rId16"/>
    <p:sldId id="263" r:id="rId17"/>
    <p:sldId id="292" r:id="rId18"/>
    <p:sldId id="293" r:id="rId19"/>
    <p:sldId id="264" r:id="rId20"/>
    <p:sldId id="294" r:id="rId21"/>
    <p:sldId id="265" r:id="rId22"/>
    <p:sldId id="266" r:id="rId23"/>
    <p:sldId id="267" r:id="rId24"/>
    <p:sldId id="295" r:id="rId25"/>
    <p:sldId id="268" r:id="rId26"/>
    <p:sldId id="296" r:id="rId27"/>
    <p:sldId id="269" r:id="rId28"/>
    <p:sldId id="297" r:id="rId29"/>
    <p:sldId id="270" r:id="rId30"/>
    <p:sldId id="298" r:id="rId31"/>
    <p:sldId id="271" r:id="rId32"/>
    <p:sldId id="272" r:id="rId33"/>
    <p:sldId id="299" r:id="rId34"/>
    <p:sldId id="273" r:id="rId35"/>
    <p:sldId id="300" r:id="rId36"/>
    <p:sldId id="301" r:id="rId37"/>
    <p:sldId id="302" r:id="rId38"/>
    <p:sldId id="274" r:id="rId39"/>
    <p:sldId id="303" r:id="rId40"/>
    <p:sldId id="275" r:id="rId41"/>
    <p:sldId id="304" r:id="rId42"/>
    <p:sldId id="276" r:id="rId43"/>
    <p:sldId id="305" r:id="rId44"/>
    <p:sldId id="306" r:id="rId45"/>
    <p:sldId id="277" r:id="rId46"/>
    <p:sldId id="307" r:id="rId47"/>
    <p:sldId id="278" r:id="rId48"/>
    <p:sldId id="308" r:id="rId49"/>
    <p:sldId id="309" r:id="rId50"/>
    <p:sldId id="279" r:id="rId51"/>
    <p:sldId id="310" r:id="rId52"/>
    <p:sldId id="311" r:id="rId53"/>
    <p:sldId id="312" r:id="rId54"/>
    <p:sldId id="280" r:id="rId55"/>
    <p:sldId id="313" r:id="rId56"/>
    <p:sldId id="281" r:id="rId57"/>
    <p:sldId id="314" r:id="rId58"/>
    <p:sldId id="315" r:id="rId59"/>
    <p:sldId id="316" r:id="rId60"/>
    <p:sldId id="317" r:id="rId61"/>
    <p:sldId id="318" r:id="rId62"/>
    <p:sldId id="282" r:id="rId63"/>
    <p:sldId id="319" r:id="rId64"/>
    <p:sldId id="320" r:id="rId65"/>
    <p:sldId id="32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5" d="100"/>
          <a:sy n="95" d="100"/>
        </p:scale>
        <p:origin x="-72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B2B59-50F2-E244-98C0-A7E94DD8E629}" type="datetimeFigureOut">
              <a:rPr lang="en-US" smtClean="0"/>
              <a:pPr/>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2B59-50F2-E244-98C0-A7E94DD8E629}" type="datetimeFigureOut">
              <a:rPr lang="en-US" smtClean="0"/>
              <a:pPr/>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2B59-50F2-E244-98C0-A7E94DD8E629}" type="datetimeFigureOut">
              <a:rPr lang="en-US" smtClean="0"/>
              <a:pPr/>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B2B59-50F2-E244-98C0-A7E94DD8E629}" type="datetimeFigureOut">
              <a:rPr lang="en-US" smtClean="0"/>
              <a:pPr/>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B2B59-50F2-E244-98C0-A7E94DD8E629}" type="datetimeFigureOut">
              <a:rPr lang="en-US" smtClean="0"/>
              <a:pPr/>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B2B59-50F2-E244-98C0-A7E94DD8E629}" type="datetimeFigureOut">
              <a:rPr lang="en-US" smtClean="0"/>
              <a:pPr/>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B2B59-50F2-E244-98C0-A7E94DD8E629}" type="datetimeFigureOut">
              <a:rPr lang="en-US" smtClean="0"/>
              <a:pPr/>
              <a:t>12/2/13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B2B59-50F2-E244-98C0-A7E94DD8E629}" type="datetimeFigureOut">
              <a:rPr lang="en-US" smtClean="0"/>
              <a:pPr/>
              <a:t>12/2/13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B2B59-50F2-E244-98C0-A7E94DD8E629}" type="datetimeFigureOut">
              <a:rPr lang="en-US" smtClean="0"/>
              <a:pPr/>
              <a:t>12/2/13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2B59-50F2-E244-98C0-A7E94DD8E629}" type="datetimeFigureOut">
              <a:rPr lang="en-US" smtClean="0"/>
              <a:pPr/>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B2B59-50F2-E244-98C0-A7E94DD8E629}" type="datetimeFigureOut">
              <a:rPr lang="en-US" smtClean="0"/>
              <a:pPr/>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F6F53-B69C-BF4B-AC45-6EBBE30934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B2B59-50F2-E244-98C0-A7E94DD8E629}" type="datetimeFigureOut">
              <a:rPr lang="en-US" smtClean="0"/>
              <a:pPr/>
              <a:t>12/2/13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F6F53-B69C-BF4B-AC45-6EBBE30934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gif"/><Relationship Id="rId3" Type="http://schemas.openxmlformats.org/officeDocument/2006/relationships/image" Target="../media/image6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Catcher in the Rye</a:t>
            </a:r>
            <a:endParaRPr lang="en-US" dirty="0"/>
          </a:p>
        </p:txBody>
      </p:sp>
      <p:sp>
        <p:nvSpPr>
          <p:cNvPr id="3" name="Subtitle 2"/>
          <p:cNvSpPr>
            <a:spLocks noGrp="1"/>
          </p:cNvSpPr>
          <p:nvPr>
            <p:ph type="subTitle" idx="1"/>
          </p:nvPr>
        </p:nvSpPr>
        <p:spPr/>
        <p:txBody>
          <a:bodyPr/>
          <a:lstStyle/>
          <a:p>
            <a:r>
              <a:rPr lang="en-US" dirty="0" smtClean="0"/>
              <a:t>By J. D. Salinger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pPr>
              <a:buNone/>
            </a:pPr>
            <a:r>
              <a:rPr lang="en-US" dirty="0" smtClean="0"/>
              <a:t>Holden is sad and upset when he finds out that </a:t>
            </a:r>
            <a:r>
              <a:rPr lang="en-US" dirty="0" err="1" smtClean="0"/>
              <a:t>Stradlater</a:t>
            </a:r>
            <a:r>
              <a:rPr lang="en-US" dirty="0" smtClean="0"/>
              <a:t> is going on a date with his friend Jane.</a:t>
            </a:r>
            <a:endParaRPr lang="en-US" dirty="0"/>
          </a:p>
        </p:txBody>
      </p:sp>
      <p:pic>
        <p:nvPicPr>
          <p:cNvPr id="4" name="Picture 3" descr="boy-teen-sad.jpg"/>
          <p:cNvPicPr>
            <a:picLocks noChangeAspect="1"/>
          </p:cNvPicPr>
          <p:nvPr/>
        </p:nvPicPr>
        <p:blipFill>
          <a:blip r:embed="rId2"/>
          <a:stretch>
            <a:fillRect/>
          </a:stretch>
        </p:blipFill>
        <p:spPr>
          <a:xfrm>
            <a:off x="3981116" y="2993942"/>
            <a:ext cx="4705684" cy="3132221"/>
          </a:xfrm>
          <a:prstGeom prst="rect">
            <a:avLst/>
          </a:prstGeom>
        </p:spPr>
      </p:pic>
      <p:pic>
        <p:nvPicPr>
          <p:cNvPr id="5" name="Picture 4" descr="sad_face.jpg"/>
          <p:cNvPicPr>
            <a:picLocks noChangeAspect="1"/>
          </p:cNvPicPr>
          <p:nvPr/>
        </p:nvPicPr>
        <p:blipFill>
          <a:blip r:embed="rId3"/>
          <a:srcRect l="7314" t="3657" r="7314" b="9143"/>
          <a:stretch>
            <a:fillRect/>
          </a:stretch>
        </p:blipFill>
        <p:spPr>
          <a:xfrm>
            <a:off x="889719" y="3176837"/>
            <a:ext cx="2670871" cy="27280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pPr>
              <a:buNone/>
            </a:pPr>
            <a:r>
              <a:rPr lang="en-US" dirty="0" smtClean="0"/>
              <a:t>Holden puts on his red hunting hat.</a:t>
            </a:r>
            <a:endParaRPr lang="en-US" dirty="0"/>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pPr>
              <a:buNone/>
            </a:pPr>
            <a:r>
              <a:rPr lang="en-US" dirty="0" smtClean="0"/>
              <a:t>Holden writes a paper about his younger brother, Allie, and Allie’s baseball mitt.</a:t>
            </a:r>
            <a:endParaRPr lang="en-US" dirty="0"/>
          </a:p>
        </p:txBody>
      </p:sp>
      <p:pic>
        <p:nvPicPr>
          <p:cNvPr id="4" name="Picture 3" descr="baseball-mitt.jpg"/>
          <p:cNvPicPr>
            <a:picLocks noChangeAspect="1"/>
          </p:cNvPicPr>
          <p:nvPr/>
        </p:nvPicPr>
        <p:blipFill>
          <a:blip r:embed="rId2"/>
          <a:stretch>
            <a:fillRect/>
          </a:stretch>
        </p:blipFill>
        <p:spPr>
          <a:xfrm>
            <a:off x="2905125" y="2792413"/>
            <a:ext cx="3333750" cy="3333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pPr>
              <a:buNone/>
            </a:pPr>
            <a:r>
              <a:rPr lang="en-US" dirty="0" smtClean="0"/>
              <a:t>Allie died and Holden misses him very much.</a:t>
            </a:r>
            <a:endParaRPr lang="en-US" dirty="0"/>
          </a:p>
        </p:txBody>
      </p:sp>
      <p:pic>
        <p:nvPicPr>
          <p:cNvPr id="4" name="Picture 3" descr="235px-Mourning_at_a_grave.jpg"/>
          <p:cNvPicPr>
            <a:picLocks noChangeAspect="1"/>
          </p:cNvPicPr>
          <p:nvPr/>
        </p:nvPicPr>
        <p:blipFill>
          <a:blip r:embed="rId2"/>
          <a:stretch>
            <a:fillRect/>
          </a:stretch>
        </p:blipFill>
        <p:spPr>
          <a:xfrm>
            <a:off x="2768733" y="2700140"/>
            <a:ext cx="3678767" cy="275516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pPr>
              <a:buNone/>
            </a:pPr>
            <a:r>
              <a:rPr lang="en-US" dirty="0" smtClean="0"/>
              <a:t>Holden and </a:t>
            </a:r>
            <a:r>
              <a:rPr lang="en-US" dirty="0" err="1" smtClean="0"/>
              <a:t>Stradlater</a:t>
            </a:r>
            <a:r>
              <a:rPr lang="en-US" dirty="0" smtClean="0"/>
              <a:t> get into a fight and Holden goes to his friend’s room.</a:t>
            </a:r>
            <a:endParaRPr lang="en-US" dirty="0"/>
          </a:p>
        </p:txBody>
      </p:sp>
      <p:pic>
        <p:nvPicPr>
          <p:cNvPr id="4" name="Picture 3" descr="fighting-kids.jpg"/>
          <p:cNvPicPr>
            <a:picLocks noChangeAspect="1"/>
          </p:cNvPicPr>
          <p:nvPr/>
        </p:nvPicPr>
        <p:blipFill>
          <a:blip r:embed="rId2"/>
          <a:stretch>
            <a:fillRect/>
          </a:stretch>
        </p:blipFill>
        <p:spPr>
          <a:xfrm>
            <a:off x="2503228" y="3393497"/>
            <a:ext cx="4133444" cy="27326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pPr>
              <a:buNone/>
            </a:pPr>
            <a:r>
              <a:rPr lang="en-US" dirty="0" smtClean="0"/>
              <a:t>Holden puts on his red hunting hat.</a:t>
            </a:r>
            <a:endParaRPr lang="en-US" dirty="0"/>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pPr>
              <a:buNone/>
            </a:pPr>
            <a:r>
              <a:rPr lang="en-US" dirty="0" smtClean="0"/>
              <a:t>Holden becomes upset with his friend, Ackley, and how “phony” he is.</a:t>
            </a:r>
            <a:endParaRPr lang="en-US" dirty="0"/>
          </a:p>
        </p:txBody>
      </p:sp>
      <p:pic>
        <p:nvPicPr>
          <p:cNvPr id="4" name="Picture 3" descr="mad.jpg"/>
          <p:cNvPicPr>
            <a:picLocks noChangeAspect="1"/>
          </p:cNvPicPr>
          <p:nvPr/>
        </p:nvPicPr>
        <p:blipFill>
          <a:blip r:embed="rId2"/>
          <a:stretch>
            <a:fillRect/>
          </a:stretch>
        </p:blipFill>
        <p:spPr>
          <a:xfrm>
            <a:off x="2922952" y="2894349"/>
            <a:ext cx="2857500" cy="2857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pPr>
              <a:buNone/>
            </a:pPr>
            <a:r>
              <a:rPr lang="en-US" dirty="0" smtClean="0"/>
              <a:t>Holden leaves for New York City for a few days where he plans to wait for his parents.</a:t>
            </a:r>
            <a:endParaRPr lang="en-US" dirty="0"/>
          </a:p>
        </p:txBody>
      </p:sp>
      <p:pic>
        <p:nvPicPr>
          <p:cNvPr id="4" name="Picture 3" descr="Times Square.jpg"/>
          <p:cNvPicPr>
            <a:picLocks noChangeAspect="1"/>
          </p:cNvPicPr>
          <p:nvPr/>
        </p:nvPicPr>
        <p:blipFill>
          <a:blip r:embed="rId2"/>
          <a:stretch>
            <a:fillRect/>
          </a:stretch>
        </p:blipFill>
        <p:spPr>
          <a:xfrm>
            <a:off x="2121586" y="3029231"/>
            <a:ext cx="4448487" cy="33363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pPr>
              <a:buNone/>
            </a:pPr>
            <a:r>
              <a:rPr lang="en-US" dirty="0" smtClean="0"/>
              <a:t>And before he left, Holden put on his red hunting hat and began </a:t>
            </a:r>
            <a:r>
              <a:rPr lang="en-US" smtClean="0"/>
              <a:t>to cry.</a:t>
            </a:r>
            <a:endParaRPr lang="en-US"/>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pPr>
              <a:buNone/>
            </a:pPr>
            <a:r>
              <a:rPr lang="en-US" dirty="0" smtClean="0"/>
              <a:t>On the train to New York City, Holden sits next to the mom of one of his classmates.</a:t>
            </a:r>
            <a:endParaRPr lang="en-US" dirty="0"/>
          </a:p>
        </p:txBody>
      </p:sp>
      <p:pic>
        <p:nvPicPr>
          <p:cNvPr id="4" name="Picture 3" descr="Metro-North_train_1567_enters_Stamford.jpg"/>
          <p:cNvPicPr>
            <a:picLocks noChangeAspect="1"/>
          </p:cNvPicPr>
          <p:nvPr/>
        </p:nvPicPr>
        <p:blipFill>
          <a:blip r:embed="rId2"/>
          <a:stretch>
            <a:fillRect/>
          </a:stretch>
        </p:blipFill>
        <p:spPr>
          <a:xfrm>
            <a:off x="2398687" y="3064278"/>
            <a:ext cx="4313941" cy="32354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pPr algn="ctr">
              <a:buNone/>
            </a:pPr>
            <a:r>
              <a:rPr lang="en-US" dirty="0" smtClean="0"/>
              <a:t>This story is about a boy named Holden.</a:t>
            </a:r>
            <a:endParaRPr lang="en-US" dirty="0"/>
          </a:p>
        </p:txBody>
      </p:sp>
      <p:pic>
        <p:nvPicPr>
          <p:cNvPr id="4" name="Picture 3" descr="Teen-boy-3.jpg"/>
          <p:cNvPicPr>
            <a:picLocks noChangeAspect="1"/>
          </p:cNvPicPr>
          <p:nvPr/>
        </p:nvPicPr>
        <p:blipFill>
          <a:blip r:embed="rId2"/>
          <a:stretch>
            <a:fillRect/>
          </a:stretch>
        </p:blipFill>
        <p:spPr>
          <a:xfrm>
            <a:off x="3327212" y="2459788"/>
            <a:ext cx="2523462" cy="37251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pPr>
              <a:buNone/>
            </a:pPr>
            <a:r>
              <a:rPr lang="en-US" dirty="0" smtClean="0"/>
              <a:t>He lies to her by saying her son is very popular and lies about his name to her.</a:t>
            </a:r>
            <a:endParaRPr lang="en-US" dirty="0"/>
          </a:p>
        </p:txBody>
      </p:sp>
      <p:pic>
        <p:nvPicPr>
          <p:cNvPr id="4" name="Picture 3" descr="Liar2.jpg"/>
          <p:cNvPicPr>
            <a:picLocks noChangeAspect="1"/>
          </p:cNvPicPr>
          <p:nvPr/>
        </p:nvPicPr>
        <p:blipFill>
          <a:blip r:embed="rId2"/>
          <a:stretch>
            <a:fillRect/>
          </a:stretch>
        </p:blipFill>
        <p:spPr>
          <a:xfrm>
            <a:off x="2623880" y="2847799"/>
            <a:ext cx="3188209" cy="32783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lstStyle/>
          <a:p>
            <a:pPr>
              <a:buNone/>
            </a:pPr>
            <a:r>
              <a:rPr lang="en-US" dirty="0" smtClean="0"/>
              <a:t>Holden takes a cab to the </a:t>
            </a:r>
            <a:r>
              <a:rPr lang="en-US" dirty="0" err="1" smtClean="0"/>
              <a:t>Edmont</a:t>
            </a:r>
            <a:r>
              <a:rPr lang="en-US" dirty="0" smtClean="0"/>
              <a:t> Hotel and asks the driver where the ducks go in winter, but the driver doesn’t care.</a:t>
            </a:r>
            <a:endParaRPr lang="en-US" dirty="0"/>
          </a:p>
        </p:txBody>
      </p:sp>
      <p:pic>
        <p:nvPicPr>
          <p:cNvPr id="4" name="Picture 3" descr="top.jpg"/>
          <p:cNvPicPr>
            <a:picLocks noChangeAspect="1"/>
          </p:cNvPicPr>
          <p:nvPr/>
        </p:nvPicPr>
        <p:blipFill>
          <a:blip r:embed="rId2"/>
          <a:stretch>
            <a:fillRect/>
          </a:stretch>
        </p:blipFill>
        <p:spPr>
          <a:xfrm>
            <a:off x="3541207" y="3327427"/>
            <a:ext cx="2121756" cy="323438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lstStyle/>
          <a:p>
            <a:pPr>
              <a:buNone/>
            </a:pPr>
            <a:r>
              <a:rPr lang="en-US" dirty="0" smtClean="0"/>
              <a:t>Holden considers calling Phoebe, his little sister who seems to be very much like Allie, but then Holden decides not to.</a:t>
            </a:r>
          </a:p>
        </p:txBody>
      </p:sp>
      <p:pic>
        <p:nvPicPr>
          <p:cNvPr id="4" name="Picture 3" descr="Waiting_for_phone_call.jpg"/>
          <p:cNvPicPr>
            <a:picLocks noChangeAspect="1"/>
          </p:cNvPicPr>
          <p:nvPr/>
        </p:nvPicPr>
        <p:blipFill>
          <a:blip r:embed="rId2"/>
          <a:stretch>
            <a:fillRect/>
          </a:stretch>
        </p:blipFill>
        <p:spPr>
          <a:xfrm>
            <a:off x="2721324" y="3530509"/>
            <a:ext cx="3688947" cy="24477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a:buNone/>
            </a:pPr>
            <a:r>
              <a:rPr lang="en-US" dirty="0" smtClean="0"/>
              <a:t>Holden was reminiscing about his summer trips with Jane and misses how happy he was.</a:t>
            </a:r>
            <a:endParaRPr lang="en-US" dirty="0"/>
          </a:p>
        </p:txBody>
      </p:sp>
      <p:pic>
        <p:nvPicPr>
          <p:cNvPr id="4" name="Picture 3" descr="Happy-summer-holidays-ppt-backgrounds-1000x750.jpg"/>
          <p:cNvPicPr>
            <a:picLocks noChangeAspect="1"/>
          </p:cNvPicPr>
          <p:nvPr/>
        </p:nvPicPr>
        <p:blipFill>
          <a:blip r:embed="rId2"/>
          <a:stretch>
            <a:fillRect/>
          </a:stretch>
        </p:blipFill>
        <p:spPr>
          <a:xfrm>
            <a:off x="2390885" y="2909159"/>
            <a:ext cx="4289338" cy="32170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lstStyle/>
          <a:p>
            <a:pPr>
              <a:buNone/>
            </a:pPr>
            <a:r>
              <a:rPr lang="en-US" dirty="0" smtClean="0"/>
              <a:t>He becomes very, very sad thinking about this so he takes a taxi to a nightclub.</a:t>
            </a:r>
            <a:endParaRPr lang="en-US" dirty="0"/>
          </a:p>
        </p:txBody>
      </p:sp>
      <p:pic>
        <p:nvPicPr>
          <p:cNvPr id="4" name="Picture 3" descr="sad_face.jpg"/>
          <p:cNvPicPr>
            <a:picLocks noChangeAspect="1"/>
          </p:cNvPicPr>
          <p:nvPr/>
        </p:nvPicPr>
        <p:blipFill>
          <a:blip r:embed="rId2"/>
          <a:stretch>
            <a:fillRect/>
          </a:stretch>
        </p:blipFill>
        <p:spPr>
          <a:xfrm>
            <a:off x="457200" y="2642898"/>
            <a:ext cx="3483265" cy="3483265"/>
          </a:xfrm>
          <a:prstGeom prst="rect">
            <a:avLst/>
          </a:prstGeom>
        </p:spPr>
      </p:pic>
      <p:pic>
        <p:nvPicPr>
          <p:cNvPr id="5" name="Picture 4" descr="55eco-friendly-new-years-eve-2010-greenhouse-leed-nightclub-interior-decoration.jpg"/>
          <p:cNvPicPr>
            <a:picLocks noChangeAspect="1"/>
          </p:cNvPicPr>
          <p:nvPr/>
        </p:nvPicPr>
        <p:blipFill>
          <a:blip r:embed="rId3"/>
          <a:stretch>
            <a:fillRect/>
          </a:stretch>
        </p:blipFill>
        <p:spPr>
          <a:xfrm>
            <a:off x="4304209" y="3338835"/>
            <a:ext cx="4382591" cy="27873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pPr>
              <a:buNone/>
            </a:pPr>
            <a:r>
              <a:rPr lang="en-US" dirty="0" smtClean="0"/>
              <a:t>Holden asks this taxi driver about where the ducks in Central Park go in the winter, but this taxi driver became angry all of a sudden.</a:t>
            </a:r>
            <a:endParaRPr lang="en-US" dirty="0"/>
          </a:p>
        </p:txBody>
      </p:sp>
      <p:pic>
        <p:nvPicPr>
          <p:cNvPr id="4" name="Picture 3" descr="5650595-isolated-taxi-cab-over-white-background.jpg"/>
          <p:cNvPicPr>
            <a:picLocks noChangeAspect="1"/>
          </p:cNvPicPr>
          <p:nvPr/>
        </p:nvPicPr>
        <p:blipFill>
          <a:blip r:embed="rId2"/>
          <a:stretch>
            <a:fillRect/>
          </a:stretch>
        </p:blipFill>
        <p:spPr>
          <a:xfrm>
            <a:off x="4012569" y="3718934"/>
            <a:ext cx="4674231" cy="2407229"/>
          </a:xfrm>
          <a:prstGeom prst="rect">
            <a:avLst/>
          </a:prstGeom>
        </p:spPr>
      </p:pic>
      <p:pic>
        <p:nvPicPr>
          <p:cNvPr id="6" name="Picture 5" descr="3-ducks.jpg"/>
          <p:cNvPicPr>
            <a:picLocks noChangeAspect="1"/>
          </p:cNvPicPr>
          <p:nvPr/>
        </p:nvPicPr>
        <p:blipFill>
          <a:blip r:embed="rId3"/>
          <a:stretch>
            <a:fillRect/>
          </a:stretch>
        </p:blipFill>
        <p:spPr>
          <a:xfrm>
            <a:off x="457200" y="3718934"/>
            <a:ext cx="3610844" cy="240722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idx="1"/>
          </p:nvPr>
        </p:nvSpPr>
        <p:spPr/>
        <p:txBody>
          <a:bodyPr/>
          <a:lstStyle/>
          <a:p>
            <a:pPr>
              <a:buNone/>
            </a:pPr>
            <a:r>
              <a:rPr lang="en-US" dirty="0" smtClean="0"/>
              <a:t>At the nightclub, Holden found the people and their conversations depressing and phony so he leaves.</a:t>
            </a:r>
          </a:p>
        </p:txBody>
      </p:sp>
      <p:pic>
        <p:nvPicPr>
          <p:cNvPr id="4" name="Picture 3" descr="big-phony-straight-to-bootleg-vol-2-299x299.jpg"/>
          <p:cNvPicPr>
            <a:picLocks noChangeAspect="1"/>
          </p:cNvPicPr>
          <p:nvPr/>
        </p:nvPicPr>
        <p:blipFill>
          <a:blip r:embed="rId2"/>
          <a:stretch>
            <a:fillRect/>
          </a:stretch>
        </p:blipFill>
        <p:spPr>
          <a:xfrm>
            <a:off x="3208420" y="3060700"/>
            <a:ext cx="2741195" cy="27411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pPr>
              <a:buNone/>
            </a:pPr>
            <a:r>
              <a:rPr lang="en-US" dirty="0" smtClean="0"/>
              <a:t>Holden walks back to the hotel and decides to call a prostitute to his room.</a:t>
            </a:r>
            <a:endParaRPr lang="en-US" dirty="0"/>
          </a:p>
        </p:txBody>
      </p:sp>
      <p:pic>
        <p:nvPicPr>
          <p:cNvPr id="4" name="Picture 3" descr="prostitute_2183530b.jpg"/>
          <p:cNvPicPr>
            <a:picLocks noChangeAspect="1"/>
          </p:cNvPicPr>
          <p:nvPr/>
        </p:nvPicPr>
        <p:blipFill>
          <a:blip r:embed="rId2"/>
          <a:stretch>
            <a:fillRect/>
          </a:stretch>
        </p:blipFill>
        <p:spPr>
          <a:xfrm>
            <a:off x="2379578" y="3101474"/>
            <a:ext cx="4461718" cy="27849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idx="1"/>
          </p:nvPr>
        </p:nvSpPr>
        <p:spPr/>
        <p:txBody>
          <a:bodyPr/>
          <a:lstStyle/>
          <a:p>
            <a:pPr>
              <a:buNone/>
            </a:pPr>
            <a:r>
              <a:rPr lang="en-US" dirty="0" smtClean="0"/>
              <a:t>The prostitute insists that Holden pay her $10 but he only gave her $5.</a:t>
            </a:r>
            <a:endParaRPr lang="en-US" dirty="0"/>
          </a:p>
        </p:txBody>
      </p:sp>
      <p:pic>
        <p:nvPicPr>
          <p:cNvPr id="4" name="Picture 3" descr="US_$10_Series_2003_obverse.jpg"/>
          <p:cNvPicPr>
            <a:picLocks noChangeAspect="1"/>
          </p:cNvPicPr>
          <p:nvPr/>
        </p:nvPicPr>
        <p:blipFill>
          <a:blip r:embed="rId2"/>
          <a:stretch>
            <a:fillRect/>
          </a:stretch>
        </p:blipFill>
        <p:spPr>
          <a:xfrm>
            <a:off x="457200" y="2834105"/>
            <a:ext cx="4128717" cy="1751264"/>
          </a:xfrm>
          <a:prstGeom prst="rect">
            <a:avLst/>
          </a:prstGeom>
        </p:spPr>
      </p:pic>
      <p:pic>
        <p:nvPicPr>
          <p:cNvPr id="5" name="Picture 4" descr="5.jpg"/>
          <p:cNvPicPr>
            <a:picLocks noChangeAspect="1"/>
          </p:cNvPicPr>
          <p:nvPr/>
        </p:nvPicPr>
        <p:blipFill>
          <a:blip r:embed="rId3"/>
          <a:stretch>
            <a:fillRect/>
          </a:stretch>
        </p:blipFill>
        <p:spPr>
          <a:xfrm>
            <a:off x="4292600" y="4787900"/>
            <a:ext cx="4394200" cy="1854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pPr>
              <a:buNone/>
            </a:pPr>
            <a:r>
              <a:rPr lang="en-US" dirty="0" smtClean="0"/>
              <a:t>Holden is still</a:t>
            </a:r>
            <a:r>
              <a:rPr lang="en-US" dirty="0" smtClean="0"/>
              <a:t> incredibly sad </a:t>
            </a:r>
            <a:r>
              <a:rPr lang="en-US" dirty="0" smtClean="0"/>
              <a:t>and upset and sits in his hotel room and smokes, </a:t>
            </a:r>
            <a:r>
              <a:rPr lang="en-US" dirty="0" smtClean="0"/>
              <a:t>then </a:t>
            </a:r>
            <a:r>
              <a:rPr lang="en-US" dirty="0" smtClean="0"/>
              <a:t>he goes to sleep.</a:t>
            </a:r>
            <a:endParaRPr lang="en-US" dirty="0"/>
          </a:p>
        </p:txBody>
      </p:sp>
      <p:pic>
        <p:nvPicPr>
          <p:cNvPr id="4" name="Picture 3" descr="sad_face.jpg"/>
          <p:cNvPicPr>
            <a:picLocks noChangeAspect="1"/>
          </p:cNvPicPr>
          <p:nvPr/>
        </p:nvPicPr>
        <p:blipFill>
          <a:blip r:embed="rId2"/>
          <a:stretch>
            <a:fillRect/>
          </a:stretch>
        </p:blipFill>
        <p:spPr>
          <a:xfrm>
            <a:off x="457200" y="2642898"/>
            <a:ext cx="3483265" cy="3483265"/>
          </a:xfrm>
          <a:prstGeom prst="rect">
            <a:avLst/>
          </a:prstGeom>
        </p:spPr>
      </p:pic>
      <p:pic>
        <p:nvPicPr>
          <p:cNvPr id="5" name="Picture 4" descr="sleeping-teen.jpg"/>
          <p:cNvPicPr>
            <a:picLocks noChangeAspect="1"/>
          </p:cNvPicPr>
          <p:nvPr/>
        </p:nvPicPr>
        <p:blipFill>
          <a:blip r:embed="rId3"/>
          <a:stretch>
            <a:fillRect/>
          </a:stretch>
        </p:blipFill>
        <p:spPr>
          <a:xfrm>
            <a:off x="4114799" y="3124199"/>
            <a:ext cx="3719095" cy="24793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pPr algn="ctr">
              <a:buNone/>
            </a:pPr>
            <a:r>
              <a:rPr lang="en-US" dirty="0" smtClean="0"/>
              <a:t>Holden is a very heavy smoker.</a:t>
            </a:r>
            <a:endParaRPr lang="en-US" dirty="0"/>
          </a:p>
        </p:txBody>
      </p:sp>
      <p:pic>
        <p:nvPicPr>
          <p:cNvPr id="4" name="Picture 3" descr="boy.jpg"/>
          <p:cNvPicPr>
            <a:picLocks noChangeAspect="1"/>
          </p:cNvPicPr>
          <p:nvPr/>
        </p:nvPicPr>
        <p:blipFill>
          <a:blip r:embed="rId2"/>
          <a:stretch>
            <a:fillRect/>
          </a:stretch>
        </p:blipFill>
        <p:spPr>
          <a:xfrm>
            <a:off x="2692070" y="2948717"/>
            <a:ext cx="4187082" cy="278631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idx="1"/>
          </p:nvPr>
        </p:nvSpPr>
        <p:spPr/>
        <p:txBody>
          <a:bodyPr/>
          <a:lstStyle/>
          <a:p>
            <a:pPr>
              <a:buNone/>
            </a:pPr>
            <a:r>
              <a:rPr lang="en-US" dirty="0" smtClean="0"/>
              <a:t>After he fell asleep, a knock on the door wakes up Holden and the prostitute her boss hurt Holden until he gives them the other $5 that the prostitute wanted.</a:t>
            </a:r>
            <a:endParaRPr lang="en-US" dirty="0"/>
          </a:p>
        </p:txBody>
      </p:sp>
      <p:pic>
        <p:nvPicPr>
          <p:cNvPr id="4" name="Picture 3" descr="01_bullying.jpg"/>
          <p:cNvPicPr>
            <a:picLocks noChangeAspect="1"/>
          </p:cNvPicPr>
          <p:nvPr/>
        </p:nvPicPr>
        <p:blipFill>
          <a:blip r:embed="rId2"/>
          <a:stretch>
            <a:fillRect/>
          </a:stretch>
        </p:blipFill>
        <p:spPr>
          <a:xfrm>
            <a:off x="2352842" y="3986701"/>
            <a:ext cx="4635500" cy="213946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idx="1"/>
          </p:nvPr>
        </p:nvSpPr>
        <p:spPr/>
        <p:txBody>
          <a:bodyPr/>
          <a:lstStyle/>
          <a:p>
            <a:pPr>
              <a:buNone/>
            </a:pPr>
            <a:r>
              <a:rPr lang="en-US" dirty="0" smtClean="0"/>
              <a:t>Holden goes to a diner for breakfast and talks with two nuns while he ate and gives them $10 as charity.</a:t>
            </a:r>
            <a:endParaRPr lang="en-US" dirty="0"/>
          </a:p>
        </p:txBody>
      </p:sp>
      <p:pic>
        <p:nvPicPr>
          <p:cNvPr id="4" name="Picture 3" descr="220px-Summit_diner_1024x658.jpg"/>
          <p:cNvPicPr>
            <a:picLocks noChangeAspect="1"/>
          </p:cNvPicPr>
          <p:nvPr/>
        </p:nvPicPr>
        <p:blipFill>
          <a:blip r:embed="rId2"/>
          <a:stretch>
            <a:fillRect/>
          </a:stretch>
        </p:blipFill>
        <p:spPr>
          <a:xfrm>
            <a:off x="577512" y="3337759"/>
            <a:ext cx="3907899" cy="2611187"/>
          </a:xfrm>
          <a:prstGeom prst="rect">
            <a:avLst/>
          </a:prstGeom>
        </p:spPr>
      </p:pic>
      <p:pic>
        <p:nvPicPr>
          <p:cNvPr id="5" name="Picture 4" descr="Sound of Music Nuns.jpg"/>
          <p:cNvPicPr>
            <a:picLocks noChangeAspect="1"/>
          </p:cNvPicPr>
          <p:nvPr/>
        </p:nvPicPr>
        <p:blipFill>
          <a:blip r:embed="rId3"/>
          <a:srcRect l="25200" t="10787" r="9000" b="5393"/>
          <a:stretch>
            <a:fillRect/>
          </a:stretch>
        </p:blipFill>
        <p:spPr>
          <a:xfrm>
            <a:off x="5333956" y="3554397"/>
            <a:ext cx="2724484" cy="231665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lstStyle/>
          <a:p>
            <a:pPr>
              <a:buNone/>
            </a:pPr>
            <a:r>
              <a:rPr lang="en-US" dirty="0" smtClean="0"/>
              <a:t>Holden decides to walk to the park his sister usually goes to and meets a girl who knows that Phoebe had been at the Museum of Natural History the day before.</a:t>
            </a:r>
            <a:endParaRPr lang="en-US" dirty="0"/>
          </a:p>
        </p:txBody>
      </p:sp>
      <p:pic>
        <p:nvPicPr>
          <p:cNvPr id="4" name="Picture 3" descr="250px-American_Museum_of_Natural_History.jpg"/>
          <p:cNvPicPr>
            <a:picLocks noChangeAspect="1"/>
          </p:cNvPicPr>
          <p:nvPr/>
        </p:nvPicPr>
        <p:blipFill>
          <a:blip r:embed="rId2"/>
          <a:stretch>
            <a:fillRect/>
          </a:stretch>
        </p:blipFill>
        <p:spPr>
          <a:xfrm>
            <a:off x="2984500" y="3800308"/>
            <a:ext cx="3175000" cy="26797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idx="1"/>
          </p:nvPr>
        </p:nvSpPr>
        <p:spPr/>
        <p:txBody>
          <a:bodyPr/>
          <a:lstStyle/>
          <a:p>
            <a:pPr>
              <a:buNone/>
            </a:pPr>
            <a:r>
              <a:rPr lang="en-US" dirty="0" smtClean="0"/>
              <a:t>Even though he knows Phoebe is not at the museum anymore, Holden goes to the museum anyway because he likes how constant and unchanging the museum artifacts are.</a:t>
            </a:r>
            <a:endParaRPr lang="en-US" dirty="0"/>
          </a:p>
        </p:txBody>
      </p:sp>
      <p:pic>
        <p:nvPicPr>
          <p:cNvPr id="4" name="Picture 3" descr="no-change.jpg"/>
          <p:cNvPicPr>
            <a:picLocks noChangeAspect="1"/>
          </p:cNvPicPr>
          <p:nvPr/>
        </p:nvPicPr>
        <p:blipFill>
          <a:blip r:embed="rId2"/>
          <a:stretch>
            <a:fillRect/>
          </a:stretch>
        </p:blipFill>
        <p:spPr>
          <a:xfrm>
            <a:off x="3236841" y="3862893"/>
            <a:ext cx="2857500" cy="25812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lstStyle/>
          <a:p>
            <a:pPr>
              <a:buNone/>
            </a:pPr>
            <a:r>
              <a:rPr lang="en-US" dirty="0" smtClean="0"/>
              <a:t>Holden goes on a date with a friend named Sally Hayes, who is dressed very pretty.</a:t>
            </a:r>
            <a:endParaRPr lang="en-US" dirty="0"/>
          </a:p>
        </p:txBody>
      </p:sp>
      <p:pic>
        <p:nvPicPr>
          <p:cNvPr id="4" name="Picture 3" descr="r-TEEN-DATING-large570.jpg"/>
          <p:cNvPicPr>
            <a:picLocks noChangeAspect="1"/>
          </p:cNvPicPr>
          <p:nvPr/>
        </p:nvPicPr>
        <p:blipFill>
          <a:blip r:embed="rId2"/>
          <a:stretch>
            <a:fillRect/>
          </a:stretch>
        </p:blipFill>
        <p:spPr>
          <a:xfrm>
            <a:off x="2339741" y="3427234"/>
            <a:ext cx="4886790" cy="204044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lstStyle/>
          <a:p>
            <a:pPr>
              <a:buNone/>
            </a:pPr>
            <a:r>
              <a:rPr lang="en-US" dirty="0" smtClean="0"/>
              <a:t>Holden takes Sally to see a play and then they go ice skating at Radio City Music Hall in Rockefeller Center.</a:t>
            </a:r>
            <a:endParaRPr lang="en-US" dirty="0"/>
          </a:p>
        </p:txBody>
      </p:sp>
      <p:pic>
        <p:nvPicPr>
          <p:cNvPr id="4" name="Picture 3" descr="iceskating.jpg"/>
          <p:cNvPicPr>
            <a:picLocks noChangeAspect="1"/>
          </p:cNvPicPr>
          <p:nvPr/>
        </p:nvPicPr>
        <p:blipFill>
          <a:blip r:embed="rId2"/>
          <a:stretch>
            <a:fillRect/>
          </a:stretch>
        </p:blipFill>
        <p:spPr>
          <a:xfrm>
            <a:off x="2401159" y="3328736"/>
            <a:ext cx="4637309" cy="307473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lstStyle/>
          <a:p>
            <a:pPr>
              <a:buNone/>
            </a:pPr>
            <a:r>
              <a:rPr lang="en-US" dirty="0" smtClean="0"/>
              <a:t>When they sit inside to take a break from skating Holden expresses to Sally how upset he is will all the phonies at his school and in New York City.</a:t>
            </a:r>
            <a:endParaRPr lang="en-US" dirty="0"/>
          </a:p>
        </p:txBody>
      </p:sp>
      <p:pic>
        <p:nvPicPr>
          <p:cNvPr id="4" name="Picture 3" descr="big-phony-straight-to-bootleg-vol-2-299x299.jpg"/>
          <p:cNvPicPr>
            <a:picLocks noChangeAspect="1"/>
          </p:cNvPicPr>
          <p:nvPr/>
        </p:nvPicPr>
        <p:blipFill>
          <a:blip r:embed="rId2"/>
          <a:stretch>
            <a:fillRect/>
          </a:stretch>
        </p:blipFill>
        <p:spPr>
          <a:xfrm>
            <a:off x="1791367" y="3629525"/>
            <a:ext cx="2740861" cy="2740861"/>
          </a:xfrm>
          <a:prstGeom prst="rect">
            <a:avLst/>
          </a:prstGeom>
        </p:spPr>
      </p:pic>
      <p:pic>
        <p:nvPicPr>
          <p:cNvPr id="5" name="Picture 4" descr="Times Square.jpg"/>
          <p:cNvPicPr>
            <a:picLocks noChangeAspect="1"/>
          </p:cNvPicPr>
          <p:nvPr/>
        </p:nvPicPr>
        <p:blipFill>
          <a:blip r:embed="rId3"/>
          <a:stretch>
            <a:fillRect/>
          </a:stretch>
        </p:blipFill>
        <p:spPr>
          <a:xfrm>
            <a:off x="5121888" y="3452479"/>
            <a:ext cx="3564912" cy="267368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idx="1"/>
          </p:nvPr>
        </p:nvSpPr>
        <p:spPr/>
        <p:txBody>
          <a:bodyPr/>
          <a:lstStyle/>
          <a:p>
            <a:pPr>
              <a:buNone/>
            </a:pPr>
            <a:r>
              <a:rPr lang="en-US" dirty="0" smtClean="0"/>
              <a:t>When Sally says his dream of running away with her to escape the phonies is ridiculous, they argue, Sally cries, and Holden gets up to leave.</a:t>
            </a:r>
            <a:endParaRPr lang="en-US" dirty="0"/>
          </a:p>
        </p:txBody>
      </p:sp>
      <p:pic>
        <p:nvPicPr>
          <p:cNvPr id="4" name="Picture 3" descr="images.jpg"/>
          <p:cNvPicPr>
            <a:picLocks noChangeAspect="1"/>
          </p:cNvPicPr>
          <p:nvPr/>
        </p:nvPicPr>
        <p:blipFill>
          <a:blip r:embed="rId2"/>
          <a:stretch>
            <a:fillRect/>
          </a:stretch>
        </p:blipFill>
        <p:spPr>
          <a:xfrm>
            <a:off x="457200" y="4005263"/>
            <a:ext cx="3822700" cy="2120900"/>
          </a:xfrm>
          <a:prstGeom prst="rect">
            <a:avLst/>
          </a:prstGeom>
        </p:spPr>
      </p:pic>
      <p:pic>
        <p:nvPicPr>
          <p:cNvPr id="5" name="Picture 4" descr="Man_walking_away_pe0058192-300x203.jpg"/>
          <p:cNvPicPr>
            <a:picLocks noChangeAspect="1"/>
          </p:cNvPicPr>
          <p:nvPr/>
        </p:nvPicPr>
        <p:blipFill>
          <a:blip r:embed="rId3"/>
          <a:stretch>
            <a:fillRect/>
          </a:stretch>
        </p:blipFill>
        <p:spPr>
          <a:xfrm>
            <a:off x="4876800" y="3548063"/>
            <a:ext cx="3810000" cy="25781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idx="1"/>
          </p:nvPr>
        </p:nvSpPr>
        <p:spPr/>
        <p:txBody>
          <a:bodyPr/>
          <a:lstStyle/>
          <a:p>
            <a:pPr>
              <a:buNone/>
            </a:pPr>
            <a:r>
              <a:rPr lang="en-US" dirty="0" smtClean="0"/>
              <a:t>Holden goes to see a movie but finds it extremely boring.</a:t>
            </a:r>
            <a:endParaRPr lang="en-US" dirty="0"/>
          </a:p>
        </p:txBody>
      </p:sp>
      <p:pic>
        <p:nvPicPr>
          <p:cNvPr id="4" name="Picture 3" descr="boring-face-300x263.jpg"/>
          <p:cNvPicPr>
            <a:picLocks noChangeAspect="1"/>
          </p:cNvPicPr>
          <p:nvPr/>
        </p:nvPicPr>
        <p:blipFill>
          <a:blip r:embed="rId2"/>
          <a:stretch>
            <a:fillRect/>
          </a:stretch>
        </p:blipFill>
        <p:spPr>
          <a:xfrm>
            <a:off x="457200" y="3483382"/>
            <a:ext cx="3014579" cy="2642781"/>
          </a:xfrm>
          <a:prstGeom prst="rect">
            <a:avLst/>
          </a:prstGeom>
        </p:spPr>
      </p:pic>
      <p:pic>
        <p:nvPicPr>
          <p:cNvPr id="5" name="Picture 4" descr="Movie_Reel.jpg"/>
          <p:cNvPicPr>
            <a:picLocks noChangeAspect="1"/>
          </p:cNvPicPr>
          <p:nvPr/>
        </p:nvPicPr>
        <p:blipFill>
          <a:blip r:embed="rId3"/>
          <a:stretch>
            <a:fillRect/>
          </a:stretch>
        </p:blipFill>
        <p:spPr>
          <a:xfrm>
            <a:off x="4023888" y="3175500"/>
            <a:ext cx="4064000" cy="270662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idx="1"/>
          </p:nvPr>
        </p:nvSpPr>
        <p:spPr/>
        <p:txBody>
          <a:bodyPr/>
          <a:lstStyle/>
          <a:p>
            <a:pPr>
              <a:buNone/>
            </a:pPr>
            <a:r>
              <a:rPr lang="en-US" dirty="0" smtClean="0"/>
              <a:t>After the movie Holden goes to the Wicker Bar where he meets his friend Luce.</a:t>
            </a:r>
            <a:endParaRPr lang="en-US" dirty="0"/>
          </a:p>
        </p:txBody>
      </p:sp>
      <p:pic>
        <p:nvPicPr>
          <p:cNvPr id="4" name="Picture 3" descr="The-Bloody-Maria-at-Trenchermen-in-Wicker-Park_Bar_600c390.jpeg"/>
          <p:cNvPicPr>
            <a:picLocks noChangeAspect="1"/>
          </p:cNvPicPr>
          <p:nvPr/>
        </p:nvPicPr>
        <p:blipFill>
          <a:blip r:embed="rId2"/>
          <a:stretch>
            <a:fillRect/>
          </a:stretch>
        </p:blipFill>
        <p:spPr>
          <a:xfrm>
            <a:off x="2058736" y="2832852"/>
            <a:ext cx="5066632" cy="329331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pPr>
              <a:buNone/>
            </a:pPr>
            <a:r>
              <a:rPr lang="en-US" dirty="0" smtClean="0"/>
              <a:t>He is failing too many classes at his school and has been kicked out.</a:t>
            </a:r>
            <a:endParaRPr lang="en-US" dirty="0"/>
          </a:p>
        </p:txBody>
      </p:sp>
      <p:pic>
        <p:nvPicPr>
          <p:cNvPr id="4" name="Picture 3" descr="failing_grades_xlarge.gif"/>
          <p:cNvPicPr>
            <a:picLocks noChangeAspect="1"/>
          </p:cNvPicPr>
          <p:nvPr/>
        </p:nvPicPr>
        <p:blipFill>
          <a:blip r:embed="rId2"/>
          <a:stretch>
            <a:fillRect/>
          </a:stretch>
        </p:blipFill>
        <p:spPr>
          <a:xfrm>
            <a:off x="3099802" y="3292490"/>
            <a:ext cx="2755565" cy="226743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lstStyle/>
          <a:p>
            <a:pPr>
              <a:buNone/>
            </a:pPr>
            <a:r>
              <a:rPr lang="en-US" dirty="0" smtClean="0"/>
              <a:t>Holden pesters Luce with questions he has about sex but Luce suggests Holden needs to see a psychoanalyst.</a:t>
            </a:r>
            <a:endParaRPr lang="en-US" dirty="0"/>
          </a:p>
        </p:txBody>
      </p:sp>
      <p:pic>
        <p:nvPicPr>
          <p:cNvPr id="4" name="Picture 3" descr="question-answer.jpg"/>
          <p:cNvPicPr>
            <a:picLocks noChangeAspect="1"/>
          </p:cNvPicPr>
          <p:nvPr/>
        </p:nvPicPr>
        <p:blipFill>
          <a:blip r:embed="rId2"/>
          <a:stretch>
            <a:fillRect/>
          </a:stretch>
        </p:blipFill>
        <p:spPr>
          <a:xfrm>
            <a:off x="457200" y="4080203"/>
            <a:ext cx="3539958" cy="2233664"/>
          </a:xfrm>
          <a:prstGeom prst="rect">
            <a:avLst/>
          </a:prstGeom>
        </p:spPr>
      </p:pic>
      <p:pic>
        <p:nvPicPr>
          <p:cNvPr id="5" name="Picture 4" descr="psych.jpg"/>
          <p:cNvPicPr>
            <a:picLocks noChangeAspect="1"/>
          </p:cNvPicPr>
          <p:nvPr/>
        </p:nvPicPr>
        <p:blipFill>
          <a:blip r:embed="rId3"/>
          <a:stretch>
            <a:fillRect/>
          </a:stretch>
        </p:blipFill>
        <p:spPr>
          <a:xfrm>
            <a:off x="5181600" y="3802063"/>
            <a:ext cx="3505200" cy="23241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idx="1"/>
          </p:nvPr>
        </p:nvSpPr>
        <p:spPr/>
        <p:txBody>
          <a:bodyPr/>
          <a:lstStyle/>
          <a:p>
            <a:pPr>
              <a:buNone/>
            </a:pPr>
            <a:r>
              <a:rPr lang="en-US" dirty="0" smtClean="0"/>
              <a:t>When Holden continues to annoy Luce with childish questions, Luce leaves.</a:t>
            </a:r>
            <a:endParaRPr lang="en-US" dirty="0"/>
          </a:p>
        </p:txBody>
      </p:sp>
      <p:pic>
        <p:nvPicPr>
          <p:cNvPr id="4" name="Picture 3" descr="images.jpg"/>
          <p:cNvPicPr>
            <a:picLocks noChangeAspect="1"/>
          </p:cNvPicPr>
          <p:nvPr/>
        </p:nvPicPr>
        <p:blipFill>
          <a:blip r:embed="rId2"/>
          <a:stretch>
            <a:fillRect/>
          </a:stretch>
        </p:blipFill>
        <p:spPr>
          <a:xfrm>
            <a:off x="457200" y="2676024"/>
            <a:ext cx="3296822" cy="1829134"/>
          </a:xfrm>
          <a:prstGeom prst="rect">
            <a:avLst/>
          </a:prstGeom>
        </p:spPr>
      </p:pic>
      <p:pic>
        <p:nvPicPr>
          <p:cNvPr id="5" name="Picture 4" descr="question-answer.jpg"/>
          <p:cNvPicPr>
            <a:picLocks noChangeAspect="1"/>
          </p:cNvPicPr>
          <p:nvPr/>
        </p:nvPicPr>
        <p:blipFill>
          <a:blip r:embed="rId3"/>
          <a:stretch>
            <a:fillRect/>
          </a:stretch>
        </p:blipFill>
        <p:spPr>
          <a:xfrm>
            <a:off x="3261895" y="4394425"/>
            <a:ext cx="3529262" cy="2226915"/>
          </a:xfrm>
          <a:prstGeom prst="rect">
            <a:avLst/>
          </a:prstGeom>
        </p:spPr>
      </p:pic>
      <p:pic>
        <p:nvPicPr>
          <p:cNvPr id="6" name="Picture 5" descr="Man_walking_away_pe0058192-300x203.jpg"/>
          <p:cNvPicPr>
            <a:picLocks noChangeAspect="1"/>
          </p:cNvPicPr>
          <p:nvPr/>
        </p:nvPicPr>
        <p:blipFill>
          <a:blip r:embed="rId4"/>
          <a:stretch>
            <a:fillRect/>
          </a:stretch>
        </p:blipFill>
        <p:spPr>
          <a:xfrm>
            <a:off x="6015789" y="2676024"/>
            <a:ext cx="2466474" cy="166898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p:txBody>
          <a:bodyPr/>
          <a:lstStyle/>
          <a:p>
            <a:pPr>
              <a:buNone/>
            </a:pPr>
            <a:r>
              <a:rPr lang="en-US" dirty="0" smtClean="0"/>
              <a:t>Holden stays at the Wicker Bar and gets very drunk.</a:t>
            </a:r>
            <a:endParaRPr lang="en-US" dirty="0"/>
          </a:p>
        </p:txBody>
      </p:sp>
      <p:pic>
        <p:nvPicPr>
          <p:cNvPr id="4" name="Picture 3" descr="The-Bloody-Maria-at-Trenchermen-in-Wicker-Park_Bar_600c390.jpeg"/>
          <p:cNvPicPr>
            <a:picLocks noChangeAspect="1"/>
          </p:cNvPicPr>
          <p:nvPr/>
        </p:nvPicPr>
        <p:blipFill>
          <a:blip r:embed="rId2"/>
          <a:stretch>
            <a:fillRect/>
          </a:stretch>
        </p:blipFill>
        <p:spPr>
          <a:xfrm>
            <a:off x="2058736" y="2832852"/>
            <a:ext cx="5066632" cy="329331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p:txBody>
          <a:bodyPr/>
          <a:lstStyle/>
          <a:p>
            <a:pPr>
              <a:buNone/>
            </a:pPr>
            <a:r>
              <a:rPr lang="en-US" dirty="0" smtClean="0"/>
              <a:t>He walks to Central Park and suddenly becomes very sad and misses Phoebe.</a:t>
            </a:r>
            <a:endParaRPr lang="en-US" dirty="0"/>
          </a:p>
        </p:txBody>
      </p:sp>
      <p:pic>
        <p:nvPicPr>
          <p:cNvPr id="4" name="Picture 3" descr="central-park1.jpg"/>
          <p:cNvPicPr>
            <a:picLocks noChangeAspect="1"/>
          </p:cNvPicPr>
          <p:nvPr/>
        </p:nvPicPr>
        <p:blipFill>
          <a:blip r:embed="rId2"/>
          <a:stretch>
            <a:fillRect/>
          </a:stretch>
        </p:blipFill>
        <p:spPr>
          <a:xfrm>
            <a:off x="872476" y="3429000"/>
            <a:ext cx="3121152" cy="2340864"/>
          </a:xfrm>
          <a:prstGeom prst="rect">
            <a:avLst/>
          </a:prstGeom>
        </p:spPr>
      </p:pic>
      <p:pic>
        <p:nvPicPr>
          <p:cNvPr id="5" name="Picture 4" descr="sad_face.jpg"/>
          <p:cNvPicPr>
            <a:picLocks noChangeAspect="1"/>
          </p:cNvPicPr>
          <p:nvPr/>
        </p:nvPicPr>
        <p:blipFill>
          <a:blip r:embed="rId3"/>
          <a:stretch>
            <a:fillRect/>
          </a:stretch>
        </p:blipFill>
        <p:spPr>
          <a:xfrm>
            <a:off x="5247106" y="3275535"/>
            <a:ext cx="2850628" cy="285062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idx="1"/>
          </p:nvPr>
        </p:nvSpPr>
        <p:spPr/>
        <p:txBody>
          <a:bodyPr/>
          <a:lstStyle/>
          <a:p>
            <a:pPr>
              <a:buNone/>
            </a:pPr>
            <a:r>
              <a:rPr lang="en-US" dirty="0" smtClean="0"/>
              <a:t>Holden decides to sneak over to his home while his parents are asleep to say hello to her.</a:t>
            </a:r>
            <a:endParaRPr lang="en-US" dirty="0"/>
          </a:p>
        </p:txBody>
      </p:sp>
      <p:pic>
        <p:nvPicPr>
          <p:cNvPr id="4" name="Picture 3" descr="Angies_pictures_102.2375149_std.jpg"/>
          <p:cNvPicPr>
            <a:picLocks noChangeAspect="1"/>
          </p:cNvPicPr>
          <p:nvPr/>
        </p:nvPicPr>
        <p:blipFill>
          <a:blip r:embed="rId2"/>
          <a:stretch>
            <a:fillRect/>
          </a:stretch>
        </p:blipFill>
        <p:spPr>
          <a:xfrm>
            <a:off x="2660316" y="3104900"/>
            <a:ext cx="4028351" cy="302126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idx="1"/>
          </p:nvPr>
        </p:nvSpPr>
        <p:spPr/>
        <p:txBody>
          <a:bodyPr/>
          <a:lstStyle/>
          <a:p>
            <a:pPr>
              <a:buNone/>
            </a:pPr>
            <a:r>
              <a:rPr lang="en-US" dirty="0" smtClean="0"/>
              <a:t>Phoebe is ecstatic to see Holden and tells him all about school.</a:t>
            </a:r>
            <a:endParaRPr lang="en-US" dirty="0"/>
          </a:p>
        </p:txBody>
      </p:sp>
      <p:pic>
        <p:nvPicPr>
          <p:cNvPr id="4" name="Picture 3" descr="1316108932_Happy_smiley_face.png"/>
          <p:cNvPicPr>
            <a:picLocks noChangeAspect="1"/>
          </p:cNvPicPr>
          <p:nvPr/>
        </p:nvPicPr>
        <p:blipFill>
          <a:blip r:embed="rId2"/>
          <a:stretch>
            <a:fillRect/>
          </a:stretch>
        </p:blipFill>
        <p:spPr>
          <a:xfrm>
            <a:off x="2573421" y="2600159"/>
            <a:ext cx="3950368" cy="395036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idx="1"/>
          </p:nvPr>
        </p:nvSpPr>
        <p:spPr/>
        <p:txBody>
          <a:bodyPr/>
          <a:lstStyle/>
          <a:p>
            <a:pPr>
              <a:buNone/>
            </a:pPr>
            <a:r>
              <a:rPr lang="en-US" dirty="0" smtClean="0"/>
              <a:t>She then realizes he is home two days before he is supposed to be from school and she tells him their dad will be especially mad at him.</a:t>
            </a:r>
            <a:endParaRPr lang="en-US" dirty="0"/>
          </a:p>
        </p:txBody>
      </p:sp>
      <p:pic>
        <p:nvPicPr>
          <p:cNvPr id="4" name="Picture 3" descr="angry.jpg"/>
          <p:cNvPicPr>
            <a:picLocks noChangeAspect="1"/>
          </p:cNvPicPr>
          <p:nvPr/>
        </p:nvPicPr>
        <p:blipFill>
          <a:blip r:embed="rId2"/>
          <a:stretch>
            <a:fillRect/>
          </a:stretch>
        </p:blipFill>
        <p:spPr>
          <a:xfrm>
            <a:off x="2611862" y="3428999"/>
            <a:ext cx="4053114" cy="269716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idx="1"/>
          </p:nvPr>
        </p:nvSpPr>
        <p:spPr/>
        <p:txBody>
          <a:bodyPr/>
          <a:lstStyle/>
          <a:p>
            <a:pPr>
              <a:buNone/>
            </a:pPr>
            <a:r>
              <a:rPr lang="en-US" dirty="0" smtClean="0"/>
              <a:t>Holden tries to explain to Phoebe that he got kicked out of school because he hates school and she challenges him to name one thing in the world he doesn’t hate.</a:t>
            </a:r>
            <a:endParaRPr lang="en-US" dirty="0"/>
          </a:p>
        </p:txBody>
      </p:sp>
      <p:pic>
        <p:nvPicPr>
          <p:cNvPr id="4" name="Picture 3" descr="school.jpg"/>
          <p:cNvPicPr>
            <a:picLocks noChangeAspect="1"/>
          </p:cNvPicPr>
          <p:nvPr/>
        </p:nvPicPr>
        <p:blipFill>
          <a:blip r:embed="rId2"/>
          <a:stretch>
            <a:fillRect/>
          </a:stretch>
        </p:blipFill>
        <p:spPr>
          <a:xfrm>
            <a:off x="1231566" y="3671302"/>
            <a:ext cx="2857500" cy="2857500"/>
          </a:xfrm>
          <a:prstGeom prst="rect">
            <a:avLst/>
          </a:prstGeom>
        </p:spPr>
      </p:pic>
      <p:pic>
        <p:nvPicPr>
          <p:cNvPr id="5" name="Picture 4"/>
          <p:cNvPicPr>
            <a:picLocks noChangeAspect="1"/>
          </p:cNvPicPr>
          <p:nvPr/>
        </p:nvPicPr>
        <p:blipFill>
          <a:blip r:embed="rId3"/>
          <a:stretch>
            <a:fillRect/>
          </a:stretch>
        </p:blipFill>
        <p:spPr>
          <a:xfrm>
            <a:off x="5201986" y="3535944"/>
            <a:ext cx="2857500" cy="28575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22</a:t>
            </a:r>
            <a:endParaRPr lang="en-US" dirty="0"/>
          </a:p>
        </p:txBody>
      </p:sp>
      <p:sp>
        <p:nvSpPr>
          <p:cNvPr id="3" name="Content Placeholder 2"/>
          <p:cNvSpPr>
            <a:spLocks noGrp="1"/>
          </p:cNvSpPr>
          <p:nvPr>
            <p:ph idx="1"/>
          </p:nvPr>
        </p:nvSpPr>
        <p:spPr/>
        <p:txBody>
          <a:bodyPr/>
          <a:lstStyle/>
          <a:p>
            <a:pPr>
              <a:buNone/>
            </a:pPr>
            <a:r>
              <a:rPr lang="en-US" dirty="0" smtClean="0"/>
              <a:t>He says he doesn’t hate Allie and Phoebe angrily reminds Holden that Allie is dead.</a:t>
            </a:r>
            <a:endParaRPr lang="en-US" dirty="0"/>
          </a:p>
        </p:txBody>
      </p:sp>
      <p:pic>
        <p:nvPicPr>
          <p:cNvPr id="4" name="Picture 3" descr="235px-Mourning_at_a_grave.jpg"/>
          <p:cNvPicPr>
            <a:picLocks noChangeAspect="1"/>
          </p:cNvPicPr>
          <p:nvPr/>
        </p:nvPicPr>
        <p:blipFill>
          <a:blip r:embed="rId2"/>
          <a:stretch>
            <a:fillRect/>
          </a:stretch>
        </p:blipFill>
        <p:spPr>
          <a:xfrm>
            <a:off x="2611854" y="3197142"/>
            <a:ext cx="3910909" cy="292902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34"/>
            <a:ext cx="8229600" cy="1143000"/>
          </a:xfrm>
        </p:spPr>
        <p:txBody>
          <a:bodyPr/>
          <a:lstStyle/>
          <a:p>
            <a:r>
              <a:rPr lang="en-US" dirty="0" smtClean="0"/>
              <a:t>Chapter 22</a:t>
            </a:r>
            <a:endParaRPr lang="en-US" dirty="0"/>
          </a:p>
        </p:txBody>
      </p:sp>
      <p:sp>
        <p:nvSpPr>
          <p:cNvPr id="3" name="Content Placeholder 2"/>
          <p:cNvSpPr>
            <a:spLocks noGrp="1"/>
          </p:cNvSpPr>
          <p:nvPr>
            <p:ph idx="1"/>
          </p:nvPr>
        </p:nvSpPr>
        <p:spPr>
          <a:xfrm>
            <a:off x="457200" y="731280"/>
            <a:ext cx="8229600" cy="4525963"/>
          </a:xfrm>
        </p:spPr>
        <p:txBody>
          <a:bodyPr/>
          <a:lstStyle/>
          <a:p>
            <a:pPr>
              <a:buNone/>
            </a:pPr>
            <a:r>
              <a:rPr lang="en-US" dirty="0" smtClean="0"/>
              <a:t>Phoebe asks Holden what he wants to do with his life and Holden can only think of a little boy who was saying “If a body catch a body </a:t>
            </a:r>
            <a:r>
              <a:rPr lang="en-US" dirty="0" err="1" smtClean="0"/>
              <a:t>comin</a:t>
            </a:r>
            <a:r>
              <a:rPr lang="en-US" dirty="0" smtClean="0"/>
              <a:t>’ through the rye” and pictures himself catching children before falling off of a cliff while they play in an enormous field of rye.</a:t>
            </a:r>
            <a:endParaRPr lang="en-US" dirty="0"/>
          </a:p>
        </p:txBody>
      </p:sp>
      <p:pic>
        <p:nvPicPr>
          <p:cNvPr id="5" name="Picture 4"/>
          <p:cNvPicPr>
            <a:picLocks noChangeAspect="1"/>
          </p:cNvPicPr>
          <p:nvPr/>
        </p:nvPicPr>
        <p:blipFill>
          <a:blip r:embed="rId2"/>
          <a:stretch>
            <a:fillRect/>
          </a:stretch>
        </p:blipFill>
        <p:spPr>
          <a:xfrm>
            <a:off x="2593975" y="3774518"/>
            <a:ext cx="3956050" cy="2965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p:txBody>
          <a:bodyPr/>
          <a:lstStyle/>
          <a:p>
            <a:pPr>
              <a:buNone/>
            </a:pPr>
            <a:r>
              <a:rPr lang="en-US" dirty="0" smtClean="0"/>
              <a:t>Before Holden leaves the school for good, he visits his old history teacher, Mr. Spence.</a:t>
            </a:r>
            <a:endParaRPr lang="en-US" dirty="0"/>
          </a:p>
        </p:txBody>
      </p:sp>
      <p:pic>
        <p:nvPicPr>
          <p:cNvPr id="4" name="Picture 3" descr="mrspence.jpg"/>
          <p:cNvPicPr>
            <a:picLocks noChangeAspect="1"/>
          </p:cNvPicPr>
          <p:nvPr/>
        </p:nvPicPr>
        <p:blipFill>
          <a:blip r:embed="rId2"/>
          <a:stretch>
            <a:fillRect/>
          </a:stretch>
        </p:blipFill>
        <p:spPr>
          <a:xfrm>
            <a:off x="2675244" y="3395579"/>
            <a:ext cx="3651362" cy="273058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p:txBody>
          <a:bodyPr/>
          <a:lstStyle/>
          <a:p>
            <a:pPr>
              <a:buNone/>
            </a:pPr>
            <a:r>
              <a:rPr lang="en-US" dirty="0" smtClean="0"/>
              <a:t>Holden leaves Phoebe’s room to call his old English teacher, Mr. </a:t>
            </a:r>
            <a:r>
              <a:rPr lang="en-US" dirty="0" err="1" smtClean="0"/>
              <a:t>Antolini</a:t>
            </a:r>
            <a:r>
              <a:rPr lang="en-US" dirty="0" smtClean="0"/>
              <a:t>. </a:t>
            </a:r>
            <a:endParaRPr lang="en-US" dirty="0"/>
          </a:p>
        </p:txBody>
      </p:sp>
      <p:pic>
        <p:nvPicPr>
          <p:cNvPr id="5" name="Picture 4" descr="anonymous-phone-call.jpg"/>
          <p:cNvPicPr>
            <a:picLocks noChangeAspect="1"/>
          </p:cNvPicPr>
          <p:nvPr/>
        </p:nvPicPr>
        <p:blipFill>
          <a:blip r:embed="rId2"/>
          <a:stretch>
            <a:fillRect/>
          </a:stretch>
        </p:blipFill>
        <p:spPr>
          <a:xfrm>
            <a:off x="2205790" y="3071434"/>
            <a:ext cx="4423387" cy="33186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p:txBody>
          <a:bodyPr/>
          <a:lstStyle/>
          <a:p>
            <a:pPr>
              <a:buNone/>
            </a:pPr>
            <a:r>
              <a:rPr lang="en-US" dirty="0" smtClean="0"/>
              <a:t>After Holden mentions how he was kicked out of school Mr. </a:t>
            </a:r>
            <a:r>
              <a:rPr lang="en-US" dirty="0" err="1" smtClean="0"/>
              <a:t>Antolini</a:t>
            </a:r>
            <a:r>
              <a:rPr lang="en-US" dirty="0" smtClean="0"/>
              <a:t> offers Holden the option to stay with him for the night.</a:t>
            </a:r>
            <a:endParaRPr lang="en-US" dirty="0"/>
          </a:p>
        </p:txBody>
      </p:sp>
      <p:pic>
        <p:nvPicPr>
          <p:cNvPr id="4" name="Picture 3"/>
          <p:cNvPicPr>
            <a:picLocks noChangeAspect="1"/>
          </p:cNvPicPr>
          <p:nvPr/>
        </p:nvPicPr>
        <p:blipFill>
          <a:blip r:embed="rId2"/>
          <a:stretch>
            <a:fillRect/>
          </a:stretch>
        </p:blipFill>
        <p:spPr>
          <a:xfrm>
            <a:off x="2459779" y="3195401"/>
            <a:ext cx="4117474" cy="309117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p:txBody>
          <a:bodyPr/>
          <a:lstStyle/>
          <a:p>
            <a:pPr>
              <a:buNone/>
            </a:pPr>
            <a:r>
              <a:rPr lang="en-US" dirty="0" smtClean="0"/>
              <a:t>Before Holden leaves, Phoebe gives him her Christmas money she had been saving up.</a:t>
            </a:r>
            <a:endParaRPr lang="en-US" dirty="0"/>
          </a:p>
        </p:txBody>
      </p:sp>
      <p:pic>
        <p:nvPicPr>
          <p:cNvPr id="4" name="Picture 3"/>
          <p:cNvPicPr>
            <a:picLocks noChangeAspect="1"/>
          </p:cNvPicPr>
          <p:nvPr/>
        </p:nvPicPr>
        <p:blipFill>
          <a:blip r:embed="rId2"/>
          <a:stretch>
            <a:fillRect/>
          </a:stretch>
        </p:blipFill>
        <p:spPr>
          <a:xfrm>
            <a:off x="2687060" y="3071880"/>
            <a:ext cx="3582737" cy="305428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idx="1"/>
          </p:nvPr>
        </p:nvSpPr>
        <p:spPr/>
        <p:txBody>
          <a:bodyPr/>
          <a:lstStyle/>
          <a:p>
            <a:pPr>
              <a:buNone/>
            </a:pPr>
            <a:r>
              <a:rPr lang="en-US" dirty="0" smtClean="0"/>
              <a:t>Holden gives Phoebe his red hunting hat.</a:t>
            </a:r>
            <a:endParaRPr lang="en-US" dirty="0"/>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a:t>
            </a:r>
            <a:endParaRPr lang="en-US" dirty="0"/>
          </a:p>
        </p:txBody>
      </p:sp>
      <p:sp>
        <p:nvSpPr>
          <p:cNvPr id="3" name="Content Placeholder 2"/>
          <p:cNvSpPr>
            <a:spLocks noGrp="1"/>
          </p:cNvSpPr>
          <p:nvPr>
            <p:ph idx="1"/>
          </p:nvPr>
        </p:nvSpPr>
        <p:spPr/>
        <p:txBody>
          <a:bodyPr/>
          <a:lstStyle/>
          <a:p>
            <a:pPr>
              <a:buNone/>
            </a:pPr>
            <a:r>
              <a:rPr lang="en-US" dirty="0" smtClean="0"/>
              <a:t>When Holden arrives at Mr. </a:t>
            </a:r>
            <a:r>
              <a:rPr lang="en-US" dirty="0" err="1" smtClean="0"/>
              <a:t>Antolini’s</a:t>
            </a:r>
            <a:r>
              <a:rPr lang="en-US" dirty="0" smtClean="0"/>
              <a:t>, they sit down and have a serious talk and Mr. </a:t>
            </a:r>
            <a:r>
              <a:rPr lang="en-US" dirty="0" err="1" smtClean="0"/>
              <a:t>Antolini</a:t>
            </a:r>
            <a:r>
              <a:rPr lang="en-US" dirty="0" smtClean="0"/>
              <a:t> expresses how worried he is about Holden.</a:t>
            </a:r>
            <a:endParaRPr lang="en-US" dirty="0"/>
          </a:p>
        </p:txBody>
      </p:sp>
      <p:pic>
        <p:nvPicPr>
          <p:cNvPr id="4" name="Picture 3"/>
          <p:cNvPicPr>
            <a:picLocks noChangeAspect="1"/>
          </p:cNvPicPr>
          <p:nvPr/>
        </p:nvPicPr>
        <p:blipFill>
          <a:blip r:embed="rId2"/>
          <a:stretch>
            <a:fillRect/>
          </a:stretch>
        </p:blipFill>
        <p:spPr>
          <a:xfrm>
            <a:off x="628315" y="3218080"/>
            <a:ext cx="3545305" cy="2614662"/>
          </a:xfrm>
          <a:prstGeom prst="rect">
            <a:avLst/>
          </a:prstGeom>
        </p:spPr>
      </p:pic>
      <p:pic>
        <p:nvPicPr>
          <p:cNvPr id="6" name="Picture 5"/>
          <p:cNvPicPr>
            <a:picLocks noChangeAspect="1"/>
          </p:cNvPicPr>
          <p:nvPr/>
        </p:nvPicPr>
        <p:blipFill>
          <a:blip r:embed="rId3"/>
          <a:stretch>
            <a:fillRect/>
          </a:stretch>
        </p:blipFill>
        <p:spPr>
          <a:xfrm>
            <a:off x="5384799" y="3423753"/>
            <a:ext cx="2408989" cy="240898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a:t>
            </a:r>
            <a:endParaRPr lang="en-US" dirty="0"/>
          </a:p>
        </p:txBody>
      </p:sp>
      <p:sp>
        <p:nvSpPr>
          <p:cNvPr id="3" name="Content Placeholder 2"/>
          <p:cNvSpPr>
            <a:spLocks noGrp="1"/>
          </p:cNvSpPr>
          <p:nvPr>
            <p:ph idx="1"/>
          </p:nvPr>
        </p:nvSpPr>
        <p:spPr/>
        <p:txBody>
          <a:bodyPr/>
          <a:lstStyle/>
          <a:p>
            <a:pPr>
              <a:buNone/>
            </a:pPr>
            <a:r>
              <a:rPr lang="en-US" dirty="0" smtClean="0"/>
              <a:t>After Holden was asleep for a while he wakes up to Mr. </a:t>
            </a:r>
            <a:r>
              <a:rPr lang="en-US" dirty="0" err="1" smtClean="0"/>
              <a:t>Antolini</a:t>
            </a:r>
            <a:r>
              <a:rPr lang="en-US" dirty="0" smtClean="0"/>
              <a:t> stroking his head, which makes Holden extremely uncomfortable so he decides to leave.</a:t>
            </a:r>
            <a:endParaRPr lang="en-US" dirty="0"/>
          </a:p>
        </p:txBody>
      </p:sp>
      <p:pic>
        <p:nvPicPr>
          <p:cNvPr id="4" name="Picture 3"/>
          <p:cNvPicPr>
            <a:picLocks noChangeAspect="1"/>
          </p:cNvPicPr>
          <p:nvPr/>
        </p:nvPicPr>
        <p:blipFill>
          <a:blip r:embed="rId2"/>
          <a:stretch>
            <a:fillRect/>
          </a:stretch>
        </p:blipFill>
        <p:spPr>
          <a:xfrm>
            <a:off x="1096211" y="3639635"/>
            <a:ext cx="2540000" cy="2540000"/>
          </a:xfrm>
          <a:prstGeom prst="rect">
            <a:avLst/>
          </a:prstGeom>
        </p:spPr>
      </p:pic>
      <p:pic>
        <p:nvPicPr>
          <p:cNvPr id="5" name="Picture 4" descr="Man_walking_away_pe0058192-300x203.jpg"/>
          <p:cNvPicPr>
            <a:picLocks noChangeAspect="1"/>
          </p:cNvPicPr>
          <p:nvPr/>
        </p:nvPicPr>
        <p:blipFill>
          <a:blip r:embed="rId3"/>
          <a:stretch>
            <a:fillRect/>
          </a:stretch>
        </p:blipFill>
        <p:spPr>
          <a:xfrm>
            <a:off x="4876800" y="3548063"/>
            <a:ext cx="3810000" cy="25781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Holden decides he wants to run away out west so he writes a note to Phoebe to meet him at the Museum of Art.</a:t>
            </a:r>
            <a:endParaRPr lang="en-US" dirty="0"/>
          </a:p>
        </p:txBody>
      </p:sp>
      <p:pic>
        <p:nvPicPr>
          <p:cNvPr id="4" name="Picture 3" descr="Antique_wallpapers_281.jpg"/>
          <p:cNvPicPr>
            <a:picLocks noChangeAspect="1"/>
          </p:cNvPicPr>
          <p:nvPr/>
        </p:nvPicPr>
        <p:blipFill>
          <a:blip r:embed="rId2"/>
          <a:stretch>
            <a:fillRect/>
          </a:stretch>
        </p:blipFill>
        <p:spPr>
          <a:xfrm>
            <a:off x="457200" y="4019131"/>
            <a:ext cx="3371249" cy="2107031"/>
          </a:xfrm>
          <a:prstGeom prst="rect">
            <a:avLst/>
          </a:prstGeom>
        </p:spPr>
      </p:pic>
      <p:pic>
        <p:nvPicPr>
          <p:cNvPr id="6" name="Picture 5"/>
          <p:cNvPicPr>
            <a:picLocks noChangeAspect="1"/>
          </p:cNvPicPr>
          <p:nvPr/>
        </p:nvPicPr>
        <p:blipFill>
          <a:blip r:embed="rId3"/>
          <a:stretch>
            <a:fillRect/>
          </a:stretch>
        </p:blipFill>
        <p:spPr>
          <a:xfrm>
            <a:off x="4940968" y="4019132"/>
            <a:ext cx="3745832" cy="210703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While he waits for her, Holden ends up passing out in the bathroom but he claims he is fine.</a:t>
            </a:r>
            <a:endParaRPr lang="en-US" dirty="0"/>
          </a:p>
        </p:txBody>
      </p:sp>
      <p:pic>
        <p:nvPicPr>
          <p:cNvPr id="5" name="Picture 4"/>
          <p:cNvPicPr>
            <a:picLocks noChangeAspect="1"/>
          </p:cNvPicPr>
          <p:nvPr/>
        </p:nvPicPr>
        <p:blipFill>
          <a:blip r:embed="rId2"/>
          <a:stretch>
            <a:fillRect/>
          </a:stretch>
        </p:blipFill>
        <p:spPr>
          <a:xfrm>
            <a:off x="3028950" y="2951163"/>
            <a:ext cx="3086100" cy="3175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Phoebe arrives at the museum with her suitcase packed because she wants to go with Holden.</a:t>
            </a:r>
            <a:endParaRPr lang="en-US" dirty="0"/>
          </a:p>
        </p:txBody>
      </p:sp>
      <p:pic>
        <p:nvPicPr>
          <p:cNvPr id="4" name="Picture 3"/>
          <p:cNvPicPr>
            <a:picLocks noChangeAspect="1"/>
          </p:cNvPicPr>
          <p:nvPr/>
        </p:nvPicPr>
        <p:blipFill>
          <a:blip r:embed="rId2"/>
          <a:stretch>
            <a:fillRect/>
          </a:stretch>
        </p:blipFill>
        <p:spPr>
          <a:xfrm>
            <a:off x="2921000" y="3408947"/>
            <a:ext cx="3641630" cy="271721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Holden won’t let Phoebe go with him and gives back the money she gave him.</a:t>
            </a:r>
            <a:endParaRPr lang="en-US" dirty="0"/>
          </a:p>
        </p:txBody>
      </p:sp>
      <p:pic>
        <p:nvPicPr>
          <p:cNvPr id="4" name="Picture 3"/>
          <p:cNvPicPr>
            <a:picLocks noChangeAspect="1"/>
          </p:cNvPicPr>
          <p:nvPr/>
        </p:nvPicPr>
        <p:blipFill>
          <a:blip r:embed="rId2"/>
          <a:stretch>
            <a:fillRect/>
          </a:stretch>
        </p:blipFill>
        <p:spPr>
          <a:xfrm>
            <a:off x="3018584" y="2860376"/>
            <a:ext cx="3170989" cy="38238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pPr>
              <a:buNone/>
            </a:pPr>
            <a:r>
              <a:rPr lang="en-US" dirty="0" smtClean="0"/>
              <a:t>Mr. Spence tells Holden that life is a game and to play by the rules.</a:t>
            </a:r>
            <a:endParaRPr lang="en-US" dirty="0"/>
          </a:p>
        </p:txBody>
      </p:sp>
      <p:pic>
        <p:nvPicPr>
          <p:cNvPr id="4" name="Picture 3" descr="rules-for-all.gif"/>
          <p:cNvPicPr>
            <a:picLocks noChangeAspect="1"/>
          </p:cNvPicPr>
          <p:nvPr/>
        </p:nvPicPr>
        <p:blipFill>
          <a:blip r:embed="rId2"/>
          <a:stretch>
            <a:fillRect/>
          </a:stretch>
        </p:blipFill>
        <p:spPr>
          <a:xfrm>
            <a:off x="2900947" y="2854157"/>
            <a:ext cx="3522579" cy="352257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Phoebe gives back his red hunting hat.</a:t>
            </a:r>
            <a:endParaRPr lang="en-US" dirty="0"/>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idx="1"/>
          </p:nvPr>
        </p:nvSpPr>
        <p:spPr/>
        <p:txBody>
          <a:bodyPr/>
          <a:lstStyle/>
          <a:p>
            <a:pPr>
              <a:buNone/>
            </a:pPr>
            <a:r>
              <a:rPr lang="en-US" dirty="0" smtClean="0"/>
              <a:t>They go to the zoo and Holden says he is so happy he might start to cry.</a:t>
            </a:r>
            <a:endParaRPr lang="en-US" dirty="0"/>
          </a:p>
        </p:txBody>
      </p:sp>
      <p:pic>
        <p:nvPicPr>
          <p:cNvPr id="4" name="Picture 3"/>
          <p:cNvPicPr>
            <a:picLocks noChangeAspect="1"/>
          </p:cNvPicPr>
          <p:nvPr/>
        </p:nvPicPr>
        <p:blipFill>
          <a:blip r:embed="rId2"/>
          <a:stretch>
            <a:fillRect/>
          </a:stretch>
        </p:blipFill>
        <p:spPr>
          <a:xfrm>
            <a:off x="457200" y="2867610"/>
            <a:ext cx="4344737" cy="3258553"/>
          </a:xfrm>
          <a:prstGeom prst="rect">
            <a:avLst/>
          </a:prstGeom>
        </p:spPr>
      </p:pic>
      <p:pic>
        <p:nvPicPr>
          <p:cNvPr id="5" name="Picture 4"/>
          <p:cNvPicPr>
            <a:picLocks noChangeAspect="1"/>
          </p:cNvPicPr>
          <p:nvPr/>
        </p:nvPicPr>
        <p:blipFill>
          <a:blip r:embed="rId3"/>
          <a:stretch>
            <a:fillRect/>
          </a:stretch>
        </p:blipFill>
        <p:spPr>
          <a:xfrm>
            <a:off x="5718257" y="3141579"/>
            <a:ext cx="2687053" cy="2687053"/>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p:txBody>
          <a:bodyPr/>
          <a:lstStyle/>
          <a:p>
            <a:pPr>
              <a:buNone/>
            </a:pPr>
            <a:r>
              <a:rPr lang="en-US" dirty="0" smtClean="0"/>
              <a:t>At this point we find out that Holden was telling his story from a care home and refuses to say what happened next.</a:t>
            </a:r>
            <a:endParaRPr lang="en-US" dirty="0"/>
          </a:p>
        </p:txBody>
      </p:sp>
      <p:pic>
        <p:nvPicPr>
          <p:cNvPr id="4" name="Picture 3"/>
          <p:cNvPicPr>
            <a:picLocks noChangeAspect="1"/>
          </p:cNvPicPr>
          <p:nvPr/>
        </p:nvPicPr>
        <p:blipFill>
          <a:blip r:embed="rId2"/>
          <a:stretch>
            <a:fillRect/>
          </a:stretch>
        </p:blipFill>
        <p:spPr>
          <a:xfrm>
            <a:off x="2667000" y="3586163"/>
            <a:ext cx="3810000" cy="2540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p:txBody>
          <a:bodyPr/>
          <a:lstStyle/>
          <a:p>
            <a:pPr>
              <a:buNone/>
            </a:pPr>
            <a:r>
              <a:rPr lang="en-US" dirty="0" smtClean="0"/>
              <a:t>All Holden says is that he went home, got sick, and his family sent him to the care home.</a:t>
            </a:r>
            <a:endParaRPr lang="en-US" dirty="0"/>
          </a:p>
        </p:txBody>
      </p:sp>
      <p:pic>
        <p:nvPicPr>
          <p:cNvPr id="4" name="Picture 3"/>
          <p:cNvPicPr>
            <a:picLocks noChangeAspect="1"/>
          </p:cNvPicPr>
          <p:nvPr/>
        </p:nvPicPr>
        <p:blipFill>
          <a:blip r:embed="rId2"/>
          <a:stretch>
            <a:fillRect/>
          </a:stretch>
        </p:blipFill>
        <p:spPr>
          <a:xfrm>
            <a:off x="2676358" y="3247315"/>
            <a:ext cx="3526589" cy="287884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idx="1"/>
          </p:nvPr>
        </p:nvSpPr>
        <p:spPr/>
        <p:txBody>
          <a:bodyPr/>
          <a:lstStyle/>
          <a:p>
            <a:pPr>
              <a:buNone/>
            </a:pPr>
            <a:r>
              <a:rPr lang="en-US" dirty="0" smtClean="0"/>
              <a:t>He doesn’t want to talk anymore and says that talking about what happened to him during his story makes him miss everyone that he talked about.</a:t>
            </a:r>
            <a:endParaRPr lang="en-US" dirty="0"/>
          </a:p>
        </p:txBody>
      </p:sp>
      <p:pic>
        <p:nvPicPr>
          <p:cNvPr id="4" name="Picture 3" descr="no_talking.gif"/>
          <p:cNvPicPr>
            <a:picLocks noChangeAspect="1"/>
          </p:cNvPicPr>
          <p:nvPr/>
        </p:nvPicPr>
        <p:blipFill>
          <a:blip r:embed="rId2"/>
          <a:stretch>
            <a:fillRect/>
          </a:stretch>
        </p:blipFill>
        <p:spPr>
          <a:xfrm>
            <a:off x="1196140" y="4091072"/>
            <a:ext cx="2373228" cy="2373228"/>
          </a:xfrm>
          <a:prstGeom prst="rect">
            <a:avLst/>
          </a:prstGeom>
        </p:spPr>
      </p:pic>
      <p:pic>
        <p:nvPicPr>
          <p:cNvPr id="5" name="Picture 4"/>
          <p:cNvPicPr>
            <a:picLocks noChangeAspect="1"/>
          </p:cNvPicPr>
          <p:nvPr/>
        </p:nvPicPr>
        <p:blipFill>
          <a:blip r:embed="rId3"/>
          <a:srcRect l="24923" t="3445"/>
          <a:stretch>
            <a:fillRect/>
          </a:stretch>
        </p:blipFill>
        <p:spPr>
          <a:xfrm>
            <a:off x="5068261" y="3563708"/>
            <a:ext cx="2805739" cy="290059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8800" dirty="0" smtClean="0"/>
              <a:t>The End</a:t>
            </a:r>
            <a:endParaRPr lang="en-US" sz="8800" dirty="0"/>
          </a:p>
        </p:txBody>
      </p:sp>
      <p:pic>
        <p:nvPicPr>
          <p:cNvPr id="4" name="Picture 3"/>
          <p:cNvPicPr>
            <a:picLocks noChangeAspect="1"/>
          </p:cNvPicPr>
          <p:nvPr/>
        </p:nvPicPr>
        <p:blipFill>
          <a:blip r:embed="rId2"/>
          <a:stretch>
            <a:fillRect/>
          </a:stretch>
        </p:blipFill>
        <p:spPr>
          <a:xfrm flipH="1">
            <a:off x="3073400" y="3664618"/>
            <a:ext cx="2997200" cy="2095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pPr>
              <a:buNone/>
            </a:pPr>
            <a:r>
              <a:rPr lang="en-US" dirty="0" smtClean="0"/>
              <a:t>Holden did not want to listen to Mr. Spence talk about rules so he left.</a:t>
            </a:r>
            <a:endParaRPr lang="en-US" dirty="0"/>
          </a:p>
        </p:txBody>
      </p:sp>
      <p:pic>
        <p:nvPicPr>
          <p:cNvPr id="4" name="Picture 3" descr="Man_walking_away_pe0058192-300x203.jpg"/>
          <p:cNvPicPr>
            <a:picLocks noChangeAspect="1"/>
          </p:cNvPicPr>
          <p:nvPr/>
        </p:nvPicPr>
        <p:blipFill>
          <a:blip r:embed="rId2"/>
          <a:stretch>
            <a:fillRect/>
          </a:stretch>
        </p:blipFill>
        <p:spPr>
          <a:xfrm>
            <a:off x="2666999" y="3001209"/>
            <a:ext cx="4237725" cy="28675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lstStyle/>
          <a:p>
            <a:pPr>
              <a:buNone/>
            </a:pPr>
            <a:r>
              <a:rPr lang="en-US" dirty="0" smtClean="0"/>
              <a:t>Holden puts on his red hunting hat.</a:t>
            </a:r>
            <a:endParaRPr lang="en-US" dirty="0"/>
          </a:p>
        </p:txBody>
      </p:sp>
      <p:pic>
        <p:nvPicPr>
          <p:cNvPr id="4" name="Picture 3" descr="hat.jpg"/>
          <p:cNvPicPr>
            <a:picLocks noChangeAspect="1"/>
          </p:cNvPicPr>
          <p:nvPr/>
        </p:nvPicPr>
        <p:blipFill>
          <a:blip r:embed="rId2"/>
          <a:stretch>
            <a:fillRect/>
          </a:stretch>
        </p:blipFill>
        <p:spPr>
          <a:xfrm>
            <a:off x="2834104" y="2867525"/>
            <a:ext cx="3195053" cy="31950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lstStyle/>
          <a:p>
            <a:pPr>
              <a:buNone/>
            </a:pPr>
            <a:r>
              <a:rPr lang="en-US" dirty="0" smtClean="0"/>
              <a:t>When he gets back to his room his roommate, </a:t>
            </a:r>
            <a:r>
              <a:rPr lang="en-US" dirty="0" err="1" smtClean="0"/>
              <a:t>Stradlater</a:t>
            </a:r>
            <a:r>
              <a:rPr lang="en-US" dirty="0" smtClean="0"/>
              <a:t>, tells Holden that he is going on a date.</a:t>
            </a:r>
            <a:endParaRPr lang="en-US" dirty="0"/>
          </a:p>
        </p:txBody>
      </p:sp>
      <p:pic>
        <p:nvPicPr>
          <p:cNvPr id="4" name="Picture 3" descr="eag-5.jpg"/>
          <p:cNvPicPr>
            <a:picLocks noChangeAspect="1"/>
          </p:cNvPicPr>
          <p:nvPr/>
        </p:nvPicPr>
        <p:blipFill>
          <a:blip r:embed="rId2"/>
          <a:stretch>
            <a:fillRect/>
          </a:stretch>
        </p:blipFill>
        <p:spPr>
          <a:xfrm>
            <a:off x="2245904" y="3175000"/>
            <a:ext cx="4572000" cy="3429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395</TotalTime>
  <Words>1375</Words>
  <Application>Microsoft Macintosh PowerPoint</Application>
  <PresentationFormat>On-screen Show (4:3)</PresentationFormat>
  <Paragraphs>129</Paragraphs>
  <Slides>65</Slides>
  <Notes>0</Notes>
  <HiddenSlides>0</HiddenSlides>
  <MMClips>0</MMClips>
  <ScaleCrop>false</ScaleCrop>
  <HeadingPairs>
    <vt:vector size="4" baseType="variant">
      <vt:variant>
        <vt:lpstr>Design Template</vt:lpstr>
      </vt:variant>
      <vt:variant>
        <vt:i4>1</vt:i4>
      </vt:variant>
      <vt:variant>
        <vt:lpstr>Slide Titles</vt:lpstr>
      </vt:variant>
      <vt:variant>
        <vt:i4>65</vt:i4>
      </vt:variant>
    </vt:vector>
  </HeadingPairs>
  <TitlesOfParts>
    <vt:vector size="66" baseType="lpstr">
      <vt:lpstr>Office Theme</vt:lpstr>
      <vt:lpstr>The Catcher in the Rye</vt:lpstr>
      <vt:lpstr>Chapter 1</vt:lpstr>
      <vt:lpstr>Chapter 1</vt:lpstr>
      <vt:lpstr>Chapter 1</vt:lpstr>
      <vt:lpstr>Chapter 1</vt:lpstr>
      <vt:lpstr>Chapter 2</vt:lpstr>
      <vt:lpstr>Chapter 2</vt:lpstr>
      <vt:lpstr>Chapter 3</vt:lpstr>
      <vt:lpstr>Chapter 3</vt:lpstr>
      <vt:lpstr>Chapter 4</vt:lpstr>
      <vt:lpstr>Chapter 4</vt:lpstr>
      <vt:lpstr>Chapter 5</vt:lpstr>
      <vt:lpstr>Chapter 5</vt:lpstr>
      <vt:lpstr>Chapter 6</vt:lpstr>
      <vt:lpstr>Chapter 6</vt:lpstr>
      <vt:lpstr>Chapter 7</vt:lpstr>
      <vt:lpstr>Chapter 7</vt:lpstr>
      <vt:lpstr>Chapter 7</vt:lpstr>
      <vt:lpstr>Chapter 8</vt:lpstr>
      <vt:lpstr>Chapter 8</vt:lpstr>
      <vt:lpstr>Chapter 9</vt:lpstr>
      <vt:lpstr>Chapter 10</vt:lpstr>
      <vt:lpstr>Chapter 11</vt:lpstr>
      <vt:lpstr>Chapter 11</vt:lpstr>
      <vt:lpstr>Chapter 12</vt:lpstr>
      <vt:lpstr>Chapter 12</vt:lpstr>
      <vt:lpstr>Chapter 13</vt:lpstr>
      <vt:lpstr>Chapter 13</vt:lpstr>
      <vt:lpstr>Chapter 14</vt:lpstr>
      <vt:lpstr>Chapter 14</vt:lpstr>
      <vt:lpstr>Chapter 15</vt:lpstr>
      <vt:lpstr>Chapter 16</vt:lpstr>
      <vt:lpstr>Chapter 16</vt:lpstr>
      <vt:lpstr>Chapter 17</vt:lpstr>
      <vt:lpstr>Chapter 17</vt:lpstr>
      <vt:lpstr>Chapter 17</vt:lpstr>
      <vt:lpstr>Chapter 17</vt:lpstr>
      <vt:lpstr>Chapter 18</vt:lpstr>
      <vt:lpstr>Chapter 18</vt:lpstr>
      <vt:lpstr>Chapter 19</vt:lpstr>
      <vt:lpstr>Chapter 19</vt:lpstr>
      <vt:lpstr>Chapter 20</vt:lpstr>
      <vt:lpstr>Chapter 20</vt:lpstr>
      <vt:lpstr>Chapter 20</vt:lpstr>
      <vt:lpstr>Chapter 21</vt:lpstr>
      <vt:lpstr>Chapter 21</vt:lpstr>
      <vt:lpstr>Chapter 22</vt:lpstr>
      <vt:lpstr>Chapter 22</vt:lpstr>
      <vt:lpstr>Chapter 22</vt:lpstr>
      <vt:lpstr>Chapter 23</vt:lpstr>
      <vt:lpstr>Chapter 23</vt:lpstr>
      <vt:lpstr>Chapter 23</vt:lpstr>
      <vt:lpstr>Chapter 23</vt:lpstr>
      <vt:lpstr>Chapter 24</vt:lpstr>
      <vt:lpstr>Chapter 24</vt:lpstr>
      <vt:lpstr>Chapter 25</vt:lpstr>
      <vt:lpstr>Chapter 25</vt:lpstr>
      <vt:lpstr>Chapter 25</vt:lpstr>
      <vt:lpstr>Chapter 25</vt:lpstr>
      <vt:lpstr>Chapter 25</vt:lpstr>
      <vt:lpstr>Chapter 25</vt:lpstr>
      <vt:lpstr>Chapter 26</vt:lpstr>
      <vt:lpstr>Chapter 26</vt:lpstr>
      <vt:lpstr>Chapter 26</vt:lpstr>
      <vt:lpstr>Slide 65</vt:lpstr>
    </vt:vector>
  </TitlesOfParts>
  <Company>The College of New Jersey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Catcher in the Rye</dc:title>
  <dc:creator>Emily W.</dc:creator>
  <cp:lastModifiedBy>Emily W.</cp:lastModifiedBy>
  <cp:revision>113</cp:revision>
  <dcterms:created xsi:type="dcterms:W3CDTF">2013-12-03T01:07:16Z</dcterms:created>
  <dcterms:modified xsi:type="dcterms:W3CDTF">2013-12-03T04:29:28Z</dcterms:modified>
</cp:coreProperties>
</file>