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59" r:id="rId6"/>
    <p:sldId id="283" r:id="rId7"/>
    <p:sldId id="260" r:id="rId8"/>
    <p:sldId id="284" r:id="rId9"/>
    <p:sldId id="285" r:id="rId10"/>
    <p:sldId id="261" r:id="rId11"/>
    <p:sldId id="286" r:id="rId12"/>
    <p:sldId id="262" r:id="rId13"/>
    <p:sldId id="287" r:id="rId14"/>
    <p:sldId id="263" r:id="rId15"/>
    <p:sldId id="288" r:id="rId16"/>
    <p:sldId id="289" r:id="rId17"/>
    <p:sldId id="264" r:id="rId18"/>
    <p:sldId id="290" r:id="rId19"/>
    <p:sldId id="265" r:id="rId20"/>
    <p:sldId id="291" r:id="rId21"/>
    <p:sldId id="266" r:id="rId22"/>
    <p:sldId id="292" r:id="rId23"/>
    <p:sldId id="267" r:id="rId24"/>
    <p:sldId id="293" r:id="rId25"/>
    <p:sldId id="268" r:id="rId26"/>
    <p:sldId id="294" r:id="rId27"/>
    <p:sldId id="269" r:id="rId28"/>
    <p:sldId id="295" r:id="rId29"/>
    <p:sldId id="270" r:id="rId30"/>
    <p:sldId id="296" r:id="rId31"/>
    <p:sldId id="271" r:id="rId32"/>
    <p:sldId id="297" r:id="rId33"/>
    <p:sldId id="272" r:id="rId34"/>
    <p:sldId id="273" r:id="rId35"/>
    <p:sldId id="298" r:id="rId36"/>
    <p:sldId id="274" r:id="rId37"/>
    <p:sldId id="299" r:id="rId38"/>
    <p:sldId id="275" r:id="rId39"/>
    <p:sldId id="276" r:id="rId40"/>
    <p:sldId id="300" r:id="rId41"/>
    <p:sldId id="277" r:id="rId42"/>
    <p:sldId id="301" r:id="rId43"/>
    <p:sldId id="278" r:id="rId44"/>
    <p:sldId id="302" r:id="rId45"/>
    <p:sldId id="279" r:id="rId46"/>
    <p:sldId id="280" r:id="rId47"/>
    <p:sldId id="303" r:id="rId48"/>
    <p:sldId id="28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575933"/>
            <a:ext cx="7196328" cy="1470025"/>
          </a:xfrm>
        </p:spPr>
        <p:txBody>
          <a:bodyPr/>
          <a:lstStyle/>
          <a:p>
            <a:r>
              <a:rPr lang="en-US" dirty="0" smtClean="0"/>
              <a:t>My Side of the Mountain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045958"/>
            <a:ext cx="7196328" cy="987552"/>
          </a:xfrm>
        </p:spPr>
        <p:txBody>
          <a:bodyPr/>
          <a:lstStyle/>
          <a:p>
            <a:r>
              <a:rPr lang="en-US" sz="2000" dirty="0" smtClean="0"/>
              <a:t>Written by: Jean George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33973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manner in which </a:t>
            </a:r>
            <a:r>
              <a:rPr lang="en-US" i="1" dirty="0" smtClean="0"/>
              <a:t>I Find </a:t>
            </a:r>
            <a:r>
              <a:rPr lang="en-US" i="1" dirty="0" err="1" smtClean="0"/>
              <a:t>Gribley’s</a:t>
            </a:r>
            <a:r>
              <a:rPr lang="en-US" i="1" dirty="0" smtClean="0"/>
              <a:t> Farm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3783" y="2070846"/>
            <a:ext cx="4393456" cy="41820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Sam goes to find his Great-grandfather’s farm. He goes to the library and gets a map of the land.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813" b="11291"/>
          <a:stretch/>
        </p:blipFill>
        <p:spPr>
          <a:xfrm>
            <a:off x="765174" y="2070846"/>
            <a:ext cx="2997200" cy="39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3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4" y="1844711"/>
            <a:ext cx="7989759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He finds the </a:t>
            </a:r>
            <a:r>
              <a:rPr lang="en-US" sz="4400" dirty="0" err="1"/>
              <a:t>Gribley’s</a:t>
            </a:r>
            <a:r>
              <a:rPr lang="en-US" sz="4400" dirty="0"/>
              <a:t> tree and cannot believe he made it!</a:t>
            </a:r>
          </a:p>
          <a:p>
            <a:pPr marL="0" indent="0">
              <a:buNone/>
            </a:pPr>
            <a:r>
              <a:rPr lang="en-US" sz="4400" dirty="0"/>
              <a:t>Sam catches himself a fish and makes a fire.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416" y="4297553"/>
            <a:ext cx="3135886" cy="23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58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Find Many Useful Plants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435" y="1581207"/>
            <a:ext cx="6267104" cy="4182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Sam tries to eat plants and berries, they taste bad.</a:t>
            </a:r>
          </a:p>
          <a:p>
            <a:pPr marL="0" indent="0">
              <a:buNone/>
            </a:pPr>
            <a:r>
              <a:rPr lang="en-US" sz="4400" dirty="0" smtClean="0"/>
              <a:t>He goes to the river and catches muscles (look at picture), he cooks them over the fire.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06" y="3076443"/>
            <a:ext cx="1884251" cy="35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96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4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3" y="1962030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Sam explores the land, he finds part of the old house, apple trees, hemlock trees, and maple trees.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239" y="4053048"/>
            <a:ext cx="2437295" cy="266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67" y="4731455"/>
            <a:ext cx="1407273" cy="21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5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about </a:t>
            </a:r>
            <a:r>
              <a:rPr lang="en-US" i="1" dirty="0" smtClean="0"/>
              <a:t>The Old, Old Tree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970" y="1687320"/>
            <a:ext cx="4801417" cy="48880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Sam finds a huge tree that he wants to make his home.  It is a little rotten, all he has to do is dig out the inside, he uses fire to help him dig.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G_287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15726" r="5168" b="8824"/>
          <a:stretch/>
        </p:blipFill>
        <p:spPr>
          <a:xfrm>
            <a:off x="765174" y="2122680"/>
            <a:ext cx="2926936" cy="38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5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5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92" y="1844711"/>
            <a:ext cx="4923459" cy="46784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400" dirty="0"/>
              <a:t>Sam learns how to boil water in a leaf, he eats flower salad for lunch. </a:t>
            </a:r>
          </a:p>
          <a:p>
            <a:pPr marL="0" indent="0">
              <a:buNone/>
            </a:pPr>
            <a:r>
              <a:rPr lang="en-US" sz="4400" dirty="0"/>
              <a:t>Sam find water near his new home, and he is very happy.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37" t="9570" r="16799" b="8639"/>
          <a:stretch/>
        </p:blipFill>
        <p:spPr>
          <a:xfrm>
            <a:off x="5402451" y="2057677"/>
            <a:ext cx="3562640" cy="31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80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5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422" y="2070846"/>
            <a:ext cx="6150496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Sam makes a calendar by putting </a:t>
            </a:r>
            <a:r>
              <a:rPr lang="en-US" sz="4400" dirty="0" smtClean="0"/>
              <a:t>marks </a:t>
            </a:r>
            <a:r>
              <a:rPr lang="en-US" sz="4400" dirty="0"/>
              <a:t>in a stick</a:t>
            </a:r>
            <a:r>
              <a:rPr lang="en-US" sz="4400" dirty="0" smtClean="0"/>
              <a:t>.  He counts his days on the mountain. 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158" t="-1" r="17050" b="14268"/>
          <a:stretch/>
        </p:blipFill>
        <p:spPr>
          <a:xfrm>
            <a:off x="608607" y="2192611"/>
            <a:ext cx="1722247" cy="38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9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35" y="79468"/>
            <a:ext cx="8588425" cy="1417638"/>
          </a:xfrm>
        </p:spPr>
        <p:txBody>
          <a:bodyPr/>
          <a:lstStyle/>
          <a:p>
            <a:r>
              <a:rPr lang="en-US" sz="4000" dirty="0" smtClean="0"/>
              <a:t>In which </a:t>
            </a:r>
            <a:r>
              <a:rPr lang="en-US" sz="4000" i="1" dirty="0" smtClean="0"/>
              <a:t>I Meet One of My Own Kind and Have a Terrible Time Getting Away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62105"/>
            <a:ext cx="7612064" cy="4182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It is now June.</a:t>
            </a:r>
          </a:p>
          <a:p>
            <a:pPr marL="0" indent="0">
              <a:buNone/>
            </a:pPr>
            <a:r>
              <a:rPr lang="en-US" sz="4400" dirty="0" smtClean="0"/>
              <a:t>Sam learned how to cook frog legs and turtle for food. He set up hunting traps to catch rabbits.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02" t="3095" r="7113" b="6222"/>
          <a:stretch/>
        </p:blipFill>
        <p:spPr>
          <a:xfrm>
            <a:off x="5848797" y="4801035"/>
            <a:ext cx="2528442" cy="19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5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6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/>
              <a:t>An old lady finds Sam in the woods</a:t>
            </a:r>
            <a:r>
              <a:rPr lang="en-US" sz="4400" dirty="0" smtClean="0"/>
              <a:t>, they pick strawberries.</a:t>
            </a:r>
          </a:p>
          <a:p>
            <a:pPr marL="0" indent="0">
              <a:buNone/>
            </a:pPr>
            <a:r>
              <a:rPr lang="en-US" sz="4400" dirty="0"/>
              <a:t>S</a:t>
            </a:r>
            <a:r>
              <a:rPr lang="en-US" sz="4400" dirty="0" smtClean="0"/>
              <a:t>he </a:t>
            </a:r>
            <a:r>
              <a:rPr lang="en-US" sz="4400" dirty="0"/>
              <a:t>walks him back down to town to go home but Sam goes to the library.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593" b="24490"/>
          <a:stretch/>
        </p:blipFill>
        <p:spPr>
          <a:xfrm>
            <a:off x="5241672" y="2673899"/>
            <a:ext cx="3578319" cy="153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14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 King’s Provider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At the library Sam learns about hawks (birds).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Miss Turner, the librarian, gave Sam a haircut.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682" b="14686"/>
          <a:stretch/>
        </p:blipFill>
        <p:spPr>
          <a:xfrm>
            <a:off x="6037431" y="2748418"/>
            <a:ext cx="2737089" cy="18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7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 (people)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82" y="1844711"/>
            <a:ext cx="8054549" cy="4182035"/>
          </a:xfrm>
        </p:spPr>
        <p:txBody>
          <a:bodyPr>
            <a:noAutofit/>
          </a:bodyPr>
          <a:lstStyle/>
          <a:p>
            <a:r>
              <a:rPr lang="en-US" sz="2600" dirty="0" smtClean="0"/>
              <a:t>Sam </a:t>
            </a:r>
            <a:r>
              <a:rPr lang="en-US" sz="2600" dirty="0" err="1" smtClean="0"/>
              <a:t>Gribley</a:t>
            </a:r>
            <a:r>
              <a:rPr lang="en-US" sz="2600" dirty="0" smtClean="0"/>
              <a:t> </a:t>
            </a:r>
            <a:r>
              <a:rPr lang="en-US" sz="2600" dirty="0" smtClean="0">
                <a:sym typeface="Wingdings"/>
              </a:rPr>
              <a:t> Main character. Sam ran away from home and is living in the Catskill Mountains.</a:t>
            </a:r>
          </a:p>
          <a:p>
            <a:r>
              <a:rPr lang="en-US" sz="2600" dirty="0">
                <a:sym typeface="Wingdings"/>
              </a:rPr>
              <a:t>Dad/ pa  Sam’s dad, he comes to visit on holidays.</a:t>
            </a:r>
            <a:endParaRPr lang="en-US" sz="2600" dirty="0"/>
          </a:p>
          <a:p>
            <a:r>
              <a:rPr lang="en-US" sz="2600" dirty="0"/>
              <a:t>Bando </a:t>
            </a:r>
            <a:r>
              <a:rPr lang="en-US" sz="2600" dirty="0">
                <a:sym typeface="Wingdings"/>
              </a:rPr>
              <a:t> A teacher who gets lost in the woods. Sam becomes friends with Bando, Bando visits on holidays.</a:t>
            </a:r>
          </a:p>
          <a:p>
            <a:r>
              <a:rPr lang="en-US" sz="2600" dirty="0">
                <a:sym typeface="Wingdings"/>
              </a:rPr>
              <a:t>Matt the reporter  A newspaper reporter who wants to write a story on Sam. Sam does not let him. </a:t>
            </a:r>
          </a:p>
        </p:txBody>
      </p:sp>
    </p:spTree>
    <p:extLst>
      <p:ext uri="{BB962C8B-B14F-4D97-AF65-F5344CB8AC3E}">
        <p14:creationId xmlns:p14="http://schemas.microsoft.com/office/powerpoint/2010/main" val="83909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7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Sam catches a trout (fish) for lunch and watches birds.</a:t>
            </a:r>
          </a:p>
          <a:p>
            <a:pPr marL="0" indent="0">
              <a:buNone/>
            </a:pPr>
            <a:r>
              <a:rPr lang="en-US" sz="4400" dirty="0"/>
              <a:t>He climbs a cliff and steals a baby hawk from a nest. He names the hawk Frightful.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1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8" y="79468"/>
            <a:ext cx="8555008" cy="1417638"/>
          </a:xfrm>
        </p:spPr>
        <p:txBody>
          <a:bodyPr/>
          <a:lstStyle/>
          <a:p>
            <a:r>
              <a:rPr lang="en-US" sz="4000" dirty="0" smtClean="0"/>
              <a:t>A Brief Account of </a:t>
            </a:r>
            <a:r>
              <a:rPr lang="en-US" sz="4000" i="1" dirty="0" smtClean="0"/>
              <a:t>What I Did About the First Man Who Was After Me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27315"/>
            <a:ext cx="7612064" cy="4182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Sam spots a forest cop inspecting his home. He hides from the man, he does not want to go back to New York City yet.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813" y="4661875"/>
            <a:ext cx="2609465" cy="195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0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8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09920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Sam catches a rabbit, makes a small fire by the river and eats dinner with Frightful.</a:t>
            </a:r>
          </a:p>
          <a:p>
            <a:pPr marL="0" indent="0">
              <a:buNone/>
            </a:pPr>
            <a:r>
              <a:rPr lang="en-US" sz="4400" dirty="0"/>
              <a:t>Sam </a:t>
            </a:r>
            <a:r>
              <a:rPr lang="en-US" sz="4400" dirty="0" smtClean="0"/>
              <a:t>hopes </a:t>
            </a:r>
            <a:r>
              <a:rPr lang="en-US" sz="4400" dirty="0"/>
              <a:t>to train </a:t>
            </a:r>
            <a:r>
              <a:rPr lang="en-US" sz="4400" dirty="0" smtClean="0"/>
              <a:t>Frightful </a:t>
            </a:r>
            <a:r>
              <a:rPr lang="en-US" sz="4400" dirty="0"/>
              <a:t>soon.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682" b="14686"/>
          <a:stretch/>
        </p:blipFill>
        <p:spPr>
          <a:xfrm>
            <a:off x="6070989" y="4888010"/>
            <a:ext cx="2306250" cy="158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8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Learn to Season My Food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479" y="1532731"/>
            <a:ext cx="7950170" cy="4182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The forest cop leaves so Sam goes back to his tree.</a:t>
            </a:r>
          </a:p>
          <a:p>
            <a:pPr marL="0" indent="0">
              <a:buNone/>
            </a:pPr>
            <a:r>
              <a:rPr lang="en-US" sz="4400" dirty="0" smtClean="0"/>
              <a:t>He caught a weasel but it attacked Sam, he named it The Baron.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7831" r="44080"/>
          <a:stretch/>
        </p:blipFill>
        <p:spPr>
          <a:xfrm>
            <a:off x="3475375" y="4503405"/>
            <a:ext cx="2439411" cy="23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58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9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82" y="2123032"/>
            <a:ext cx="7612064" cy="4182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100" dirty="0"/>
              <a:t>Sam made salt by cooking </a:t>
            </a:r>
            <a:r>
              <a:rPr lang="en-US" sz="4100" dirty="0" smtClean="0"/>
              <a:t>sticks</a:t>
            </a:r>
            <a:r>
              <a:rPr lang="en-US" sz="4100" dirty="0"/>
              <a:t>, he likes the salt.</a:t>
            </a:r>
          </a:p>
          <a:p>
            <a:pPr marL="0" indent="0">
              <a:buNone/>
            </a:pPr>
            <a:r>
              <a:rPr lang="en-US" sz="4100" dirty="0"/>
              <a:t>Sam finished making a bed.</a:t>
            </a:r>
          </a:p>
          <a:p>
            <a:pPr marL="0" indent="0">
              <a:buNone/>
            </a:pPr>
            <a:r>
              <a:rPr lang="en-US" sz="4100" dirty="0"/>
              <a:t>He decides he wants to catch a </a:t>
            </a:r>
            <a:r>
              <a:rPr lang="en-US" sz="4100" dirty="0" smtClean="0"/>
              <a:t>deer, </a:t>
            </a:r>
            <a:r>
              <a:rPr lang="en-US" sz="4100" dirty="0"/>
              <a:t>so he makes a trap.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56" t="10587" r="11605" b="8861"/>
          <a:stretch/>
        </p:blipFill>
        <p:spPr>
          <a:xfrm>
            <a:off x="6574648" y="1497106"/>
            <a:ext cx="2561396" cy="20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11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How a Door Came to Me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850" y="2070846"/>
            <a:ext cx="5080026" cy="4182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Sam hears a hunter shoot a deer, he runs out, steels the dead deer, and hides it.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339" y="2765813"/>
            <a:ext cx="3626453" cy="334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6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10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722945"/>
            <a:ext cx="7612064" cy="4643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When the hunter left, Sam began to cut up the deer for his dinner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He used the deer skin to make a door, and rope.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1" t="8671" r="8943" b="24125"/>
          <a:stretch/>
        </p:blipFill>
        <p:spPr>
          <a:xfrm>
            <a:off x="4610055" y="3131110"/>
            <a:ext cx="2887808" cy="195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56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Frightful Learns Her ABC’s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972" y="1879501"/>
            <a:ext cx="4880556" cy="47654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dirty="0" smtClean="0"/>
              <a:t>Sam teaches Frightful to fly to him when he whistles.</a:t>
            </a:r>
          </a:p>
          <a:p>
            <a:pPr marL="0" indent="0">
              <a:buNone/>
            </a:pPr>
            <a:r>
              <a:rPr lang="en-US" sz="4400" dirty="0" smtClean="0"/>
              <a:t>Frightful learns how to catch rabbits, and other birds in the sky.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0" y="2877432"/>
            <a:ext cx="3553907" cy="21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1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11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44710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Sam makes himself a pair of pants using deer skin.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72" y="3322455"/>
            <a:ext cx="2916303" cy="32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40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Find a </a:t>
            </a:r>
            <a:br>
              <a:rPr lang="en-US" i="1" dirty="0" smtClean="0"/>
            </a:br>
            <a:r>
              <a:rPr lang="en-US" i="1" dirty="0" smtClean="0"/>
              <a:t>Real Live Man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06" y="1740636"/>
            <a:ext cx="6715025" cy="47477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100" dirty="0" smtClean="0"/>
              <a:t>Sam was taking a bath in the river and made friends with Jessie C James Raccoon.</a:t>
            </a:r>
          </a:p>
          <a:p>
            <a:pPr marL="0" indent="0">
              <a:buNone/>
            </a:pPr>
            <a:r>
              <a:rPr lang="en-US" sz="4100" dirty="0" smtClean="0"/>
              <a:t>He </a:t>
            </a:r>
            <a:r>
              <a:rPr lang="en-US" sz="4100" dirty="0"/>
              <a:t>spots a man by his fire, Sam thinks he is a bad guy. He names him Bando. </a:t>
            </a:r>
            <a:endParaRPr lang="en-US" sz="41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592" y="2262192"/>
            <a:ext cx="2017986" cy="223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42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Characters (animals)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7612064" cy="4469694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sym typeface="Wingdings"/>
              </a:rPr>
              <a:t>Frightful </a:t>
            </a:r>
            <a:r>
              <a:rPr lang="en-US" sz="2600" dirty="0">
                <a:sym typeface="Wingdings"/>
              </a:rPr>
              <a:t> Sam’s pet falcon (bird)</a:t>
            </a:r>
            <a:r>
              <a:rPr lang="en-US" sz="2600" dirty="0" smtClean="0">
                <a:sym typeface="Wingdings"/>
              </a:rPr>
              <a:t>.</a:t>
            </a:r>
          </a:p>
          <a:p>
            <a:endParaRPr lang="en-US" sz="2600" dirty="0" smtClean="0">
              <a:sym typeface="Wingdings"/>
            </a:endParaRPr>
          </a:p>
          <a:p>
            <a:pPr marL="0" indent="0">
              <a:buNone/>
            </a:pPr>
            <a:endParaRPr lang="en-US" sz="2600" dirty="0" smtClean="0">
              <a:sym typeface="Wingdings"/>
            </a:endParaRPr>
          </a:p>
          <a:p>
            <a:pPr marL="0" indent="0">
              <a:buNone/>
            </a:pPr>
            <a:endParaRPr lang="en-US" sz="2600" dirty="0">
              <a:sym typeface="Wingdings"/>
            </a:endParaRPr>
          </a:p>
          <a:p>
            <a:r>
              <a:rPr lang="en-US" sz="2600" dirty="0" err="1">
                <a:sym typeface="Wingdings"/>
              </a:rPr>
              <a:t>Jeese</a:t>
            </a:r>
            <a:r>
              <a:rPr lang="en-US" sz="2600" dirty="0">
                <a:sym typeface="Wingdings"/>
              </a:rPr>
              <a:t> Coon James  </a:t>
            </a:r>
            <a:r>
              <a:rPr lang="en-US" sz="2600" dirty="0" err="1">
                <a:sym typeface="Wingdings"/>
              </a:rPr>
              <a:t>Racoon</a:t>
            </a:r>
            <a:r>
              <a:rPr lang="en-US" sz="2600" dirty="0">
                <a:sym typeface="Wingdings"/>
              </a:rPr>
              <a:t> that Sam becomes friends with.</a:t>
            </a:r>
          </a:p>
          <a:p>
            <a:r>
              <a:rPr lang="en-US" sz="2600" dirty="0"/>
              <a:t>Baron Weasel </a:t>
            </a:r>
            <a:r>
              <a:rPr lang="en-US" sz="2600" dirty="0">
                <a:sym typeface="Wingdings"/>
              </a:rPr>
              <a:t> Weasel that Sam becomes friends with. </a:t>
            </a:r>
            <a:endParaRPr lang="en-US" sz="2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682" b="14686"/>
          <a:stretch/>
        </p:blipFill>
        <p:spPr>
          <a:xfrm>
            <a:off x="3213360" y="2574468"/>
            <a:ext cx="2737089" cy="187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66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12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01863"/>
            <a:ext cx="7612062" cy="46690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Bando </a:t>
            </a:r>
            <a:r>
              <a:rPr lang="en-US" sz="4400" dirty="0"/>
              <a:t>is a good guy. He stays </a:t>
            </a:r>
            <a:r>
              <a:rPr lang="en-US" sz="4400" dirty="0" smtClean="0"/>
              <a:t>for </a:t>
            </a:r>
            <a:r>
              <a:rPr lang="en-US" sz="4400" dirty="0"/>
              <a:t>10 days. 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They </a:t>
            </a:r>
            <a:r>
              <a:rPr lang="en-US" sz="4400" dirty="0"/>
              <a:t>fish, make a raft, and make blueberry jam together.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22" t="20294" r="3716" b="24936"/>
          <a:stretch/>
        </p:blipFill>
        <p:spPr>
          <a:xfrm>
            <a:off x="4018576" y="2783208"/>
            <a:ext cx="4855220" cy="21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07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The Autumn Provides Food and Loneliness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/>
              <a:t>It is fall, becoming winter and Sam is scared.</a:t>
            </a:r>
          </a:p>
          <a:p>
            <a:pPr marL="0" indent="0">
              <a:buNone/>
            </a:pPr>
            <a:r>
              <a:rPr lang="en-US" sz="4400" dirty="0" smtClean="0"/>
              <a:t>He makes himself clothes with fur to stay warm.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4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13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Sam makes a fireplace with mud, he puts holes in the tree so he can get air.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352" t="16089" r="10312" b="9367"/>
          <a:stretch/>
        </p:blipFill>
        <p:spPr>
          <a:xfrm>
            <a:off x="5131948" y="3656904"/>
            <a:ext cx="3701788" cy="282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9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We All Learn About Halloween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875" y="1949081"/>
            <a:ext cx="7950170" cy="4182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dirty="0" smtClean="0"/>
              <a:t>It is Halloween, Sam has a party with the animals.</a:t>
            </a:r>
          </a:p>
          <a:p>
            <a:pPr marL="0" indent="0">
              <a:buNone/>
            </a:pPr>
            <a:r>
              <a:rPr lang="en-US" sz="3800" dirty="0" smtClean="0"/>
              <a:t>The animals sneak into his tree, make a mess, and eat a lot of his food.</a:t>
            </a:r>
          </a:p>
          <a:p>
            <a:pPr marL="0" indent="0">
              <a:buNone/>
            </a:pPr>
            <a:r>
              <a:rPr lang="en-US" sz="3800" dirty="0" smtClean="0"/>
              <a:t>Sam wakes up and scares all the animals away.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290809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Find Out What to Do with Hunters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478" y="2070846"/>
            <a:ext cx="7932773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/>
              <a:t>It is the first day of hunting season so Sam has to hide from the hunters.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684" y="3522108"/>
            <a:ext cx="4117037" cy="308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7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15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5897659" cy="4182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/>
              <a:t>A hunter shoots a deer and looses it, Sam finds it.</a:t>
            </a:r>
          </a:p>
          <a:p>
            <a:pPr marL="0" indent="0">
              <a:buNone/>
            </a:pPr>
            <a:r>
              <a:rPr lang="en-US" sz="4400" dirty="0"/>
              <a:t>He makes a blanket, and jacket from the deer skin.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533" y="2856497"/>
            <a:ext cx="2916303" cy="322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44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Trouble Begins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100" dirty="0" smtClean="0"/>
              <a:t>Sam goes to town to the drugstore to read comic books.</a:t>
            </a:r>
          </a:p>
          <a:p>
            <a:pPr marL="0" indent="0">
              <a:buNone/>
            </a:pPr>
            <a:r>
              <a:rPr lang="en-US" sz="4100" dirty="0" smtClean="0"/>
              <a:t>A boy comes up to him and makes fun of his clothes. Sam tells him to come to his farm one day.</a:t>
            </a:r>
          </a:p>
        </p:txBody>
      </p:sp>
    </p:spTree>
    <p:extLst>
      <p:ext uri="{BB962C8B-B14F-4D97-AF65-F5344CB8AC3E}">
        <p14:creationId xmlns:p14="http://schemas.microsoft.com/office/powerpoint/2010/main" val="1199028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16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792525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As Sam walks home, he remembers he has to make a wood pile for the winter.</a:t>
            </a:r>
          </a:p>
          <a:p>
            <a:pPr marL="0" indent="0">
              <a:buNone/>
            </a:pPr>
            <a:r>
              <a:rPr lang="en-US" sz="4400" dirty="0"/>
              <a:t>He is afraid he will not live all winter.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31" t="4108" r="3020" b="14019"/>
          <a:stretch/>
        </p:blipFill>
        <p:spPr>
          <a:xfrm>
            <a:off x="3672359" y="4717183"/>
            <a:ext cx="3365355" cy="20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58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Pile Up Wood and Go On with Winter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96" y="2070846"/>
            <a:ext cx="8089341" cy="4182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100" dirty="0" smtClean="0"/>
              <a:t>Sam makes many wood piles for winter.</a:t>
            </a:r>
          </a:p>
          <a:p>
            <a:pPr marL="0" indent="0">
              <a:buNone/>
            </a:pPr>
            <a:r>
              <a:rPr lang="en-US" sz="4100" dirty="0" smtClean="0"/>
              <a:t>The first snow storm comes, winter has started.</a:t>
            </a:r>
          </a:p>
          <a:p>
            <a:pPr marL="0" indent="0">
              <a:buNone/>
            </a:pPr>
            <a:r>
              <a:rPr lang="en-US" sz="4100" dirty="0" smtClean="0"/>
              <a:t>Sam goes to the river and ice fishes, he makes fires in his home.</a:t>
            </a:r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3400484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Learn About Birds and People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44711"/>
            <a:ext cx="5741091" cy="41820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100" dirty="0" smtClean="0"/>
              <a:t>It is Christmas eve, Sam remembers that Bando will come visit for Christmas.</a:t>
            </a:r>
          </a:p>
          <a:p>
            <a:pPr marL="0" indent="0">
              <a:buNone/>
            </a:pPr>
            <a:r>
              <a:rPr lang="en-US" sz="4100" dirty="0" smtClean="0"/>
              <a:t>Bando tells him that people are trying to find Sam.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749" t="20294" r="17331" b="24936"/>
          <a:stretch/>
        </p:blipFill>
        <p:spPr>
          <a:xfrm>
            <a:off x="5591761" y="3330514"/>
            <a:ext cx="3117328" cy="191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5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914291"/>
            <a:ext cx="7612064" cy="418203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Catskill Mountains are in Southeast New York</a:t>
            </a:r>
          </a:p>
          <a:p>
            <a:pPr lvl="1"/>
            <a:r>
              <a:rPr lang="en-US" sz="2600" dirty="0" smtClean="0">
                <a:solidFill>
                  <a:srgbClr val="FFFF00"/>
                </a:solidFill>
              </a:rPr>
              <a:t>Sam P, you ski near there! </a:t>
            </a:r>
          </a:p>
          <a:p>
            <a:r>
              <a:rPr lang="en-US" sz="2600" dirty="0" smtClean="0"/>
              <a:t>Sam lives in a hemlock tree, it is 6 feet wide</a:t>
            </a:r>
          </a:p>
          <a:p>
            <a:pPr lvl="1"/>
            <a:r>
              <a:rPr lang="en-US" sz="2600" dirty="0" smtClean="0"/>
              <a:t>Big pine tree (like a giant Christmas tree)</a:t>
            </a:r>
          </a:p>
          <a:p>
            <a:pPr lvl="1"/>
            <a:r>
              <a:rPr lang="en-US" sz="2600" dirty="0" smtClean="0"/>
              <a:t>Hemlocks can be 150 feet tall!</a:t>
            </a:r>
          </a:p>
          <a:p>
            <a:r>
              <a:rPr lang="en-US" sz="2600" dirty="0" smtClean="0"/>
              <a:t>Sam has a pet falcon</a:t>
            </a:r>
          </a:p>
          <a:p>
            <a:pPr lvl="1"/>
            <a:r>
              <a:rPr lang="en-US" sz="2600" dirty="0" smtClean="0"/>
              <a:t>A falcon is a big bird </a:t>
            </a:r>
          </a:p>
          <a:p>
            <a:pPr lvl="1"/>
            <a:r>
              <a:rPr lang="en-US" sz="2600" dirty="0" smtClean="0"/>
              <a:t>They are great hunters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50" t="6747" r="28030" b="47091"/>
          <a:stretch/>
        </p:blipFill>
        <p:spPr>
          <a:xfrm>
            <a:off x="5808499" y="4410858"/>
            <a:ext cx="2757118" cy="22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32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18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809920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The next day Sam hears a yell, it is his dad.</a:t>
            </a:r>
          </a:p>
          <a:p>
            <a:pPr marL="0" indent="0">
              <a:buNone/>
            </a:pPr>
            <a:r>
              <a:rPr lang="en-US" sz="4400" dirty="0"/>
              <a:t>Sam, his dad, and Bando spend Christmas week together.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202" y="4782913"/>
            <a:ext cx="4923037" cy="192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82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sz="4400" dirty="0" smtClean="0"/>
              <a:t>In Which </a:t>
            </a:r>
            <a:r>
              <a:rPr lang="en-US" sz="4400" i="1" dirty="0" smtClean="0"/>
              <a:t>I Have a Good Look at Winter and Find Spring in the Snow</a:t>
            </a:r>
            <a:endParaRPr lang="en-US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01" y="1931686"/>
            <a:ext cx="5702243" cy="4182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Winter became very cold. One day Sam got iced in. </a:t>
            </a:r>
          </a:p>
          <a:p>
            <a:pPr marL="0" indent="0">
              <a:buNone/>
            </a:pPr>
            <a:r>
              <a:rPr lang="en-US" sz="4400" dirty="0" smtClean="0"/>
              <a:t>Sam is running out of food, he feels he is getting sick.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84" y="2143582"/>
            <a:ext cx="3026979" cy="227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8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19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3" y="1718516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Sam eats rabbit liver, he feels stronger.</a:t>
            </a:r>
          </a:p>
          <a:p>
            <a:pPr marL="0" indent="0">
              <a:buNone/>
            </a:pPr>
            <a:r>
              <a:rPr lang="en-US" sz="4400" dirty="0"/>
              <a:t>Snow is starting to melt, spring is coming!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00" t="23456" r="14799"/>
          <a:stretch/>
        </p:blipFill>
        <p:spPr>
          <a:xfrm>
            <a:off x="5263277" y="4129109"/>
            <a:ext cx="3618457" cy="260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08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68"/>
            <a:ext cx="9144000" cy="1417638"/>
          </a:xfrm>
        </p:spPr>
        <p:txBody>
          <a:bodyPr/>
          <a:lstStyle/>
          <a:p>
            <a:r>
              <a:rPr lang="en-US" sz="4400" dirty="0" smtClean="0"/>
              <a:t>More About </a:t>
            </a:r>
            <a:r>
              <a:rPr lang="en-US" sz="4400" i="1" dirty="0" smtClean="0"/>
              <a:t>The Spring in the Winter and the Beginning of My Story’s End</a:t>
            </a:r>
            <a:endParaRPr lang="en-US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A boy named Matt comes up and asks Sam if he has seen the “wild boy”.</a:t>
            </a:r>
          </a:p>
          <a:p>
            <a:pPr marL="0" indent="0">
              <a:buNone/>
            </a:pPr>
            <a:r>
              <a:rPr lang="en-US" sz="4400" dirty="0" smtClean="0"/>
              <a:t>Sam makes up a fake “wild boy” to tell Matt, the reporter.</a:t>
            </a:r>
          </a:p>
        </p:txBody>
      </p:sp>
    </p:spTree>
    <p:extLst>
      <p:ext uri="{BB962C8B-B14F-4D97-AF65-F5344CB8AC3E}">
        <p14:creationId xmlns:p14="http://schemas.microsoft.com/office/powerpoint/2010/main" val="3311296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20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Matt knows Sam is the “wild boy” but won’t tell on him. Matt is going to visit later in the spring.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648" y="4174812"/>
            <a:ext cx="2302345" cy="254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Co-operate with the Ending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4100" dirty="0" smtClean="0"/>
              <a:t>Spring is finally here and Sam is eating plants, fish, and rabbits.</a:t>
            </a:r>
          </a:p>
          <a:p>
            <a:pPr marL="0" indent="0">
              <a:buNone/>
            </a:pPr>
            <a:r>
              <a:rPr lang="en-US" sz="4100" dirty="0" smtClean="0"/>
              <a:t>Matt the reporter, and Bando come to visit.</a:t>
            </a:r>
          </a:p>
          <a:p>
            <a:pPr marL="0" indent="0">
              <a:buNone/>
            </a:pPr>
            <a:r>
              <a:rPr lang="en-US" sz="4100" dirty="0" smtClean="0"/>
              <a:t>Sam does not want to leave the forest.</a:t>
            </a:r>
            <a:endParaRPr lang="en-US" sz="4100" dirty="0"/>
          </a:p>
        </p:txBody>
      </p:sp>
    </p:spTree>
    <p:extLst>
      <p:ext uri="{BB962C8B-B14F-4D97-AF65-F5344CB8AC3E}">
        <p14:creationId xmlns:p14="http://schemas.microsoft.com/office/powerpoint/2010/main" val="17308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The City </a:t>
            </a:r>
            <a:br>
              <a:rPr lang="en-US" i="1" dirty="0" smtClean="0"/>
            </a:br>
            <a:r>
              <a:rPr lang="en-US" i="1" dirty="0" smtClean="0"/>
              <a:t>Comes to Me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914291"/>
            <a:ext cx="7612064" cy="4182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One day the forest was full of reporters taking pictures and asking for Sam’s story.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61" y="3997407"/>
            <a:ext cx="3483166" cy="27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4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22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400" dirty="0"/>
              <a:t>He hears a voice yell, it is his dad! He runs down the mountain to see his dad and family.</a:t>
            </a:r>
          </a:p>
          <a:p>
            <a:pPr marL="0" indent="0">
              <a:buNone/>
            </a:pPr>
            <a:r>
              <a:rPr lang="en-US" sz="4400" dirty="0"/>
              <a:t>His family lives with him and builds him a house.</a:t>
            </a:r>
          </a:p>
          <a:p>
            <a:pPr marL="0" indent="0" algn="ctr">
              <a:buNone/>
            </a:pPr>
            <a:r>
              <a:rPr lang="en-US" sz="4400" dirty="0"/>
              <a:t>THE END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9174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think a theme of the book is…</a:t>
            </a:r>
          </a:p>
          <a:p>
            <a:pPr lvl="1"/>
            <a:r>
              <a:rPr lang="en-US" dirty="0" smtClean="0"/>
              <a:t>Run away from home</a:t>
            </a:r>
          </a:p>
          <a:p>
            <a:pPr lvl="1"/>
            <a:r>
              <a:rPr lang="en-US" dirty="0" smtClean="0"/>
              <a:t>Do what makes you happy</a:t>
            </a:r>
          </a:p>
          <a:p>
            <a:r>
              <a:rPr lang="en-US" dirty="0" smtClean="0"/>
              <a:t>Do you think a theme of the book is…</a:t>
            </a:r>
          </a:p>
          <a:p>
            <a:pPr lvl="1"/>
            <a:r>
              <a:rPr lang="en-US" dirty="0" smtClean="0"/>
              <a:t>It is better to hurt the planet</a:t>
            </a:r>
          </a:p>
          <a:p>
            <a:pPr lvl="1"/>
            <a:r>
              <a:rPr lang="en-US" dirty="0" smtClean="0"/>
              <a:t>It is better to live with nature</a:t>
            </a:r>
          </a:p>
          <a:p>
            <a:r>
              <a:rPr lang="en-US" dirty="0" smtClean="0"/>
              <a:t>Do you think a theme of the book is…</a:t>
            </a:r>
          </a:p>
          <a:p>
            <a:pPr lvl="1"/>
            <a:r>
              <a:rPr lang="en-US" dirty="0" smtClean="0"/>
              <a:t>Independence/ doing things by yourself</a:t>
            </a:r>
          </a:p>
          <a:p>
            <a:pPr lvl="1"/>
            <a:r>
              <a:rPr lang="en-US" dirty="0" smtClean="0"/>
              <a:t>Needing help from others</a:t>
            </a:r>
          </a:p>
        </p:txBody>
      </p:sp>
      <p:sp>
        <p:nvSpPr>
          <p:cNvPr id="4" name="Oval 3"/>
          <p:cNvSpPr/>
          <p:nvPr/>
        </p:nvSpPr>
        <p:spPr>
          <a:xfrm>
            <a:off x="1165561" y="2870183"/>
            <a:ext cx="4122955" cy="608827"/>
          </a:xfrm>
          <a:prstGeom prst="ellipse">
            <a:avLst/>
          </a:prstGeom>
          <a:blipFill dpi="0" rotWithShape="1">
            <a:blip r:embed="rId2">
              <a:alphaModFix amt="0"/>
              <a:duotone>
                <a:schemeClr val="accent3">
                  <a:shade val="40000"/>
                  <a:satMod val="130000"/>
                </a:schemeClr>
                <a:schemeClr val="accent3">
                  <a:satMod val="275000"/>
                </a:schemeClr>
              </a:duotone>
            </a:blip>
            <a:srcRect/>
            <a:stretch>
              <a:fillRect/>
            </a:stretch>
          </a:blipFill>
          <a:ln w="57150" cmpd="sng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317961" y="4309817"/>
            <a:ext cx="4122955" cy="608827"/>
          </a:xfrm>
          <a:prstGeom prst="ellipse">
            <a:avLst/>
          </a:prstGeom>
          <a:blipFill dpi="0" rotWithShape="1">
            <a:blip r:embed="rId2">
              <a:alphaModFix amt="0"/>
              <a:duotone>
                <a:schemeClr val="accent3">
                  <a:shade val="40000"/>
                  <a:satMod val="130000"/>
                </a:schemeClr>
                <a:schemeClr val="accent3">
                  <a:satMod val="275000"/>
                </a:schemeClr>
              </a:duotone>
            </a:blip>
            <a:srcRect/>
            <a:stretch>
              <a:fillRect/>
            </a:stretch>
          </a:blipFill>
          <a:ln w="57150" cmpd="sng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65561" y="5301335"/>
            <a:ext cx="5723426" cy="608827"/>
          </a:xfrm>
          <a:prstGeom prst="ellipse">
            <a:avLst/>
          </a:prstGeom>
          <a:blipFill dpi="0" rotWithShape="1">
            <a:blip r:embed="rId2">
              <a:alphaModFix amt="0"/>
              <a:duotone>
                <a:schemeClr val="accent3">
                  <a:shade val="40000"/>
                  <a:satMod val="130000"/>
                </a:schemeClr>
                <a:schemeClr val="accent3">
                  <a:satMod val="275000"/>
                </a:schemeClr>
              </a:duotone>
            </a:blip>
            <a:srcRect/>
            <a:stretch>
              <a:fillRect/>
            </a:stretch>
          </a:blipFill>
          <a:ln w="57150" cmpd="sng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9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Hole Up </a:t>
            </a:r>
            <a:r>
              <a:rPr lang="en-US" dirty="0" smtClean="0"/>
              <a:t>in a Snowstorm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3" y="1809920"/>
            <a:ext cx="4888668" cy="46610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Sam is writing in his journal, he talks about his tree house. It has a deer skin door, a bed, and a small fireplace.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4" name="Picture 3" descr="IMG_287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15726" r="5168" b="8824"/>
          <a:stretch/>
        </p:blipFill>
        <p:spPr>
          <a:xfrm>
            <a:off x="5806073" y="2122680"/>
            <a:ext cx="2926936" cy="38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1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792525"/>
            <a:ext cx="7612064" cy="418203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It is the first big snow storm and Sam is very scared</a:t>
            </a:r>
            <a:r>
              <a:rPr lang="en-US" sz="4400" dirty="0" smtClean="0"/>
              <a:t>.</a:t>
            </a:r>
          </a:p>
          <a:p>
            <a:pPr marL="0" indent="0">
              <a:buNone/>
            </a:pPr>
            <a:r>
              <a:rPr lang="en-US" sz="4400" dirty="0"/>
              <a:t>Sam talks about how he learned how to make fire, fish, and hunt.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769" y="4719382"/>
            <a:ext cx="2083782" cy="21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3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</a:t>
            </a:r>
            <a:r>
              <a:rPr lang="en-US" i="1" dirty="0" smtClean="0"/>
              <a:t>I Get Started on This Venture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98" y="2052616"/>
            <a:ext cx="8228512" cy="4418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Sam explains the start of his trip, he started with: </a:t>
            </a:r>
          </a:p>
          <a:p>
            <a:pPr marL="0" indent="0">
              <a:buNone/>
            </a:pPr>
            <a:r>
              <a:rPr lang="en-US" sz="4400" dirty="0" smtClean="0"/>
              <a:t>a penknife, </a:t>
            </a:r>
          </a:p>
          <a:p>
            <a:pPr marL="0" indent="0">
              <a:buNone/>
            </a:pPr>
            <a:r>
              <a:rPr lang="en-US" sz="4400" dirty="0" smtClean="0"/>
              <a:t>ball of cord (string), an ax, </a:t>
            </a:r>
          </a:p>
          <a:p>
            <a:pPr marL="0" indent="0">
              <a:buNone/>
            </a:pPr>
            <a:r>
              <a:rPr lang="en-US" sz="4400" dirty="0" smtClean="0"/>
              <a:t>$40, flint and steel to start fires.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69" y="3496142"/>
            <a:ext cx="1541447" cy="1130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211" y="3670223"/>
            <a:ext cx="1108026" cy="19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Sam ran away from home and spends his first night in the woods, he makes a tent with an old tree.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20" t="32467" r="10114" b="39378"/>
          <a:stretch/>
        </p:blipFill>
        <p:spPr>
          <a:xfrm>
            <a:off x="2348518" y="4783640"/>
            <a:ext cx="4418694" cy="19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0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2070846"/>
            <a:ext cx="5480144" cy="4182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/>
              <a:t>Sam makes a hook to go fishing, he catches one fish</a:t>
            </a:r>
            <a:r>
              <a:rPr lang="en-US" sz="4400" dirty="0" smtClean="0"/>
              <a:t>.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He meets Bill, who teaches him how to make a fire.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33" t="13016" r="11805" b="12107"/>
          <a:stretch/>
        </p:blipFill>
        <p:spPr>
          <a:xfrm>
            <a:off x="5897390" y="3374639"/>
            <a:ext cx="2715238" cy="269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3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20380</TotalTime>
  <Words>1658</Words>
  <Application>Microsoft Office PowerPoint</Application>
  <PresentationFormat>On-screen Show (4:3)</PresentationFormat>
  <Paragraphs>160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Habitat</vt:lpstr>
      <vt:lpstr>My Side of the Mountain</vt:lpstr>
      <vt:lpstr>Characters (people)</vt:lpstr>
      <vt:lpstr>More Characters (animals)</vt:lpstr>
      <vt:lpstr>Background </vt:lpstr>
      <vt:lpstr>In which I Hole Up in a Snowstorm </vt:lpstr>
      <vt:lpstr>Chapter 1 Continued</vt:lpstr>
      <vt:lpstr>In which I Get Started on This Venture</vt:lpstr>
      <vt:lpstr>Chapter 2 Continued</vt:lpstr>
      <vt:lpstr>Chapter 2 Continued</vt:lpstr>
      <vt:lpstr>The manner in which I Find Gribley’s Farm</vt:lpstr>
      <vt:lpstr>Chapter 3 Continued</vt:lpstr>
      <vt:lpstr>In which I Find Many Useful Plants</vt:lpstr>
      <vt:lpstr>Chapter 4 Continued</vt:lpstr>
      <vt:lpstr>This is about The Old, Old Tree</vt:lpstr>
      <vt:lpstr>Chapter 5 Continued</vt:lpstr>
      <vt:lpstr>Chapter 5 Continued</vt:lpstr>
      <vt:lpstr>In which I Meet One of My Own Kind and Have a Terrible Time Getting Away</vt:lpstr>
      <vt:lpstr>Chapter 6 Continued</vt:lpstr>
      <vt:lpstr>The King’s Provider</vt:lpstr>
      <vt:lpstr>Chapter 7 Continued</vt:lpstr>
      <vt:lpstr>A Brief Account of What I Did About the First Man Who Was After Me</vt:lpstr>
      <vt:lpstr>Chapter 8 Continued</vt:lpstr>
      <vt:lpstr>In Which I Learn to Season My Food</vt:lpstr>
      <vt:lpstr>Chapter 9 Continued</vt:lpstr>
      <vt:lpstr>How a Door Came to Me</vt:lpstr>
      <vt:lpstr>Chapter 10 continued</vt:lpstr>
      <vt:lpstr>In Which Frightful Learns Her ABC’s</vt:lpstr>
      <vt:lpstr>Chapter 11 Continued</vt:lpstr>
      <vt:lpstr>In Which I Find a  Real Live Man</vt:lpstr>
      <vt:lpstr>Chapter 12 Continued</vt:lpstr>
      <vt:lpstr>In Which The Autumn Provides Food and Loneliness</vt:lpstr>
      <vt:lpstr>Chapter 13 Continued</vt:lpstr>
      <vt:lpstr>In Which We All Learn About Halloween</vt:lpstr>
      <vt:lpstr>In Which I Find Out What to Do with Hunters</vt:lpstr>
      <vt:lpstr>Chapter 15 Continued</vt:lpstr>
      <vt:lpstr>In Which Trouble Begins</vt:lpstr>
      <vt:lpstr>Chapter 16 Continued</vt:lpstr>
      <vt:lpstr>In Which I Pile Up Wood and Go On with Winter</vt:lpstr>
      <vt:lpstr>In Which I Learn About Birds and People</vt:lpstr>
      <vt:lpstr>Chapter 18 Continued</vt:lpstr>
      <vt:lpstr>In Which I Have a Good Look at Winter and Find Spring in the Snow</vt:lpstr>
      <vt:lpstr>Chapter 19 Continued</vt:lpstr>
      <vt:lpstr>More About The Spring in the Winter and the Beginning of My Story’s End</vt:lpstr>
      <vt:lpstr>Chapter 20 Continued</vt:lpstr>
      <vt:lpstr>In Which I Co-operate with the Ending</vt:lpstr>
      <vt:lpstr>In Which The City  Comes to Me</vt:lpstr>
      <vt:lpstr>Chapter 22 Continued</vt:lpstr>
      <vt:lpstr>Themes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Side of the Mountain</dc:title>
  <dc:creator>Joyce Seifried</dc:creator>
  <cp:lastModifiedBy>The College of New Jersey</cp:lastModifiedBy>
  <cp:revision>65</cp:revision>
  <dcterms:created xsi:type="dcterms:W3CDTF">2014-09-30T15:32:00Z</dcterms:created>
  <dcterms:modified xsi:type="dcterms:W3CDTF">2016-07-06T19:29:18Z</dcterms:modified>
</cp:coreProperties>
</file>